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89" r:id="rId37"/>
    <p:sldId id="292" r:id="rId38"/>
    <p:sldId id="294" r:id="rId39"/>
    <p:sldId id="295" r:id="rId40"/>
    <p:sldId id="293"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ALEXANDRE COMETA SILVA" initials="GACS" lastIdx="1" clrIdx="0">
    <p:extLst>
      <p:ext uri="{19B8F6BF-5375-455C-9EA6-DF929625EA0E}">
        <p15:presenceInfo xmlns:p15="http://schemas.microsoft.com/office/powerpoint/2012/main" userId="GABRIEL ALEXANDRE COMETA SI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2T14:11:14.92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DAFD6-4438-4E44-8452-61C2CDDA324A}"/>
              </a:ext>
            </a:extLst>
          </p:cNvPr>
          <p:cNvSpPr>
            <a:spLocks noGrp="1"/>
          </p:cNvSpPr>
          <p:nvPr>
            <p:ph type="ctrTitle"/>
          </p:nvPr>
        </p:nvSpPr>
        <p:spPr/>
        <p:txBody>
          <a:bodyPr/>
          <a:lstStyle/>
          <a:p>
            <a:r>
              <a:rPr lang="pt-BR" dirty="0"/>
              <a:t>Resumo: Conceitos básicos</a:t>
            </a:r>
          </a:p>
        </p:txBody>
      </p:sp>
      <p:sp>
        <p:nvSpPr>
          <p:cNvPr id="3" name="Subtítulo 2">
            <a:extLst>
              <a:ext uri="{FF2B5EF4-FFF2-40B4-BE49-F238E27FC236}">
                <a16:creationId xmlns:a16="http://schemas.microsoft.com/office/drawing/2014/main" id="{6DDA5994-A45B-4D6D-93C2-BF0DE3A30CDB}"/>
              </a:ext>
            </a:extLst>
          </p:cNvPr>
          <p:cNvSpPr>
            <a:spLocks noGrp="1"/>
          </p:cNvSpPr>
          <p:nvPr>
            <p:ph type="subTitle" idx="1"/>
          </p:nvPr>
        </p:nvSpPr>
        <p:spPr/>
        <p:txBody>
          <a:bodyPr/>
          <a:lstStyle/>
          <a:p>
            <a:r>
              <a:rPr lang="pt-BR" dirty="0"/>
              <a:t>Gabriel Alexandre cometa silva</a:t>
            </a:r>
          </a:p>
          <a:p>
            <a:r>
              <a:rPr lang="pt-BR" dirty="0"/>
              <a:t>N°: 10</a:t>
            </a:r>
          </a:p>
        </p:txBody>
      </p:sp>
    </p:spTree>
    <p:extLst>
      <p:ext uri="{BB962C8B-B14F-4D97-AF65-F5344CB8AC3E}">
        <p14:creationId xmlns:p14="http://schemas.microsoft.com/office/powerpoint/2010/main" val="173143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7CE2B-9C1C-48C7-BD13-E48109F64B70}"/>
              </a:ext>
            </a:extLst>
          </p:cNvPr>
          <p:cNvSpPr>
            <a:spLocks noGrp="1"/>
          </p:cNvSpPr>
          <p:nvPr>
            <p:ph type="title"/>
          </p:nvPr>
        </p:nvSpPr>
        <p:spPr/>
        <p:txBody>
          <a:bodyPr/>
          <a:lstStyle/>
          <a:p>
            <a:r>
              <a:rPr lang="pt-BR" dirty="0"/>
              <a:t>Topologia de redes:</a:t>
            </a:r>
          </a:p>
        </p:txBody>
      </p:sp>
      <p:sp>
        <p:nvSpPr>
          <p:cNvPr id="3" name="Espaço Reservado para Conteúdo 2">
            <a:extLst>
              <a:ext uri="{FF2B5EF4-FFF2-40B4-BE49-F238E27FC236}">
                <a16:creationId xmlns:a16="http://schemas.microsoft.com/office/drawing/2014/main" id="{19947412-E891-44E0-80E9-0A1B544D56BF}"/>
              </a:ext>
            </a:extLst>
          </p:cNvPr>
          <p:cNvSpPr>
            <a:spLocks noGrp="1"/>
          </p:cNvSpPr>
          <p:nvPr>
            <p:ph idx="1"/>
          </p:nvPr>
        </p:nvSpPr>
        <p:spPr/>
        <p:txBody>
          <a:bodyPr/>
          <a:lstStyle/>
          <a:p>
            <a:r>
              <a:rPr lang="pt-BR" dirty="0"/>
              <a:t>A topologia estuda quais propriedades de um espaço topológico não variam por conta de certas deformações. </a:t>
            </a:r>
          </a:p>
          <a:p>
            <a:r>
              <a:rPr lang="pt-BR" dirty="0"/>
              <a:t>Por exemplo, um disco e um ponto são o mesmo espaço topológico, porque podemos deformar o disco continuamente até se transformar em um ponto em direção ao centro de seus raios, como mostra o exemplo 4. Uma rede.</a:t>
            </a:r>
          </a:p>
        </p:txBody>
      </p:sp>
    </p:spTree>
    <p:extLst>
      <p:ext uri="{BB962C8B-B14F-4D97-AF65-F5344CB8AC3E}">
        <p14:creationId xmlns:p14="http://schemas.microsoft.com/office/powerpoint/2010/main" val="56897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C305B-5930-4C35-824E-C5253ABC0711}"/>
              </a:ext>
            </a:extLst>
          </p:cNvPr>
          <p:cNvSpPr>
            <a:spLocks noGrp="1"/>
          </p:cNvSpPr>
          <p:nvPr>
            <p:ph type="title"/>
          </p:nvPr>
        </p:nvSpPr>
        <p:spPr/>
        <p:txBody>
          <a:bodyPr/>
          <a:lstStyle/>
          <a:p>
            <a:r>
              <a:rPr lang="pt-BR" dirty="0"/>
              <a:t>Exemplos de topologia:</a:t>
            </a:r>
          </a:p>
        </p:txBody>
      </p:sp>
      <p:sp>
        <p:nvSpPr>
          <p:cNvPr id="5" name="Elipse 4">
            <a:extLst>
              <a:ext uri="{FF2B5EF4-FFF2-40B4-BE49-F238E27FC236}">
                <a16:creationId xmlns:a16="http://schemas.microsoft.com/office/drawing/2014/main" id="{512C6103-266E-46FF-82A5-4A52D25394E7}"/>
              </a:ext>
            </a:extLst>
          </p:cNvPr>
          <p:cNvSpPr/>
          <p:nvPr/>
        </p:nvSpPr>
        <p:spPr>
          <a:xfrm>
            <a:off x="2539014" y="2396971"/>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a:extLst>
              <a:ext uri="{FF2B5EF4-FFF2-40B4-BE49-F238E27FC236}">
                <a16:creationId xmlns:a16="http://schemas.microsoft.com/office/drawing/2014/main" id="{46A43A86-2B52-4EF9-A593-E9AF44528748}"/>
              </a:ext>
            </a:extLst>
          </p:cNvPr>
          <p:cNvSpPr/>
          <p:nvPr/>
        </p:nvSpPr>
        <p:spPr>
          <a:xfrm>
            <a:off x="3035700" y="2396971"/>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2146FEFC-2D78-4179-81DD-D01CF9F65624}"/>
              </a:ext>
            </a:extLst>
          </p:cNvPr>
          <p:cNvSpPr/>
          <p:nvPr/>
        </p:nvSpPr>
        <p:spPr>
          <a:xfrm>
            <a:off x="2858147" y="335938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1E03C88F-B410-4D88-92BA-08014CD34447}"/>
              </a:ext>
            </a:extLst>
          </p:cNvPr>
          <p:cNvSpPr/>
          <p:nvPr/>
        </p:nvSpPr>
        <p:spPr>
          <a:xfrm>
            <a:off x="3302030" y="335938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C0C18166-408E-4545-B735-FA0337F2194E}"/>
              </a:ext>
            </a:extLst>
          </p:cNvPr>
          <p:cNvSpPr/>
          <p:nvPr/>
        </p:nvSpPr>
        <p:spPr>
          <a:xfrm>
            <a:off x="3559020" y="371391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A84238D7-23FC-4570-90C2-098DB62503D1}"/>
              </a:ext>
            </a:extLst>
          </p:cNvPr>
          <p:cNvSpPr/>
          <p:nvPr/>
        </p:nvSpPr>
        <p:spPr>
          <a:xfrm>
            <a:off x="3035700" y="372690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E97CFC4F-0A2F-4E72-830C-0702FC867728}"/>
              </a:ext>
            </a:extLst>
          </p:cNvPr>
          <p:cNvSpPr/>
          <p:nvPr/>
        </p:nvSpPr>
        <p:spPr>
          <a:xfrm>
            <a:off x="2858147" y="40944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a:extLst>
              <a:ext uri="{FF2B5EF4-FFF2-40B4-BE49-F238E27FC236}">
                <a16:creationId xmlns:a16="http://schemas.microsoft.com/office/drawing/2014/main" id="{B96B9843-1B4D-4BBE-BE76-4B16C48263B3}"/>
              </a:ext>
            </a:extLst>
          </p:cNvPr>
          <p:cNvSpPr/>
          <p:nvPr/>
        </p:nvSpPr>
        <p:spPr>
          <a:xfrm>
            <a:off x="3237712" y="413808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81345CCB-38FC-4440-A2D2-18E97857BC94}"/>
              </a:ext>
            </a:extLst>
          </p:cNvPr>
          <p:cNvSpPr/>
          <p:nvPr/>
        </p:nvSpPr>
        <p:spPr>
          <a:xfrm>
            <a:off x="2530137" y="372690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3A064A54-5C90-4FF7-BE4E-48840E72D383}"/>
              </a:ext>
            </a:extLst>
          </p:cNvPr>
          <p:cNvSpPr/>
          <p:nvPr/>
        </p:nvSpPr>
        <p:spPr>
          <a:xfrm>
            <a:off x="5013306" y="517175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Elipse 19">
            <a:extLst>
              <a:ext uri="{FF2B5EF4-FFF2-40B4-BE49-F238E27FC236}">
                <a16:creationId xmlns:a16="http://schemas.microsoft.com/office/drawing/2014/main" id="{102BDB9F-DF20-4FEC-A330-D1FBFDE94176}"/>
              </a:ext>
            </a:extLst>
          </p:cNvPr>
          <p:cNvSpPr/>
          <p:nvPr/>
        </p:nvSpPr>
        <p:spPr>
          <a:xfrm>
            <a:off x="4746976" y="479889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id="{3BDABE94-9FBD-4C73-B120-B7D5F4B74C56}"/>
              </a:ext>
            </a:extLst>
          </p:cNvPr>
          <p:cNvSpPr/>
          <p:nvPr/>
        </p:nvSpPr>
        <p:spPr>
          <a:xfrm>
            <a:off x="5028484" y="442603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C411A8D6-C553-4B45-94AD-AE689547C8F4}"/>
              </a:ext>
            </a:extLst>
          </p:cNvPr>
          <p:cNvSpPr/>
          <p:nvPr/>
        </p:nvSpPr>
        <p:spPr>
          <a:xfrm>
            <a:off x="5623922" y="442603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D4BF9986-8915-46AD-A21E-E1DAD03B1FE4}"/>
              </a:ext>
            </a:extLst>
          </p:cNvPr>
          <p:cNvSpPr/>
          <p:nvPr/>
        </p:nvSpPr>
        <p:spPr>
          <a:xfrm>
            <a:off x="5879969" y="488027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DAAC3ED-6FA4-48AF-9D2A-8AB869E58A24}"/>
              </a:ext>
            </a:extLst>
          </p:cNvPr>
          <p:cNvSpPr/>
          <p:nvPr/>
        </p:nvSpPr>
        <p:spPr>
          <a:xfrm>
            <a:off x="5541380" y="52351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7DAE5B27-2CA8-43D2-AB07-790818F40E3F}"/>
              </a:ext>
            </a:extLst>
          </p:cNvPr>
          <p:cNvSpPr/>
          <p:nvPr/>
        </p:nvSpPr>
        <p:spPr>
          <a:xfrm>
            <a:off x="5028484" y="28888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a:extLst>
              <a:ext uri="{FF2B5EF4-FFF2-40B4-BE49-F238E27FC236}">
                <a16:creationId xmlns:a16="http://schemas.microsoft.com/office/drawing/2014/main" id="{A5829F89-CCD5-49AF-B96C-1A2B1E1482B4}"/>
              </a:ext>
            </a:extLst>
          </p:cNvPr>
          <p:cNvSpPr/>
          <p:nvPr/>
        </p:nvSpPr>
        <p:spPr>
          <a:xfrm>
            <a:off x="4321558" y="28888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a:extLst>
              <a:ext uri="{FF2B5EF4-FFF2-40B4-BE49-F238E27FC236}">
                <a16:creationId xmlns:a16="http://schemas.microsoft.com/office/drawing/2014/main" id="{272D2E33-A4AE-4D9F-8892-7B3D944A8C70}"/>
              </a:ext>
            </a:extLst>
          </p:cNvPr>
          <p:cNvSpPr/>
          <p:nvPr/>
        </p:nvSpPr>
        <p:spPr>
          <a:xfrm>
            <a:off x="4646744" y="224438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a:extLst>
              <a:ext uri="{FF2B5EF4-FFF2-40B4-BE49-F238E27FC236}">
                <a16:creationId xmlns:a16="http://schemas.microsoft.com/office/drawing/2014/main" id="{399315B5-3688-490E-A930-90AAE4F491CD}"/>
              </a:ext>
            </a:extLst>
          </p:cNvPr>
          <p:cNvSpPr/>
          <p:nvPr/>
        </p:nvSpPr>
        <p:spPr>
          <a:xfrm>
            <a:off x="5376652" y="22406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a:extLst>
              <a:ext uri="{FF2B5EF4-FFF2-40B4-BE49-F238E27FC236}">
                <a16:creationId xmlns:a16="http://schemas.microsoft.com/office/drawing/2014/main" id="{3952B4EC-8FDE-4584-A911-8CEBE73A6BFC}"/>
              </a:ext>
            </a:extLst>
          </p:cNvPr>
          <p:cNvSpPr/>
          <p:nvPr/>
        </p:nvSpPr>
        <p:spPr>
          <a:xfrm>
            <a:off x="7143084" y="202634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F975A44E-89F3-4A06-AE26-1D8F61A1F153}"/>
              </a:ext>
            </a:extLst>
          </p:cNvPr>
          <p:cNvSpPr/>
          <p:nvPr/>
        </p:nvSpPr>
        <p:spPr>
          <a:xfrm>
            <a:off x="7137929" y="24892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Elipse 35">
            <a:extLst>
              <a:ext uri="{FF2B5EF4-FFF2-40B4-BE49-F238E27FC236}">
                <a16:creationId xmlns:a16="http://schemas.microsoft.com/office/drawing/2014/main" id="{62AEC780-02C5-411E-BA54-E70BAC5B33EC}"/>
              </a:ext>
            </a:extLst>
          </p:cNvPr>
          <p:cNvSpPr/>
          <p:nvPr/>
        </p:nvSpPr>
        <p:spPr>
          <a:xfrm>
            <a:off x="7702792" y="24796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a16="http://schemas.microsoft.com/office/drawing/2014/main" id="{35F562B8-DB8B-46DF-BDF4-87B36C52FCD8}"/>
              </a:ext>
            </a:extLst>
          </p:cNvPr>
          <p:cNvSpPr/>
          <p:nvPr/>
        </p:nvSpPr>
        <p:spPr>
          <a:xfrm>
            <a:off x="7969122" y="206171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Elipse 37">
            <a:extLst>
              <a:ext uri="{FF2B5EF4-FFF2-40B4-BE49-F238E27FC236}">
                <a16:creationId xmlns:a16="http://schemas.microsoft.com/office/drawing/2014/main" id="{F9D35D2F-EBB6-46E5-AD70-96BE3E2EEF3C}"/>
              </a:ext>
            </a:extLst>
          </p:cNvPr>
          <p:cNvSpPr/>
          <p:nvPr/>
        </p:nvSpPr>
        <p:spPr>
          <a:xfrm>
            <a:off x="8484631" y="207255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a:extLst>
              <a:ext uri="{FF2B5EF4-FFF2-40B4-BE49-F238E27FC236}">
                <a16:creationId xmlns:a16="http://schemas.microsoft.com/office/drawing/2014/main" id="{11317B04-051C-44BA-8F32-A42E14880AB0}"/>
              </a:ext>
            </a:extLst>
          </p:cNvPr>
          <p:cNvSpPr/>
          <p:nvPr/>
        </p:nvSpPr>
        <p:spPr>
          <a:xfrm>
            <a:off x="7939463" y="284335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a:extLst>
              <a:ext uri="{FF2B5EF4-FFF2-40B4-BE49-F238E27FC236}">
                <a16:creationId xmlns:a16="http://schemas.microsoft.com/office/drawing/2014/main" id="{25E79498-9C18-4F57-AEE2-8308C8EDA152}"/>
              </a:ext>
            </a:extLst>
          </p:cNvPr>
          <p:cNvSpPr/>
          <p:nvPr/>
        </p:nvSpPr>
        <p:spPr>
          <a:xfrm>
            <a:off x="8484631" y="288869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Elipse 40">
            <a:extLst>
              <a:ext uri="{FF2B5EF4-FFF2-40B4-BE49-F238E27FC236}">
                <a16:creationId xmlns:a16="http://schemas.microsoft.com/office/drawing/2014/main" id="{B8CA19C1-5307-4D54-8F24-F4F87625BA08}"/>
              </a:ext>
            </a:extLst>
          </p:cNvPr>
          <p:cNvSpPr/>
          <p:nvPr/>
        </p:nvSpPr>
        <p:spPr>
          <a:xfrm>
            <a:off x="8794035" y="24892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a:extLst>
              <a:ext uri="{FF2B5EF4-FFF2-40B4-BE49-F238E27FC236}">
                <a16:creationId xmlns:a16="http://schemas.microsoft.com/office/drawing/2014/main" id="{7F3CDBC4-FACF-43BD-86F1-43DD9D7AC63B}"/>
              </a:ext>
            </a:extLst>
          </p:cNvPr>
          <p:cNvSpPr/>
          <p:nvPr/>
        </p:nvSpPr>
        <p:spPr>
          <a:xfrm>
            <a:off x="9095247" y="207255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Elipse 42">
            <a:extLst>
              <a:ext uri="{FF2B5EF4-FFF2-40B4-BE49-F238E27FC236}">
                <a16:creationId xmlns:a16="http://schemas.microsoft.com/office/drawing/2014/main" id="{B60747EA-E397-4BB8-B970-25E037FF96E7}"/>
              </a:ext>
            </a:extLst>
          </p:cNvPr>
          <p:cNvSpPr/>
          <p:nvPr/>
        </p:nvSpPr>
        <p:spPr>
          <a:xfrm>
            <a:off x="9506259" y="209708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lipse 43">
            <a:extLst>
              <a:ext uri="{FF2B5EF4-FFF2-40B4-BE49-F238E27FC236}">
                <a16:creationId xmlns:a16="http://schemas.microsoft.com/office/drawing/2014/main" id="{0572AE8B-25C7-4449-A86A-4CFFFFCE8821}"/>
              </a:ext>
            </a:extLst>
          </p:cNvPr>
          <p:cNvSpPr/>
          <p:nvPr/>
        </p:nvSpPr>
        <p:spPr>
          <a:xfrm>
            <a:off x="9271486" y="24727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Elipse 44">
            <a:extLst>
              <a:ext uri="{FF2B5EF4-FFF2-40B4-BE49-F238E27FC236}">
                <a16:creationId xmlns:a16="http://schemas.microsoft.com/office/drawing/2014/main" id="{73B539D9-FAB2-4016-A034-D181DE151226}"/>
              </a:ext>
            </a:extLst>
          </p:cNvPr>
          <p:cNvSpPr/>
          <p:nvPr/>
        </p:nvSpPr>
        <p:spPr>
          <a:xfrm>
            <a:off x="9092382" y="284531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Elipse 45">
            <a:extLst>
              <a:ext uri="{FF2B5EF4-FFF2-40B4-BE49-F238E27FC236}">
                <a16:creationId xmlns:a16="http://schemas.microsoft.com/office/drawing/2014/main" id="{19E1F996-F009-469E-A701-61EBC4E75CD0}"/>
              </a:ext>
            </a:extLst>
          </p:cNvPr>
          <p:cNvSpPr/>
          <p:nvPr/>
        </p:nvSpPr>
        <p:spPr>
          <a:xfrm>
            <a:off x="9506259" y="287502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a:extLst>
              <a:ext uri="{FF2B5EF4-FFF2-40B4-BE49-F238E27FC236}">
                <a16:creationId xmlns:a16="http://schemas.microsoft.com/office/drawing/2014/main" id="{62BF2C77-B5EA-44EB-B755-8CBD8B9DCA96}"/>
              </a:ext>
            </a:extLst>
          </p:cNvPr>
          <p:cNvSpPr/>
          <p:nvPr/>
        </p:nvSpPr>
        <p:spPr>
          <a:xfrm>
            <a:off x="9786671" y="24796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Elipse 47">
            <a:extLst>
              <a:ext uri="{FF2B5EF4-FFF2-40B4-BE49-F238E27FC236}">
                <a16:creationId xmlns:a16="http://schemas.microsoft.com/office/drawing/2014/main" id="{C10F5DB3-6424-4DBD-98E7-B460BB841126}"/>
              </a:ext>
            </a:extLst>
          </p:cNvPr>
          <p:cNvSpPr/>
          <p:nvPr/>
        </p:nvSpPr>
        <p:spPr>
          <a:xfrm>
            <a:off x="8281456" y="380097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9" name="Elipse 48">
            <a:extLst>
              <a:ext uri="{FF2B5EF4-FFF2-40B4-BE49-F238E27FC236}">
                <a16:creationId xmlns:a16="http://schemas.microsoft.com/office/drawing/2014/main" id="{58C89743-4289-4417-93BF-D40E008198D8}"/>
              </a:ext>
            </a:extLst>
          </p:cNvPr>
          <p:cNvSpPr/>
          <p:nvPr/>
        </p:nvSpPr>
        <p:spPr>
          <a:xfrm>
            <a:off x="7935609" y="44240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2ED99A5D-57F0-478B-8EAC-132CB8720762}"/>
              </a:ext>
            </a:extLst>
          </p:cNvPr>
          <p:cNvSpPr/>
          <p:nvPr/>
        </p:nvSpPr>
        <p:spPr>
          <a:xfrm>
            <a:off x="8351466" y="44240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Elipse 50">
            <a:extLst>
              <a:ext uri="{FF2B5EF4-FFF2-40B4-BE49-F238E27FC236}">
                <a16:creationId xmlns:a16="http://schemas.microsoft.com/office/drawing/2014/main" id="{A03DCD1A-8213-4EB2-B9C8-604A24D1BB87}"/>
              </a:ext>
            </a:extLst>
          </p:cNvPr>
          <p:cNvSpPr/>
          <p:nvPr/>
        </p:nvSpPr>
        <p:spPr>
          <a:xfrm>
            <a:off x="8117621" y="477744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Elipse 51">
            <a:extLst>
              <a:ext uri="{FF2B5EF4-FFF2-40B4-BE49-F238E27FC236}">
                <a16:creationId xmlns:a16="http://schemas.microsoft.com/office/drawing/2014/main" id="{A7C78B35-5708-47CF-9DBA-CA4E0901008B}"/>
              </a:ext>
            </a:extLst>
          </p:cNvPr>
          <p:cNvSpPr/>
          <p:nvPr/>
        </p:nvSpPr>
        <p:spPr>
          <a:xfrm>
            <a:off x="7660791" y="479889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Elipse 52">
            <a:extLst>
              <a:ext uri="{FF2B5EF4-FFF2-40B4-BE49-F238E27FC236}">
                <a16:creationId xmlns:a16="http://schemas.microsoft.com/office/drawing/2014/main" id="{60F65DB3-6D3A-4469-8B24-AEE166F53772}"/>
              </a:ext>
            </a:extLst>
          </p:cNvPr>
          <p:cNvSpPr/>
          <p:nvPr/>
        </p:nvSpPr>
        <p:spPr>
          <a:xfrm>
            <a:off x="7927121" y="51505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Elipse 53">
            <a:extLst>
              <a:ext uri="{FF2B5EF4-FFF2-40B4-BE49-F238E27FC236}">
                <a16:creationId xmlns:a16="http://schemas.microsoft.com/office/drawing/2014/main" id="{7D56BDE4-A7BC-4015-9F0A-1310BD45E648}"/>
              </a:ext>
            </a:extLst>
          </p:cNvPr>
          <p:cNvSpPr/>
          <p:nvPr/>
        </p:nvSpPr>
        <p:spPr>
          <a:xfrm>
            <a:off x="8322030" y="516223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Elipse 54">
            <a:extLst>
              <a:ext uri="{FF2B5EF4-FFF2-40B4-BE49-F238E27FC236}">
                <a16:creationId xmlns:a16="http://schemas.microsoft.com/office/drawing/2014/main" id="{1B1D4FDA-5A1D-4EBE-AE77-FA1609FE678E}"/>
              </a:ext>
            </a:extLst>
          </p:cNvPr>
          <p:cNvSpPr/>
          <p:nvPr/>
        </p:nvSpPr>
        <p:spPr>
          <a:xfrm>
            <a:off x="8876649" y="510907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Elipse 55">
            <a:extLst>
              <a:ext uri="{FF2B5EF4-FFF2-40B4-BE49-F238E27FC236}">
                <a16:creationId xmlns:a16="http://schemas.microsoft.com/office/drawing/2014/main" id="{490A2773-5809-4126-8B68-C394E3DBD800}"/>
              </a:ext>
            </a:extLst>
          </p:cNvPr>
          <p:cNvSpPr/>
          <p:nvPr/>
        </p:nvSpPr>
        <p:spPr>
          <a:xfrm>
            <a:off x="8886910" y="444384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Elipse 56">
            <a:extLst>
              <a:ext uri="{FF2B5EF4-FFF2-40B4-BE49-F238E27FC236}">
                <a16:creationId xmlns:a16="http://schemas.microsoft.com/office/drawing/2014/main" id="{E531AC52-9385-44EF-BCE8-D10C3030C20D}"/>
              </a:ext>
            </a:extLst>
          </p:cNvPr>
          <p:cNvSpPr/>
          <p:nvPr/>
        </p:nvSpPr>
        <p:spPr>
          <a:xfrm>
            <a:off x="9092382" y="407711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a:extLst>
              <a:ext uri="{FF2B5EF4-FFF2-40B4-BE49-F238E27FC236}">
                <a16:creationId xmlns:a16="http://schemas.microsoft.com/office/drawing/2014/main" id="{C614FBC2-F9EB-4F60-9F67-3529F70099F4}"/>
              </a:ext>
            </a:extLst>
          </p:cNvPr>
          <p:cNvSpPr/>
          <p:nvPr/>
        </p:nvSpPr>
        <p:spPr>
          <a:xfrm>
            <a:off x="8876649" y="37058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9" name="Elipse 58">
            <a:extLst>
              <a:ext uri="{FF2B5EF4-FFF2-40B4-BE49-F238E27FC236}">
                <a16:creationId xmlns:a16="http://schemas.microsoft.com/office/drawing/2014/main" id="{C3329BDD-9B5A-4A3D-854F-4C7FAC7EA4F5}"/>
              </a:ext>
            </a:extLst>
          </p:cNvPr>
          <p:cNvSpPr/>
          <p:nvPr/>
        </p:nvSpPr>
        <p:spPr>
          <a:xfrm>
            <a:off x="9338677" y="3713950"/>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a:extLst>
              <a:ext uri="{FF2B5EF4-FFF2-40B4-BE49-F238E27FC236}">
                <a16:creationId xmlns:a16="http://schemas.microsoft.com/office/drawing/2014/main" id="{E429528A-F872-453D-A79C-196D2EE58B83}"/>
              </a:ext>
            </a:extLst>
          </p:cNvPr>
          <p:cNvSpPr/>
          <p:nvPr/>
        </p:nvSpPr>
        <p:spPr>
          <a:xfrm>
            <a:off x="9592445" y="411623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a:extLst>
              <a:ext uri="{FF2B5EF4-FFF2-40B4-BE49-F238E27FC236}">
                <a16:creationId xmlns:a16="http://schemas.microsoft.com/office/drawing/2014/main" id="{BFCB244A-F7F3-4501-897E-1B4B39FFDE18}"/>
              </a:ext>
            </a:extLst>
          </p:cNvPr>
          <p:cNvSpPr/>
          <p:nvPr/>
        </p:nvSpPr>
        <p:spPr>
          <a:xfrm>
            <a:off x="9292860" y="445829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3" name="Conector reto 62">
            <a:extLst>
              <a:ext uri="{FF2B5EF4-FFF2-40B4-BE49-F238E27FC236}">
                <a16:creationId xmlns:a16="http://schemas.microsoft.com/office/drawing/2014/main" id="{32722483-D880-4306-A848-4AEAE3D50464}"/>
              </a:ext>
            </a:extLst>
          </p:cNvPr>
          <p:cNvCxnSpPr>
            <a:stCxn id="5" idx="6"/>
          </p:cNvCxnSpPr>
          <p:nvPr/>
        </p:nvCxnSpPr>
        <p:spPr>
          <a:xfrm flipV="1">
            <a:off x="2805344" y="2516551"/>
            <a:ext cx="230356" cy="4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6E75CB57-0368-4AF6-85FB-419B10F81D25}"/>
              </a:ext>
            </a:extLst>
          </p:cNvPr>
          <p:cNvCxnSpPr>
            <a:cxnSpLocks/>
          </p:cNvCxnSpPr>
          <p:nvPr/>
        </p:nvCxnSpPr>
        <p:spPr>
          <a:xfrm>
            <a:off x="4188393" y="2702666"/>
            <a:ext cx="1454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ector reto 67">
            <a:extLst>
              <a:ext uri="{FF2B5EF4-FFF2-40B4-BE49-F238E27FC236}">
                <a16:creationId xmlns:a16="http://schemas.microsoft.com/office/drawing/2014/main" id="{355AEDC9-ECA4-43BA-BD07-974C29AD5BF3}"/>
              </a:ext>
            </a:extLst>
          </p:cNvPr>
          <p:cNvCxnSpPr>
            <a:stCxn id="31" idx="0"/>
            <a:endCxn id="31" idx="0"/>
          </p:cNvCxnSpPr>
          <p:nvPr/>
        </p:nvCxnSpPr>
        <p:spPr>
          <a:xfrm>
            <a:off x="4454723" y="288883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to 69">
            <a:extLst>
              <a:ext uri="{FF2B5EF4-FFF2-40B4-BE49-F238E27FC236}">
                <a16:creationId xmlns:a16="http://schemas.microsoft.com/office/drawing/2014/main" id="{61AC5D90-1B9B-46A8-8B4C-CECDBF27CCF2}"/>
              </a:ext>
            </a:extLst>
          </p:cNvPr>
          <p:cNvCxnSpPr>
            <a:cxnSpLocks/>
            <a:stCxn id="31" idx="0"/>
          </p:cNvCxnSpPr>
          <p:nvPr/>
        </p:nvCxnSpPr>
        <p:spPr>
          <a:xfrm flipV="1">
            <a:off x="4454723" y="2728235"/>
            <a:ext cx="0" cy="160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to 72">
            <a:extLst>
              <a:ext uri="{FF2B5EF4-FFF2-40B4-BE49-F238E27FC236}">
                <a16:creationId xmlns:a16="http://schemas.microsoft.com/office/drawing/2014/main" id="{923B744E-8658-48DE-9FE1-7040BD9DE924}"/>
              </a:ext>
            </a:extLst>
          </p:cNvPr>
          <p:cNvCxnSpPr>
            <a:cxnSpLocks/>
            <a:stCxn id="30" idx="0"/>
          </p:cNvCxnSpPr>
          <p:nvPr/>
        </p:nvCxnSpPr>
        <p:spPr>
          <a:xfrm flipV="1">
            <a:off x="5161649" y="2702667"/>
            <a:ext cx="0" cy="186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ector reto 75">
            <a:extLst>
              <a:ext uri="{FF2B5EF4-FFF2-40B4-BE49-F238E27FC236}">
                <a16:creationId xmlns:a16="http://schemas.microsoft.com/office/drawing/2014/main" id="{7AAFDC10-DA35-40D1-A099-FBC240877E6F}"/>
              </a:ext>
            </a:extLst>
          </p:cNvPr>
          <p:cNvCxnSpPr>
            <a:cxnSpLocks/>
            <a:endCxn id="32" idx="4"/>
          </p:cNvCxnSpPr>
          <p:nvPr/>
        </p:nvCxnSpPr>
        <p:spPr>
          <a:xfrm flipV="1">
            <a:off x="4779909" y="2492963"/>
            <a:ext cx="0" cy="209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ector reto 79">
            <a:extLst>
              <a:ext uri="{FF2B5EF4-FFF2-40B4-BE49-F238E27FC236}">
                <a16:creationId xmlns:a16="http://schemas.microsoft.com/office/drawing/2014/main" id="{35872FDA-61E0-47B8-BAA2-CED365F713B6}"/>
              </a:ext>
            </a:extLst>
          </p:cNvPr>
          <p:cNvCxnSpPr/>
          <p:nvPr/>
        </p:nvCxnSpPr>
        <p:spPr>
          <a:xfrm flipV="1">
            <a:off x="5509817" y="2516551"/>
            <a:ext cx="0" cy="186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a:extLst>
              <a:ext uri="{FF2B5EF4-FFF2-40B4-BE49-F238E27FC236}">
                <a16:creationId xmlns:a16="http://schemas.microsoft.com/office/drawing/2014/main" id="{4897AA24-3AB1-4B04-BBD9-EDD0E593519A}"/>
              </a:ext>
            </a:extLst>
          </p:cNvPr>
          <p:cNvCxnSpPr>
            <a:stCxn id="13" idx="6"/>
            <a:endCxn id="10" idx="2"/>
          </p:cNvCxnSpPr>
          <p:nvPr/>
        </p:nvCxnSpPr>
        <p:spPr>
          <a:xfrm>
            <a:off x="2796467" y="3851193"/>
            <a:ext cx="239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a:extLst>
              <a:ext uri="{FF2B5EF4-FFF2-40B4-BE49-F238E27FC236}">
                <a16:creationId xmlns:a16="http://schemas.microsoft.com/office/drawing/2014/main" id="{2AFCD15A-4082-4F97-B662-143EBC674520}"/>
              </a:ext>
            </a:extLst>
          </p:cNvPr>
          <p:cNvCxnSpPr>
            <a:cxnSpLocks/>
            <a:endCxn id="10" idx="1"/>
          </p:cNvCxnSpPr>
          <p:nvPr/>
        </p:nvCxnSpPr>
        <p:spPr>
          <a:xfrm>
            <a:off x="3035700" y="3607957"/>
            <a:ext cx="39003" cy="155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ector reto 103">
            <a:extLst>
              <a:ext uri="{FF2B5EF4-FFF2-40B4-BE49-F238E27FC236}">
                <a16:creationId xmlns:a16="http://schemas.microsoft.com/office/drawing/2014/main" id="{4BB7CDF3-6EFC-4A8F-A7E7-74CFA2634F9A}"/>
              </a:ext>
            </a:extLst>
          </p:cNvPr>
          <p:cNvCxnSpPr>
            <a:cxnSpLocks/>
            <a:endCxn id="8" idx="3"/>
          </p:cNvCxnSpPr>
          <p:nvPr/>
        </p:nvCxnSpPr>
        <p:spPr>
          <a:xfrm flipV="1">
            <a:off x="3298521" y="3571554"/>
            <a:ext cx="42512" cy="212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Conector reto 109">
            <a:extLst>
              <a:ext uri="{FF2B5EF4-FFF2-40B4-BE49-F238E27FC236}">
                <a16:creationId xmlns:a16="http://schemas.microsoft.com/office/drawing/2014/main" id="{44424A6C-C3C9-4540-980A-8DBC469CA295}"/>
              </a:ext>
            </a:extLst>
          </p:cNvPr>
          <p:cNvCxnSpPr>
            <a:cxnSpLocks/>
          </p:cNvCxnSpPr>
          <p:nvPr/>
        </p:nvCxnSpPr>
        <p:spPr>
          <a:xfrm>
            <a:off x="3320175" y="3874607"/>
            <a:ext cx="221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Conector reto 114">
            <a:extLst>
              <a:ext uri="{FF2B5EF4-FFF2-40B4-BE49-F238E27FC236}">
                <a16:creationId xmlns:a16="http://schemas.microsoft.com/office/drawing/2014/main" id="{6A44D92E-712D-4142-8268-7FAC7BDADF74}"/>
              </a:ext>
            </a:extLst>
          </p:cNvPr>
          <p:cNvCxnSpPr>
            <a:endCxn id="10" idx="5"/>
          </p:cNvCxnSpPr>
          <p:nvPr/>
        </p:nvCxnSpPr>
        <p:spPr>
          <a:xfrm flipH="1" flipV="1">
            <a:off x="3263027" y="3939077"/>
            <a:ext cx="78006" cy="177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Conector reto 116">
            <a:extLst>
              <a:ext uri="{FF2B5EF4-FFF2-40B4-BE49-F238E27FC236}">
                <a16:creationId xmlns:a16="http://schemas.microsoft.com/office/drawing/2014/main" id="{2985FEF4-ABF8-45A7-83A3-F444389D9117}"/>
              </a:ext>
            </a:extLst>
          </p:cNvPr>
          <p:cNvCxnSpPr>
            <a:stCxn id="10" idx="3"/>
            <a:endCxn id="11" idx="0"/>
          </p:cNvCxnSpPr>
          <p:nvPr/>
        </p:nvCxnSpPr>
        <p:spPr>
          <a:xfrm flipH="1">
            <a:off x="2991312" y="3939077"/>
            <a:ext cx="83391" cy="155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Conector reto 118">
            <a:extLst>
              <a:ext uri="{FF2B5EF4-FFF2-40B4-BE49-F238E27FC236}">
                <a16:creationId xmlns:a16="http://schemas.microsoft.com/office/drawing/2014/main" id="{33D7F8AF-38BE-40CA-AE21-C56AEE1A92A1}"/>
              </a:ext>
            </a:extLst>
          </p:cNvPr>
          <p:cNvCxnSpPr>
            <a:cxnSpLocks/>
            <a:stCxn id="20" idx="4"/>
            <a:endCxn id="19" idx="1"/>
          </p:cNvCxnSpPr>
          <p:nvPr/>
        </p:nvCxnSpPr>
        <p:spPr>
          <a:xfrm>
            <a:off x="4880141" y="5047471"/>
            <a:ext cx="172168" cy="160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Conector reto 121">
            <a:extLst>
              <a:ext uri="{FF2B5EF4-FFF2-40B4-BE49-F238E27FC236}">
                <a16:creationId xmlns:a16="http://schemas.microsoft.com/office/drawing/2014/main" id="{565E8A8C-000F-4338-A791-466A5679C6DC}"/>
              </a:ext>
            </a:extLst>
          </p:cNvPr>
          <p:cNvCxnSpPr>
            <a:cxnSpLocks/>
          </p:cNvCxnSpPr>
          <p:nvPr/>
        </p:nvCxnSpPr>
        <p:spPr>
          <a:xfrm>
            <a:off x="5314846" y="4469976"/>
            <a:ext cx="309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ector reto 124">
            <a:extLst>
              <a:ext uri="{FF2B5EF4-FFF2-40B4-BE49-F238E27FC236}">
                <a16:creationId xmlns:a16="http://schemas.microsoft.com/office/drawing/2014/main" id="{43CF3E1C-8A6E-4988-8FB0-08875D51E90D}"/>
              </a:ext>
            </a:extLst>
          </p:cNvPr>
          <p:cNvCxnSpPr>
            <a:endCxn id="21" idx="3"/>
          </p:cNvCxnSpPr>
          <p:nvPr/>
        </p:nvCxnSpPr>
        <p:spPr>
          <a:xfrm flipV="1">
            <a:off x="4913074" y="4638205"/>
            <a:ext cx="154413" cy="139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Conector reto 128">
            <a:extLst>
              <a:ext uri="{FF2B5EF4-FFF2-40B4-BE49-F238E27FC236}">
                <a16:creationId xmlns:a16="http://schemas.microsoft.com/office/drawing/2014/main" id="{B472246A-1A18-424F-9017-936B5899727C}"/>
              </a:ext>
            </a:extLst>
          </p:cNvPr>
          <p:cNvCxnSpPr>
            <a:endCxn id="24" idx="2"/>
          </p:cNvCxnSpPr>
          <p:nvPr/>
        </p:nvCxnSpPr>
        <p:spPr>
          <a:xfrm>
            <a:off x="5287418" y="5357647"/>
            <a:ext cx="253962" cy="1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Conector reto 130">
            <a:extLst>
              <a:ext uri="{FF2B5EF4-FFF2-40B4-BE49-F238E27FC236}">
                <a16:creationId xmlns:a16="http://schemas.microsoft.com/office/drawing/2014/main" id="{C0234B6F-94A6-41FB-9704-794908E1D169}"/>
              </a:ext>
            </a:extLst>
          </p:cNvPr>
          <p:cNvCxnSpPr>
            <a:cxnSpLocks/>
            <a:stCxn id="23" idx="3"/>
            <a:endCxn id="24" idx="7"/>
          </p:cNvCxnSpPr>
          <p:nvPr/>
        </p:nvCxnSpPr>
        <p:spPr>
          <a:xfrm flipH="1">
            <a:off x="5768707" y="5092446"/>
            <a:ext cx="150265" cy="17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ector reto 133">
            <a:extLst>
              <a:ext uri="{FF2B5EF4-FFF2-40B4-BE49-F238E27FC236}">
                <a16:creationId xmlns:a16="http://schemas.microsoft.com/office/drawing/2014/main" id="{6781A48A-4CDE-4E3E-A3C2-009033DF948A}"/>
              </a:ext>
            </a:extLst>
          </p:cNvPr>
          <p:cNvCxnSpPr/>
          <p:nvPr/>
        </p:nvCxnSpPr>
        <p:spPr>
          <a:xfrm>
            <a:off x="5836050" y="4672614"/>
            <a:ext cx="174337" cy="192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ector reto 135">
            <a:extLst>
              <a:ext uri="{FF2B5EF4-FFF2-40B4-BE49-F238E27FC236}">
                <a16:creationId xmlns:a16="http://schemas.microsoft.com/office/drawing/2014/main" id="{45596238-9C61-4184-AB17-6FB56E397AB8}"/>
              </a:ext>
            </a:extLst>
          </p:cNvPr>
          <p:cNvCxnSpPr>
            <a:endCxn id="35" idx="0"/>
          </p:cNvCxnSpPr>
          <p:nvPr/>
        </p:nvCxnSpPr>
        <p:spPr>
          <a:xfrm>
            <a:off x="7271094" y="2302754"/>
            <a:ext cx="0" cy="186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ector reto 137">
            <a:extLst>
              <a:ext uri="{FF2B5EF4-FFF2-40B4-BE49-F238E27FC236}">
                <a16:creationId xmlns:a16="http://schemas.microsoft.com/office/drawing/2014/main" id="{9AD360B8-FC19-4E5E-903A-A147DC4F6E04}"/>
              </a:ext>
            </a:extLst>
          </p:cNvPr>
          <p:cNvCxnSpPr>
            <a:endCxn id="35" idx="6"/>
          </p:cNvCxnSpPr>
          <p:nvPr/>
        </p:nvCxnSpPr>
        <p:spPr>
          <a:xfrm flipH="1">
            <a:off x="7404259" y="2603946"/>
            <a:ext cx="285518" cy="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ector reto 139">
            <a:extLst>
              <a:ext uri="{FF2B5EF4-FFF2-40B4-BE49-F238E27FC236}">
                <a16:creationId xmlns:a16="http://schemas.microsoft.com/office/drawing/2014/main" id="{455DE8A6-781C-463E-9B5B-146EFF479622}"/>
              </a:ext>
            </a:extLst>
          </p:cNvPr>
          <p:cNvCxnSpPr>
            <a:cxnSpLocks/>
            <a:stCxn id="37" idx="3"/>
            <a:endCxn id="36" idx="0"/>
          </p:cNvCxnSpPr>
          <p:nvPr/>
        </p:nvCxnSpPr>
        <p:spPr>
          <a:xfrm flipH="1">
            <a:off x="7835957" y="2273890"/>
            <a:ext cx="172168" cy="205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ector reto 144">
            <a:extLst>
              <a:ext uri="{FF2B5EF4-FFF2-40B4-BE49-F238E27FC236}">
                <a16:creationId xmlns:a16="http://schemas.microsoft.com/office/drawing/2014/main" id="{4E7687F5-0BE8-4579-825F-664A853E6429}"/>
              </a:ext>
            </a:extLst>
          </p:cNvPr>
          <p:cNvCxnSpPr>
            <a:cxnSpLocks/>
            <a:stCxn id="39" idx="1"/>
            <a:endCxn id="36" idx="4"/>
          </p:cNvCxnSpPr>
          <p:nvPr/>
        </p:nvCxnSpPr>
        <p:spPr>
          <a:xfrm flipH="1" flipV="1">
            <a:off x="7835957" y="2728234"/>
            <a:ext cx="142509" cy="15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ector reto 147">
            <a:extLst>
              <a:ext uri="{FF2B5EF4-FFF2-40B4-BE49-F238E27FC236}">
                <a16:creationId xmlns:a16="http://schemas.microsoft.com/office/drawing/2014/main" id="{9DEA4908-4C39-42C5-A87C-CC22E8E3C11D}"/>
              </a:ext>
            </a:extLst>
          </p:cNvPr>
          <p:cNvCxnSpPr>
            <a:endCxn id="40" idx="2"/>
          </p:cNvCxnSpPr>
          <p:nvPr/>
        </p:nvCxnSpPr>
        <p:spPr>
          <a:xfrm>
            <a:off x="8217977" y="2997372"/>
            <a:ext cx="266654" cy="15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ector reto 149">
            <a:extLst>
              <a:ext uri="{FF2B5EF4-FFF2-40B4-BE49-F238E27FC236}">
                <a16:creationId xmlns:a16="http://schemas.microsoft.com/office/drawing/2014/main" id="{C7FE3100-C371-4A3C-8569-9FEBD1406940}"/>
              </a:ext>
            </a:extLst>
          </p:cNvPr>
          <p:cNvCxnSpPr>
            <a:endCxn id="38" idx="1"/>
          </p:cNvCxnSpPr>
          <p:nvPr/>
        </p:nvCxnSpPr>
        <p:spPr>
          <a:xfrm flipV="1">
            <a:off x="8250786" y="2108957"/>
            <a:ext cx="272848" cy="3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Conector reto 151">
            <a:extLst>
              <a:ext uri="{FF2B5EF4-FFF2-40B4-BE49-F238E27FC236}">
                <a16:creationId xmlns:a16="http://schemas.microsoft.com/office/drawing/2014/main" id="{29E05066-CB1F-4274-9CBA-70505559FB88}"/>
              </a:ext>
            </a:extLst>
          </p:cNvPr>
          <p:cNvCxnSpPr>
            <a:endCxn id="41" idx="0"/>
          </p:cNvCxnSpPr>
          <p:nvPr/>
        </p:nvCxnSpPr>
        <p:spPr>
          <a:xfrm>
            <a:off x="8750961" y="2268326"/>
            <a:ext cx="176239" cy="220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Conector reto 153">
            <a:extLst>
              <a:ext uri="{FF2B5EF4-FFF2-40B4-BE49-F238E27FC236}">
                <a16:creationId xmlns:a16="http://schemas.microsoft.com/office/drawing/2014/main" id="{52385D35-F4E4-427C-98DF-75AA78957D5D}"/>
              </a:ext>
            </a:extLst>
          </p:cNvPr>
          <p:cNvCxnSpPr>
            <a:endCxn id="40" idx="7"/>
          </p:cNvCxnSpPr>
          <p:nvPr/>
        </p:nvCxnSpPr>
        <p:spPr>
          <a:xfrm flipH="1">
            <a:off x="8711958" y="2737778"/>
            <a:ext cx="183685" cy="187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ector reto 155">
            <a:extLst>
              <a:ext uri="{FF2B5EF4-FFF2-40B4-BE49-F238E27FC236}">
                <a16:creationId xmlns:a16="http://schemas.microsoft.com/office/drawing/2014/main" id="{A3BFDF69-D067-4C59-A6EE-1C0675D2B12B}"/>
              </a:ext>
            </a:extLst>
          </p:cNvPr>
          <p:cNvCxnSpPr>
            <a:stCxn id="41" idx="6"/>
            <a:endCxn id="44" idx="2"/>
          </p:cNvCxnSpPr>
          <p:nvPr/>
        </p:nvCxnSpPr>
        <p:spPr>
          <a:xfrm flipV="1">
            <a:off x="9060365" y="2597027"/>
            <a:ext cx="211121" cy="16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Conector reto 157">
            <a:extLst>
              <a:ext uri="{FF2B5EF4-FFF2-40B4-BE49-F238E27FC236}">
                <a16:creationId xmlns:a16="http://schemas.microsoft.com/office/drawing/2014/main" id="{8C271480-9FFF-4984-B396-C24B62C90B78}"/>
              </a:ext>
            </a:extLst>
          </p:cNvPr>
          <p:cNvCxnSpPr>
            <a:cxnSpLocks/>
            <a:endCxn id="44" idx="1"/>
          </p:cNvCxnSpPr>
          <p:nvPr/>
        </p:nvCxnSpPr>
        <p:spPr>
          <a:xfrm>
            <a:off x="9271486" y="2333562"/>
            <a:ext cx="39003" cy="17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Conector reto 160">
            <a:extLst>
              <a:ext uri="{FF2B5EF4-FFF2-40B4-BE49-F238E27FC236}">
                <a16:creationId xmlns:a16="http://schemas.microsoft.com/office/drawing/2014/main" id="{FD0BEFCA-0D3C-427F-851E-E07E6B7066E8}"/>
              </a:ext>
            </a:extLst>
          </p:cNvPr>
          <p:cNvCxnSpPr>
            <a:endCxn id="43" idx="4"/>
          </p:cNvCxnSpPr>
          <p:nvPr/>
        </p:nvCxnSpPr>
        <p:spPr>
          <a:xfrm flipV="1">
            <a:off x="9537816" y="2345663"/>
            <a:ext cx="101608" cy="193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Conector reto 162">
            <a:extLst>
              <a:ext uri="{FF2B5EF4-FFF2-40B4-BE49-F238E27FC236}">
                <a16:creationId xmlns:a16="http://schemas.microsoft.com/office/drawing/2014/main" id="{7A76F8E1-D470-4BB4-9896-151FD6C5C8EA}"/>
              </a:ext>
            </a:extLst>
          </p:cNvPr>
          <p:cNvCxnSpPr>
            <a:cxnSpLocks/>
            <a:stCxn id="44" idx="6"/>
            <a:endCxn id="47" idx="2"/>
          </p:cNvCxnSpPr>
          <p:nvPr/>
        </p:nvCxnSpPr>
        <p:spPr>
          <a:xfrm>
            <a:off x="9537816" y="2597027"/>
            <a:ext cx="248855" cy="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Conector reto 165">
            <a:extLst>
              <a:ext uri="{FF2B5EF4-FFF2-40B4-BE49-F238E27FC236}">
                <a16:creationId xmlns:a16="http://schemas.microsoft.com/office/drawing/2014/main" id="{7A909087-AF6A-4B95-A1A0-B4679111E622}"/>
              </a:ext>
            </a:extLst>
          </p:cNvPr>
          <p:cNvCxnSpPr>
            <a:endCxn id="46" idx="0"/>
          </p:cNvCxnSpPr>
          <p:nvPr/>
        </p:nvCxnSpPr>
        <p:spPr>
          <a:xfrm>
            <a:off x="9537816" y="2687439"/>
            <a:ext cx="101608" cy="18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to 167">
            <a:extLst>
              <a:ext uri="{FF2B5EF4-FFF2-40B4-BE49-F238E27FC236}">
                <a16:creationId xmlns:a16="http://schemas.microsoft.com/office/drawing/2014/main" id="{F808DB05-75DF-4B46-922F-FDF29DB911B4}"/>
              </a:ext>
            </a:extLst>
          </p:cNvPr>
          <p:cNvCxnSpPr>
            <a:stCxn id="44" idx="3"/>
            <a:endCxn id="45" idx="0"/>
          </p:cNvCxnSpPr>
          <p:nvPr/>
        </p:nvCxnSpPr>
        <p:spPr>
          <a:xfrm flipH="1">
            <a:off x="9225547" y="2684911"/>
            <a:ext cx="84942" cy="16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Conector reto 169">
            <a:extLst>
              <a:ext uri="{FF2B5EF4-FFF2-40B4-BE49-F238E27FC236}">
                <a16:creationId xmlns:a16="http://schemas.microsoft.com/office/drawing/2014/main" id="{C387B71A-89A1-44DC-BD8F-8CAFA269E149}"/>
              </a:ext>
            </a:extLst>
          </p:cNvPr>
          <p:cNvCxnSpPr/>
          <p:nvPr/>
        </p:nvCxnSpPr>
        <p:spPr>
          <a:xfrm>
            <a:off x="8749976" y="3771436"/>
            <a:ext cx="0" cy="1816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Conector reto 171">
            <a:extLst>
              <a:ext uri="{FF2B5EF4-FFF2-40B4-BE49-F238E27FC236}">
                <a16:creationId xmlns:a16="http://schemas.microsoft.com/office/drawing/2014/main" id="{56BCB4B4-F146-4199-8550-6B9186334BD0}"/>
              </a:ext>
            </a:extLst>
          </p:cNvPr>
          <p:cNvCxnSpPr>
            <a:endCxn id="48" idx="6"/>
          </p:cNvCxnSpPr>
          <p:nvPr/>
        </p:nvCxnSpPr>
        <p:spPr>
          <a:xfrm flipH="1">
            <a:off x="8547786" y="3925264"/>
            <a:ext cx="1641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Conector reto 173">
            <a:extLst>
              <a:ext uri="{FF2B5EF4-FFF2-40B4-BE49-F238E27FC236}">
                <a16:creationId xmlns:a16="http://schemas.microsoft.com/office/drawing/2014/main" id="{A068F891-F95E-448F-95E4-879EA1514005}"/>
              </a:ext>
            </a:extLst>
          </p:cNvPr>
          <p:cNvCxnSpPr/>
          <p:nvPr/>
        </p:nvCxnSpPr>
        <p:spPr>
          <a:xfrm>
            <a:off x="8777552" y="4218715"/>
            <a:ext cx="2828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Conector reto 175">
            <a:extLst>
              <a:ext uri="{FF2B5EF4-FFF2-40B4-BE49-F238E27FC236}">
                <a16:creationId xmlns:a16="http://schemas.microsoft.com/office/drawing/2014/main" id="{39EF5640-6E46-4250-BA39-D567C94C9CB7}"/>
              </a:ext>
            </a:extLst>
          </p:cNvPr>
          <p:cNvCxnSpPr>
            <a:endCxn id="60" idx="2"/>
          </p:cNvCxnSpPr>
          <p:nvPr/>
        </p:nvCxnSpPr>
        <p:spPr>
          <a:xfrm>
            <a:off x="9358712" y="4218715"/>
            <a:ext cx="233733" cy="2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Conector reto 177">
            <a:extLst>
              <a:ext uri="{FF2B5EF4-FFF2-40B4-BE49-F238E27FC236}">
                <a16:creationId xmlns:a16="http://schemas.microsoft.com/office/drawing/2014/main" id="{768326E3-5BE6-421F-BBE2-70574879AA95}"/>
              </a:ext>
            </a:extLst>
          </p:cNvPr>
          <p:cNvCxnSpPr>
            <a:cxnSpLocks/>
            <a:stCxn id="57" idx="7"/>
            <a:endCxn id="59" idx="3"/>
          </p:cNvCxnSpPr>
          <p:nvPr/>
        </p:nvCxnSpPr>
        <p:spPr>
          <a:xfrm flipV="1">
            <a:off x="9319709" y="3926122"/>
            <a:ext cx="57971" cy="18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Conector reto 184">
            <a:extLst>
              <a:ext uri="{FF2B5EF4-FFF2-40B4-BE49-F238E27FC236}">
                <a16:creationId xmlns:a16="http://schemas.microsoft.com/office/drawing/2014/main" id="{2948ED2C-CAFD-4806-8D58-6B38B0751EBC}"/>
              </a:ext>
            </a:extLst>
          </p:cNvPr>
          <p:cNvCxnSpPr>
            <a:endCxn id="57" idx="1"/>
          </p:cNvCxnSpPr>
          <p:nvPr/>
        </p:nvCxnSpPr>
        <p:spPr>
          <a:xfrm>
            <a:off x="9071284" y="3962491"/>
            <a:ext cx="60101" cy="151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Conector reto 186">
            <a:extLst>
              <a:ext uri="{FF2B5EF4-FFF2-40B4-BE49-F238E27FC236}">
                <a16:creationId xmlns:a16="http://schemas.microsoft.com/office/drawing/2014/main" id="{F5385FF9-5C75-4362-AF2C-901B9410AD46}"/>
              </a:ext>
            </a:extLst>
          </p:cNvPr>
          <p:cNvCxnSpPr>
            <a:stCxn id="57" idx="3"/>
          </p:cNvCxnSpPr>
          <p:nvPr/>
        </p:nvCxnSpPr>
        <p:spPr>
          <a:xfrm flipH="1">
            <a:off x="9060365" y="4289287"/>
            <a:ext cx="71020" cy="13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Conector reto 188">
            <a:extLst>
              <a:ext uri="{FF2B5EF4-FFF2-40B4-BE49-F238E27FC236}">
                <a16:creationId xmlns:a16="http://schemas.microsoft.com/office/drawing/2014/main" id="{A6FC5FC6-E954-49C7-B8A5-25FB619E86EA}"/>
              </a:ext>
            </a:extLst>
          </p:cNvPr>
          <p:cNvCxnSpPr>
            <a:cxnSpLocks/>
            <a:endCxn id="57" idx="5"/>
          </p:cNvCxnSpPr>
          <p:nvPr/>
        </p:nvCxnSpPr>
        <p:spPr>
          <a:xfrm flipH="1" flipV="1">
            <a:off x="9319709" y="4289287"/>
            <a:ext cx="94113" cy="13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Conector reto 192">
            <a:extLst>
              <a:ext uri="{FF2B5EF4-FFF2-40B4-BE49-F238E27FC236}">
                <a16:creationId xmlns:a16="http://schemas.microsoft.com/office/drawing/2014/main" id="{D53D8F74-DA10-40B4-93C6-9107B37B8CD2}"/>
              </a:ext>
            </a:extLst>
          </p:cNvPr>
          <p:cNvCxnSpPr>
            <a:endCxn id="51" idx="6"/>
          </p:cNvCxnSpPr>
          <p:nvPr/>
        </p:nvCxnSpPr>
        <p:spPr>
          <a:xfrm flipH="1">
            <a:off x="8383951" y="4901735"/>
            <a:ext cx="32800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Conector reto 194">
            <a:extLst>
              <a:ext uri="{FF2B5EF4-FFF2-40B4-BE49-F238E27FC236}">
                <a16:creationId xmlns:a16="http://schemas.microsoft.com/office/drawing/2014/main" id="{3352FB6A-8054-4B4D-98C8-E0924158E63D}"/>
              </a:ext>
            </a:extLst>
          </p:cNvPr>
          <p:cNvCxnSpPr>
            <a:endCxn id="55" idx="2"/>
          </p:cNvCxnSpPr>
          <p:nvPr/>
        </p:nvCxnSpPr>
        <p:spPr>
          <a:xfrm>
            <a:off x="8757176" y="5233359"/>
            <a:ext cx="1194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Conector reto 196">
            <a:extLst>
              <a:ext uri="{FF2B5EF4-FFF2-40B4-BE49-F238E27FC236}">
                <a16:creationId xmlns:a16="http://schemas.microsoft.com/office/drawing/2014/main" id="{75DD4DEB-0701-4537-8BBE-991CD70050B5}"/>
              </a:ext>
            </a:extLst>
          </p:cNvPr>
          <p:cNvCxnSpPr>
            <a:cxnSpLocks/>
            <a:stCxn id="51" idx="3"/>
            <a:endCxn id="53" idx="0"/>
          </p:cNvCxnSpPr>
          <p:nvPr/>
        </p:nvCxnSpPr>
        <p:spPr>
          <a:xfrm flipH="1">
            <a:off x="8060286" y="4989620"/>
            <a:ext cx="96338" cy="1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Conector reto 198">
            <a:extLst>
              <a:ext uri="{FF2B5EF4-FFF2-40B4-BE49-F238E27FC236}">
                <a16:creationId xmlns:a16="http://schemas.microsoft.com/office/drawing/2014/main" id="{58B2F58F-45A8-42C0-A429-445AE83B98F5}"/>
              </a:ext>
            </a:extLst>
          </p:cNvPr>
          <p:cNvCxnSpPr>
            <a:cxnSpLocks/>
            <a:stCxn id="51" idx="2"/>
            <a:endCxn id="52" idx="6"/>
          </p:cNvCxnSpPr>
          <p:nvPr/>
        </p:nvCxnSpPr>
        <p:spPr>
          <a:xfrm flipH="1">
            <a:off x="7927121" y="4901736"/>
            <a:ext cx="190500" cy="21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Conector reto 202">
            <a:extLst>
              <a:ext uri="{FF2B5EF4-FFF2-40B4-BE49-F238E27FC236}">
                <a16:creationId xmlns:a16="http://schemas.microsoft.com/office/drawing/2014/main" id="{825945E4-F877-4F72-BF57-6EA023AB3E66}"/>
              </a:ext>
            </a:extLst>
          </p:cNvPr>
          <p:cNvCxnSpPr>
            <a:cxnSpLocks/>
            <a:stCxn id="49" idx="4"/>
            <a:endCxn id="51" idx="1"/>
          </p:cNvCxnSpPr>
          <p:nvPr/>
        </p:nvCxnSpPr>
        <p:spPr>
          <a:xfrm>
            <a:off x="8068774" y="4672614"/>
            <a:ext cx="87850" cy="141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Conector reto 205">
            <a:extLst>
              <a:ext uri="{FF2B5EF4-FFF2-40B4-BE49-F238E27FC236}">
                <a16:creationId xmlns:a16="http://schemas.microsoft.com/office/drawing/2014/main" id="{6B86ABC9-8D43-4A65-8C4A-C91FD86B6244}"/>
              </a:ext>
            </a:extLst>
          </p:cNvPr>
          <p:cNvCxnSpPr>
            <a:stCxn id="51" idx="7"/>
            <a:endCxn id="50" idx="4"/>
          </p:cNvCxnSpPr>
          <p:nvPr/>
        </p:nvCxnSpPr>
        <p:spPr>
          <a:xfrm flipV="1">
            <a:off x="8344948" y="4672614"/>
            <a:ext cx="139683" cy="141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Conector reto 207">
            <a:extLst>
              <a:ext uri="{FF2B5EF4-FFF2-40B4-BE49-F238E27FC236}">
                <a16:creationId xmlns:a16="http://schemas.microsoft.com/office/drawing/2014/main" id="{BA0F73D3-F206-4B19-95F6-15BF920B0283}"/>
              </a:ext>
            </a:extLst>
          </p:cNvPr>
          <p:cNvCxnSpPr>
            <a:cxnSpLocks/>
            <a:stCxn id="51" idx="5"/>
            <a:endCxn id="54" idx="0"/>
          </p:cNvCxnSpPr>
          <p:nvPr/>
        </p:nvCxnSpPr>
        <p:spPr>
          <a:xfrm>
            <a:off x="8344948" y="4989620"/>
            <a:ext cx="110247" cy="172615"/>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Number one Icons &amp; Symbols">
            <a:extLst>
              <a:ext uri="{FF2B5EF4-FFF2-40B4-BE49-F238E27FC236}">
                <a16:creationId xmlns:a16="http://schemas.microsoft.com/office/drawing/2014/main" id="{1621E29B-C195-4066-82C2-6035D5E73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63" y="2045283"/>
            <a:ext cx="333016" cy="33301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ois - ícones de educação grátis">
            <a:extLst>
              <a:ext uri="{FF2B5EF4-FFF2-40B4-BE49-F238E27FC236}">
                <a16:creationId xmlns:a16="http://schemas.microsoft.com/office/drawing/2014/main" id="{727B14BE-02FE-4757-8BD9-DB24130C9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577" y="2281804"/>
            <a:ext cx="326914" cy="32691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rês - ícones de educação grátis">
            <a:extLst>
              <a:ext uri="{FF2B5EF4-FFF2-40B4-BE49-F238E27FC236}">
                <a16:creationId xmlns:a16="http://schemas.microsoft.com/office/drawing/2014/main" id="{93D5137C-530D-407A-9549-80BD41A33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828" y="3048595"/>
            <a:ext cx="305540" cy="30554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Number four Icons &amp; Symbols">
            <a:extLst>
              <a:ext uri="{FF2B5EF4-FFF2-40B4-BE49-F238E27FC236}">
                <a16:creationId xmlns:a16="http://schemas.microsoft.com/office/drawing/2014/main" id="{84F1AC70-4904-4D3A-8638-33D4AB0E1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499" y="4052603"/>
            <a:ext cx="390150" cy="390150"/>
          </a:xfrm>
          <a:prstGeom prst="rect">
            <a:avLst/>
          </a:prstGeom>
          <a:noFill/>
          <a:extLst>
            <a:ext uri="{909E8E84-426E-40DD-AFC4-6F175D3DCCD1}">
              <a14:hiddenFill xmlns:a14="http://schemas.microsoft.com/office/drawing/2010/main">
                <a:solidFill>
                  <a:srgbClr val="FFFFFF"/>
                </a:solidFill>
              </a14:hiddenFill>
            </a:ext>
          </a:extLst>
        </p:spPr>
      </p:pic>
      <p:sp>
        <p:nvSpPr>
          <p:cNvPr id="220" name="AutoShape 14" descr="Número 6 PNG png | PNGWing">
            <a:extLst>
              <a:ext uri="{FF2B5EF4-FFF2-40B4-BE49-F238E27FC236}">
                <a16:creationId xmlns:a16="http://schemas.microsoft.com/office/drawing/2014/main" id="{C23A7BEC-0CCB-4320-983B-89CD63EEBA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196" name="Picture 28" descr="SVG &gt; seis números matemática número - Imagem e ícone grátis do SVG. | SVG  Silh">
            <a:extLst>
              <a:ext uri="{FF2B5EF4-FFF2-40B4-BE49-F238E27FC236}">
                <a16:creationId xmlns:a16="http://schemas.microsoft.com/office/drawing/2014/main" id="{04031C7D-A0D0-4F69-9D75-CC06400388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3164" y="3445310"/>
            <a:ext cx="240574" cy="367683"/>
          </a:xfrm>
          <a:prstGeom prst="rect">
            <a:avLst/>
          </a:prstGeom>
          <a:noFill/>
          <a:extLst>
            <a:ext uri="{909E8E84-426E-40DD-AFC4-6F175D3DCCD1}">
              <a14:hiddenFill xmlns:a14="http://schemas.microsoft.com/office/drawing/2010/main">
                <a:solidFill>
                  <a:srgbClr val="FFFFFF"/>
                </a:solidFill>
              </a14:hiddenFill>
            </a:ext>
          </a:extLst>
        </p:spPr>
      </p:pic>
      <p:sp>
        <p:nvSpPr>
          <p:cNvPr id="226" name="AutoShape 34" descr="SVG &gt; scrapbooking alfabeto madeira 7 - Imagem e ícone grátis do SVG. | SVG  Silh">
            <a:extLst>
              <a:ext uri="{FF2B5EF4-FFF2-40B4-BE49-F238E27FC236}">
                <a16:creationId xmlns:a16="http://schemas.microsoft.com/office/drawing/2014/main" id="{4886832B-DE1C-419F-8716-4FDB14A8276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descr="5 números imagens transparentes PNG | PNG Mart">
            <a:extLst>
              <a:ext uri="{FF2B5EF4-FFF2-40B4-BE49-F238E27FC236}">
                <a16:creationId xmlns:a16="http://schemas.microsoft.com/office/drawing/2014/main" id="{7B40F7B2-CEBA-4FC4-BFD1-D862A35081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9323" y="1596702"/>
            <a:ext cx="457477" cy="45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4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409FF-68C5-4305-A67F-E84C1F5D6C3A}"/>
              </a:ext>
            </a:extLst>
          </p:cNvPr>
          <p:cNvSpPr>
            <a:spLocks noGrp="1"/>
          </p:cNvSpPr>
          <p:nvPr>
            <p:ph type="title"/>
          </p:nvPr>
        </p:nvSpPr>
        <p:spPr/>
        <p:txBody>
          <a:bodyPr/>
          <a:lstStyle/>
          <a:p>
            <a:r>
              <a:rPr lang="pt-BR" dirty="0"/>
              <a:t>Legendas (topologia de redes):</a:t>
            </a:r>
          </a:p>
        </p:txBody>
      </p:sp>
      <p:sp>
        <p:nvSpPr>
          <p:cNvPr id="8" name="AutoShape 10" descr="SVG &gt; scrapbooking alfabeto madeira 7 - Imagem e ícone grátis do SVG. | SVG  Silh">
            <a:extLst>
              <a:ext uri="{FF2B5EF4-FFF2-40B4-BE49-F238E27FC236}">
                <a16:creationId xmlns:a16="http://schemas.microsoft.com/office/drawing/2014/main" id="{DCBCF55E-3696-4740-AB3B-CF595B8D43A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pt-BR" dirty="0"/>
              <a:t>1. Ponte a ponte</a:t>
            </a:r>
          </a:p>
          <a:p>
            <a:r>
              <a:rPr lang="pt-BR" dirty="0"/>
              <a:t>2. Ônibus</a:t>
            </a:r>
          </a:p>
          <a:p>
            <a:r>
              <a:rPr lang="pt-BR" dirty="0"/>
              <a:t>3. Estrela</a:t>
            </a:r>
          </a:p>
          <a:p>
            <a:r>
              <a:rPr lang="pt-BR" dirty="0"/>
              <a:t>4. Anel</a:t>
            </a:r>
          </a:p>
          <a:p>
            <a:r>
              <a:rPr lang="pt-BR" dirty="0"/>
              <a:t>5.Híbrido</a:t>
            </a:r>
          </a:p>
          <a:p>
            <a:r>
              <a:rPr lang="pt-BR" dirty="0"/>
              <a:t>6. Árvore</a:t>
            </a:r>
          </a:p>
        </p:txBody>
      </p:sp>
    </p:spTree>
    <p:extLst>
      <p:ext uri="{BB962C8B-B14F-4D97-AF65-F5344CB8AC3E}">
        <p14:creationId xmlns:p14="http://schemas.microsoft.com/office/powerpoint/2010/main" val="97680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1648D-CB60-48BB-9821-12E6A1172235}"/>
              </a:ext>
            </a:extLst>
          </p:cNvPr>
          <p:cNvSpPr>
            <a:spLocks noGrp="1"/>
          </p:cNvSpPr>
          <p:nvPr>
            <p:ph type="title"/>
          </p:nvPr>
        </p:nvSpPr>
        <p:spPr/>
        <p:txBody>
          <a:bodyPr/>
          <a:lstStyle/>
          <a:p>
            <a:r>
              <a:rPr lang="pt-BR" dirty="0"/>
              <a:t>Categorias de imagem:</a:t>
            </a:r>
          </a:p>
        </p:txBody>
      </p:sp>
      <p:sp>
        <p:nvSpPr>
          <p:cNvPr id="3" name="Espaço Reservado para Conteúdo 2">
            <a:extLst>
              <a:ext uri="{FF2B5EF4-FFF2-40B4-BE49-F238E27FC236}">
                <a16:creationId xmlns:a16="http://schemas.microsoft.com/office/drawing/2014/main" id="{A0A144FC-8519-44E6-8662-9597A32F55F8}"/>
              </a:ext>
            </a:extLst>
          </p:cNvPr>
          <p:cNvSpPr>
            <a:spLocks noGrp="1"/>
          </p:cNvSpPr>
          <p:nvPr>
            <p:ph idx="1"/>
          </p:nvPr>
        </p:nvSpPr>
        <p:spPr/>
        <p:txBody>
          <a:bodyPr/>
          <a:lstStyle/>
          <a:p>
            <a:r>
              <a:rPr lang="pt-BR" dirty="0"/>
              <a:t>Ao examinar os conceitos básicos da rede, há três tipos de equipamentos que sempre vão ser utilizados: switches, roteadores e </a:t>
            </a:r>
            <a:r>
              <a:rPr lang="pt-BR" dirty="0" err="1"/>
              <a:t>access</a:t>
            </a:r>
            <a:r>
              <a:rPr lang="pt-BR" dirty="0"/>
              <a:t> points. </a:t>
            </a:r>
          </a:p>
          <a:p>
            <a:r>
              <a:rPr lang="pt-BR" dirty="0"/>
              <a:t>Esses dispositivos são os elementos básicos das redes, que permitem que os diferentes equipamentos conectados a ela comuniquem-se entre si e com outras redes</a:t>
            </a:r>
          </a:p>
        </p:txBody>
      </p:sp>
    </p:spTree>
    <p:extLst>
      <p:ext uri="{BB962C8B-B14F-4D97-AF65-F5344CB8AC3E}">
        <p14:creationId xmlns:p14="http://schemas.microsoft.com/office/powerpoint/2010/main" val="88023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9870D-2B4B-47FA-B147-5822B5EE8472}"/>
              </a:ext>
            </a:extLst>
          </p:cNvPr>
          <p:cNvSpPr>
            <a:spLocks noGrp="1"/>
          </p:cNvSpPr>
          <p:nvPr>
            <p:ph type="title"/>
          </p:nvPr>
        </p:nvSpPr>
        <p:spPr/>
        <p:txBody>
          <a:bodyPr/>
          <a:lstStyle/>
          <a:p>
            <a:r>
              <a:rPr lang="pt-BR" dirty="0"/>
              <a:t>Comutação de circuitos:</a:t>
            </a:r>
          </a:p>
        </p:txBody>
      </p:sp>
      <p:sp>
        <p:nvSpPr>
          <p:cNvPr id="3" name="Espaço Reservado para Conteúdo 2">
            <a:extLst>
              <a:ext uri="{FF2B5EF4-FFF2-40B4-BE49-F238E27FC236}">
                <a16:creationId xmlns:a16="http://schemas.microsoft.com/office/drawing/2014/main" id="{54456AF0-C400-4EBD-AB6C-C4970A95AFCF}"/>
              </a:ext>
            </a:extLst>
          </p:cNvPr>
          <p:cNvSpPr>
            <a:spLocks noGrp="1"/>
          </p:cNvSpPr>
          <p:nvPr>
            <p:ph idx="1"/>
          </p:nvPr>
        </p:nvSpPr>
        <p:spPr/>
        <p:txBody>
          <a:bodyPr/>
          <a:lstStyle/>
          <a:p>
            <a:r>
              <a:rPr lang="pt-BR" dirty="0"/>
              <a:t>Recursos dedicados podem oferecer garantias de qualidade, mas também em ociosidade e consequentemente desperdício de recursos. </a:t>
            </a:r>
          </a:p>
          <a:p>
            <a:r>
              <a:rPr lang="pt-BR" dirty="0"/>
              <a:t>A comutação de circuitos usa meio físico dedicado (implica recursos dedicados por conexão) e, inversamente, limita quantos usuários podem reservar o meio. </a:t>
            </a:r>
          </a:p>
          <a:p>
            <a:r>
              <a:rPr lang="pt-BR" dirty="0"/>
              <a:t>Recursos dedicados são usados ​​para alternar entre diferentes redes.</a:t>
            </a:r>
          </a:p>
        </p:txBody>
      </p:sp>
      <p:sp>
        <p:nvSpPr>
          <p:cNvPr id="4" name="Espaço Reservado para Texto 3">
            <a:extLst>
              <a:ext uri="{FF2B5EF4-FFF2-40B4-BE49-F238E27FC236}">
                <a16:creationId xmlns:a16="http://schemas.microsoft.com/office/drawing/2014/main" id="{A5386EB7-33A2-446A-8153-BF5188FC6FCB}"/>
              </a:ext>
            </a:extLst>
          </p:cNvPr>
          <p:cNvSpPr>
            <a:spLocks noGrp="1"/>
          </p:cNvSpPr>
          <p:nvPr>
            <p:ph type="body" sz="half" idx="2"/>
          </p:nvPr>
        </p:nvSpPr>
        <p:spPr>
          <a:xfrm>
            <a:off x="168676" y="2249485"/>
            <a:ext cx="4987523" cy="4462033"/>
          </a:xfrm>
        </p:spPr>
        <p:txBody>
          <a:bodyPr/>
          <a:lstStyle/>
          <a:p>
            <a:endParaRPr lang="pt-BR" dirty="0"/>
          </a:p>
        </p:txBody>
      </p:sp>
      <p:sp>
        <p:nvSpPr>
          <p:cNvPr id="5" name="Triângulo isósceles 4">
            <a:extLst>
              <a:ext uri="{FF2B5EF4-FFF2-40B4-BE49-F238E27FC236}">
                <a16:creationId xmlns:a16="http://schemas.microsoft.com/office/drawing/2014/main" id="{86D7330B-1D5B-4D03-BCCB-789A85A4DD6B}"/>
              </a:ext>
            </a:extLst>
          </p:cNvPr>
          <p:cNvSpPr/>
          <p:nvPr/>
        </p:nvSpPr>
        <p:spPr>
          <a:xfrm>
            <a:off x="4385569" y="4314548"/>
            <a:ext cx="532660" cy="4350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2E36FDB8-C7B5-4EE8-BAB0-FC12A30C0A04}"/>
              </a:ext>
            </a:extLst>
          </p:cNvPr>
          <p:cNvSpPr/>
          <p:nvPr/>
        </p:nvSpPr>
        <p:spPr>
          <a:xfrm>
            <a:off x="3950563" y="450097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F1761C44-C064-44BA-ABF5-4C3287AF4BA5}"/>
              </a:ext>
            </a:extLst>
          </p:cNvPr>
          <p:cNvSpPr/>
          <p:nvPr/>
        </p:nvSpPr>
        <p:spPr>
          <a:xfrm>
            <a:off x="4131571" y="450097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DAF70CBE-DF22-4135-B07F-7A26295A0A5E}"/>
              </a:ext>
            </a:extLst>
          </p:cNvPr>
          <p:cNvSpPr/>
          <p:nvPr/>
        </p:nvSpPr>
        <p:spPr>
          <a:xfrm>
            <a:off x="4327271" y="4502852"/>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4FC69B75-46B6-4A0B-BDFE-5754FD058C41}"/>
              </a:ext>
            </a:extLst>
          </p:cNvPr>
          <p:cNvSpPr/>
          <p:nvPr/>
        </p:nvSpPr>
        <p:spPr>
          <a:xfrm>
            <a:off x="860506" y="451825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A18D6188-348A-4FB0-BCA6-A0E1917DE7D6}"/>
              </a:ext>
            </a:extLst>
          </p:cNvPr>
          <p:cNvSpPr/>
          <p:nvPr/>
        </p:nvSpPr>
        <p:spPr>
          <a:xfrm>
            <a:off x="674075" y="4532050"/>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Triângulo isósceles 22">
            <a:extLst>
              <a:ext uri="{FF2B5EF4-FFF2-40B4-BE49-F238E27FC236}">
                <a16:creationId xmlns:a16="http://schemas.microsoft.com/office/drawing/2014/main" id="{1CF245E2-AD9C-43BB-9359-76ACE44A1B66}"/>
              </a:ext>
            </a:extLst>
          </p:cNvPr>
          <p:cNvSpPr/>
          <p:nvPr/>
        </p:nvSpPr>
        <p:spPr>
          <a:xfrm>
            <a:off x="118236" y="4232749"/>
            <a:ext cx="532660" cy="4350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A6EB70D6-3A24-4E4A-8163-2D00D9F7638D}"/>
              </a:ext>
            </a:extLst>
          </p:cNvPr>
          <p:cNvSpPr/>
          <p:nvPr/>
        </p:nvSpPr>
        <p:spPr>
          <a:xfrm>
            <a:off x="3334300" y="4450251"/>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0" name="Retângulo 9">
            <a:extLst>
              <a:ext uri="{FF2B5EF4-FFF2-40B4-BE49-F238E27FC236}">
                <a16:creationId xmlns:a16="http://schemas.microsoft.com/office/drawing/2014/main" id="{ED3ACD81-4F2F-4469-B7B8-99A76F4B08B8}"/>
              </a:ext>
            </a:extLst>
          </p:cNvPr>
          <p:cNvSpPr/>
          <p:nvPr/>
        </p:nvSpPr>
        <p:spPr>
          <a:xfrm>
            <a:off x="3417902" y="4615439"/>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8AAF13D-ED42-4434-B35A-227A4D7A00F8}"/>
              </a:ext>
            </a:extLst>
          </p:cNvPr>
          <p:cNvSpPr/>
          <p:nvPr/>
        </p:nvSpPr>
        <p:spPr>
          <a:xfrm>
            <a:off x="3224074" y="435201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82CFC49-CC96-4E20-A1A2-F50090D7D9F6}"/>
              </a:ext>
            </a:extLst>
          </p:cNvPr>
          <p:cNvSpPr/>
          <p:nvPr/>
        </p:nvSpPr>
        <p:spPr>
          <a:xfrm>
            <a:off x="3224073" y="477820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Cantos Arredondados 24">
            <a:extLst>
              <a:ext uri="{FF2B5EF4-FFF2-40B4-BE49-F238E27FC236}">
                <a16:creationId xmlns:a16="http://schemas.microsoft.com/office/drawing/2014/main" id="{1545150A-0BF4-458A-AB9B-792B3C8BAC26}"/>
              </a:ext>
            </a:extLst>
          </p:cNvPr>
          <p:cNvSpPr/>
          <p:nvPr/>
        </p:nvSpPr>
        <p:spPr>
          <a:xfrm>
            <a:off x="2696431" y="3946610"/>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1" name="Retângulo 10">
            <a:extLst>
              <a:ext uri="{FF2B5EF4-FFF2-40B4-BE49-F238E27FC236}">
                <a16:creationId xmlns:a16="http://schemas.microsoft.com/office/drawing/2014/main" id="{4117E936-56B0-4224-97BB-DEA14CCCAA03}"/>
              </a:ext>
            </a:extLst>
          </p:cNvPr>
          <p:cNvSpPr/>
          <p:nvPr/>
        </p:nvSpPr>
        <p:spPr>
          <a:xfrm>
            <a:off x="2780191" y="4076330"/>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Cantos Arredondados 25">
            <a:extLst>
              <a:ext uri="{FF2B5EF4-FFF2-40B4-BE49-F238E27FC236}">
                <a16:creationId xmlns:a16="http://schemas.microsoft.com/office/drawing/2014/main" id="{346058A3-5C6B-4CF9-9DAC-69B684D1657D}"/>
              </a:ext>
            </a:extLst>
          </p:cNvPr>
          <p:cNvSpPr/>
          <p:nvPr/>
        </p:nvSpPr>
        <p:spPr>
          <a:xfrm>
            <a:off x="1807151" y="3906304"/>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8" name="Retângulo 17">
            <a:extLst>
              <a:ext uri="{FF2B5EF4-FFF2-40B4-BE49-F238E27FC236}">
                <a16:creationId xmlns:a16="http://schemas.microsoft.com/office/drawing/2014/main" id="{539740E3-306E-4550-9C01-F11571BC5CE8}"/>
              </a:ext>
            </a:extLst>
          </p:cNvPr>
          <p:cNvSpPr/>
          <p:nvPr/>
        </p:nvSpPr>
        <p:spPr>
          <a:xfrm>
            <a:off x="1839032" y="407632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D99285C8-BDA7-4BFF-80FD-C3A2D76059EF}"/>
              </a:ext>
            </a:extLst>
          </p:cNvPr>
          <p:cNvSpPr/>
          <p:nvPr/>
        </p:nvSpPr>
        <p:spPr>
          <a:xfrm>
            <a:off x="1676479" y="423274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Cantos Arredondados 26">
            <a:extLst>
              <a:ext uri="{FF2B5EF4-FFF2-40B4-BE49-F238E27FC236}">
                <a16:creationId xmlns:a16="http://schemas.microsoft.com/office/drawing/2014/main" id="{3AEDD6B8-2DB5-49E3-BD21-84737D36E591}"/>
              </a:ext>
            </a:extLst>
          </p:cNvPr>
          <p:cNvSpPr/>
          <p:nvPr/>
        </p:nvSpPr>
        <p:spPr>
          <a:xfrm>
            <a:off x="2719030" y="5044566"/>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4" name="Retângulo 13">
            <a:extLst>
              <a:ext uri="{FF2B5EF4-FFF2-40B4-BE49-F238E27FC236}">
                <a16:creationId xmlns:a16="http://schemas.microsoft.com/office/drawing/2014/main" id="{E2FF5439-C84C-427E-A6A7-D22390911E52}"/>
              </a:ext>
            </a:extLst>
          </p:cNvPr>
          <p:cNvSpPr/>
          <p:nvPr/>
        </p:nvSpPr>
        <p:spPr>
          <a:xfrm>
            <a:off x="2842334" y="5043996"/>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0033D464-E181-40D6-B025-A36C4140F223}"/>
              </a:ext>
            </a:extLst>
          </p:cNvPr>
          <p:cNvSpPr/>
          <p:nvPr/>
        </p:nvSpPr>
        <p:spPr>
          <a:xfrm>
            <a:off x="2679423" y="4981852"/>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Cantos Arredondados 27">
            <a:extLst>
              <a:ext uri="{FF2B5EF4-FFF2-40B4-BE49-F238E27FC236}">
                <a16:creationId xmlns:a16="http://schemas.microsoft.com/office/drawing/2014/main" id="{0BC320AE-3EB1-479B-A8A1-DF776B390ACA}"/>
              </a:ext>
            </a:extLst>
          </p:cNvPr>
          <p:cNvSpPr/>
          <p:nvPr/>
        </p:nvSpPr>
        <p:spPr>
          <a:xfrm>
            <a:off x="1729582" y="5043996"/>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6" name="Retângulo 15">
            <a:extLst>
              <a:ext uri="{FF2B5EF4-FFF2-40B4-BE49-F238E27FC236}">
                <a16:creationId xmlns:a16="http://schemas.microsoft.com/office/drawing/2014/main" id="{FC4F0AC0-230D-4902-9D5C-99B47DE65139}"/>
              </a:ext>
            </a:extLst>
          </p:cNvPr>
          <p:cNvSpPr/>
          <p:nvPr/>
        </p:nvSpPr>
        <p:spPr>
          <a:xfrm>
            <a:off x="1768136" y="5043996"/>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Cantos Arredondados 28">
            <a:extLst>
              <a:ext uri="{FF2B5EF4-FFF2-40B4-BE49-F238E27FC236}">
                <a16:creationId xmlns:a16="http://schemas.microsoft.com/office/drawing/2014/main" id="{25DBA2CB-B221-48D0-9EC3-BC449ECB5E17}"/>
              </a:ext>
            </a:extLst>
          </p:cNvPr>
          <p:cNvSpPr/>
          <p:nvPr/>
        </p:nvSpPr>
        <p:spPr>
          <a:xfrm>
            <a:off x="1114504" y="4414162"/>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9" name="Retângulo 18">
            <a:extLst>
              <a:ext uri="{FF2B5EF4-FFF2-40B4-BE49-F238E27FC236}">
                <a16:creationId xmlns:a16="http://schemas.microsoft.com/office/drawing/2014/main" id="{3DB747D3-4018-4099-AF32-92DB750F3343}"/>
              </a:ext>
            </a:extLst>
          </p:cNvPr>
          <p:cNvSpPr/>
          <p:nvPr/>
        </p:nvSpPr>
        <p:spPr>
          <a:xfrm>
            <a:off x="1041514" y="4518259"/>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2" name="Conector reto 31">
            <a:extLst>
              <a:ext uri="{FF2B5EF4-FFF2-40B4-BE49-F238E27FC236}">
                <a16:creationId xmlns:a16="http://schemas.microsoft.com/office/drawing/2014/main" id="{551A93F5-4AA6-4D69-9D69-82DF6737F40D}"/>
              </a:ext>
            </a:extLst>
          </p:cNvPr>
          <p:cNvCxnSpPr>
            <a:cxnSpLocks/>
            <a:endCxn id="16" idx="1"/>
          </p:cNvCxnSpPr>
          <p:nvPr/>
        </p:nvCxnSpPr>
        <p:spPr>
          <a:xfrm>
            <a:off x="1485398" y="4760877"/>
            <a:ext cx="282738" cy="345263"/>
          </a:xfrm>
          <a:prstGeom prst="line">
            <a:avLst/>
          </a:prstGeom>
          <a:ln/>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E1FB5C02-029B-4C60-B7BA-504394730059}"/>
              </a:ext>
            </a:extLst>
          </p:cNvPr>
          <p:cNvCxnSpPr>
            <a:cxnSpLocks/>
            <a:endCxn id="15" idx="0"/>
          </p:cNvCxnSpPr>
          <p:nvPr/>
        </p:nvCxnSpPr>
        <p:spPr>
          <a:xfrm>
            <a:off x="2116596" y="4272602"/>
            <a:ext cx="624971" cy="709250"/>
          </a:xfrm>
          <a:prstGeom prst="line">
            <a:avLst/>
          </a:prstGeom>
          <a:ln/>
        </p:spPr>
        <p:style>
          <a:lnRef idx="3">
            <a:schemeClr val="dk1"/>
          </a:lnRef>
          <a:fillRef idx="0">
            <a:schemeClr val="dk1"/>
          </a:fillRef>
          <a:effectRef idx="2">
            <a:schemeClr val="dk1"/>
          </a:effectRef>
          <a:fontRef idx="minor">
            <a:schemeClr val="tx1"/>
          </a:fontRef>
        </p:style>
      </p:cxnSp>
      <p:cxnSp>
        <p:nvCxnSpPr>
          <p:cNvPr id="37" name="Conector reto 36">
            <a:extLst>
              <a:ext uri="{FF2B5EF4-FFF2-40B4-BE49-F238E27FC236}">
                <a16:creationId xmlns:a16="http://schemas.microsoft.com/office/drawing/2014/main" id="{3383497A-F1E4-442A-A69A-94DC111643C5}"/>
              </a:ext>
            </a:extLst>
          </p:cNvPr>
          <p:cNvCxnSpPr>
            <a:cxnSpLocks/>
          </p:cNvCxnSpPr>
          <p:nvPr/>
        </p:nvCxnSpPr>
        <p:spPr>
          <a:xfrm flipV="1">
            <a:off x="2057892" y="4225761"/>
            <a:ext cx="704771" cy="843354"/>
          </a:xfrm>
          <a:prstGeom prst="line">
            <a:avLst/>
          </a:prstGeom>
          <a:ln/>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FB8DF0CE-F690-44C5-911D-8B3329BC5880}"/>
              </a:ext>
            </a:extLst>
          </p:cNvPr>
          <p:cNvCxnSpPr>
            <a:cxnSpLocks/>
          </p:cNvCxnSpPr>
          <p:nvPr/>
        </p:nvCxnSpPr>
        <p:spPr>
          <a:xfrm flipV="1">
            <a:off x="1457363" y="4211902"/>
            <a:ext cx="362559" cy="249103"/>
          </a:xfrm>
          <a:prstGeom prst="line">
            <a:avLst/>
          </a:prstGeom>
          <a:ln/>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7775F3E4-CDE2-49EB-B404-572C2A072DC8}"/>
              </a:ext>
            </a:extLst>
          </p:cNvPr>
          <p:cNvCxnSpPr>
            <a:cxnSpLocks/>
            <a:endCxn id="27" idx="1"/>
          </p:cNvCxnSpPr>
          <p:nvPr/>
        </p:nvCxnSpPr>
        <p:spPr>
          <a:xfrm flipV="1">
            <a:off x="2134447" y="5217924"/>
            <a:ext cx="584583" cy="13331"/>
          </a:xfrm>
          <a:prstGeom prst="line">
            <a:avLst/>
          </a:prstGeom>
          <a:ln/>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77E6563F-383D-420D-A4A5-94146F4D5C95}"/>
              </a:ext>
            </a:extLst>
          </p:cNvPr>
          <p:cNvCxnSpPr>
            <a:cxnSpLocks/>
          </p:cNvCxnSpPr>
          <p:nvPr/>
        </p:nvCxnSpPr>
        <p:spPr>
          <a:xfrm flipV="1">
            <a:off x="2134447" y="4099441"/>
            <a:ext cx="584583" cy="13331"/>
          </a:xfrm>
          <a:prstGeom prst="line">
            <a:avLst/>
          </a:prstGeom>
          <a:ln/>
        </p:spPr>
        <p:style>
          <a:lnRef idx="3">
            <a:schemeClr val="dk1"/>
          </a:lnRef>
          <a:fillRef idx="0">
            <a:schemeClr val="dk1"/>
          </a:fillRef>
          <a:effectRef idx="2">
            <a:schemeClr val="dk1"/>
          </a:effectRef>
          <a:fontRef idx="minor">
            <a:schemeClr val="tx1"/>
          </a:fontRef>
        </p:style>
      </p:cxnSp>
      <p:cxnSp>
        <p:nvCxnSpPr>
          <p:cNvPr id="51" name="Conector reto 50">
            <a:extLst>
              <a:ext uri="{FF2B5EF4-FFF2-40B4-BE49-F238E27FC236}">
                <a16:creationId xmlns:a16="http://schemas.microsoft.com/office/drawing/2014/main" id="{BF462CB7-CAD9-41D6-BAC8-E7B950B870C3}"/>
              </a:ext>
            </a:extLst>
          </p:cNvPr>
          <p:cNvCxnSpPr>
            <a:cxnSpLocks/>
            <a:endCxn id="12" idx="2"/>
          </p:cNvCxnSpPr>
          <p:nvPr/>
        </p:nvCxnSpPr>
        <p:spPr>
          <a:xfrm>
            <a:off x="3085763" y="4272281"/>
            <a:ext cx="200455" cy="204025"/>
          </a:xfrm>
          <a:prstGeom prst="line">
            <a:avLst/>
          </a:prstGeom>
          <a:ln/>
        </p:spPr>
        <p:style>
          <a:lnRef idx="3">
            <a:schemeClr val="dk1"/>
          </a:lnRef>
          <a:fillRef idx="0">
            <a:schemeClr val="dk1"/>
          </a:fillRef>
          <a:effectRef idx="2">
            <a:schemeClr val="dk1"/>
          </a:effectRef>
          <a:fontRef idx="minor">
            <a:schemeClr val="tx1"/>
          </a:fontRef>
        </p:style>
      </p:cxnSp>
      <p:cxnSp>
        <p:nvCxnSpPr>
          <p:cNvPr id="55" name="Conector reto 54">
            <a:extLst>
              <a:ext uri="{FF2B5EF4-FFF2-40B4-BE49-F238E27FC236}">
                <a16:creationId xmlns:a16="http://schemas.microsoft.com/office/drawing/2014/main" id="{1A4DA943-22D5-4C94-8C99-38E4961D9610}"/>
              </a:ext>
            </a:extLst>
          </p:cNvPr>
          <p:cNvCxnSpPr>
            <a:cxnSpLocks/>
            <a:endCxn id="13" idx="0"/>
          </p:cNvCxnSpPr>
          <p:nvPr/>
        </p:nvCxnSpPr>
        <p:spPr>
          <a:xfrm flipV="1">
            <a:off x="3099806" y="4778209"/>
            <a:ext cx="186411" cy="248838"/>
          </a:xfrm>
          <a:prstGeom prst="line">
            <a:avLst/>
          </a:prstGeom>
          <a:ln/>
        </p:spPr>
        <p:style>
          <a:lnRef idx="3">
            <a:schemeClr val="dk1"/>
          </a:lnRef>
          <a:fillRef idx="0">
            <a:schemeClr val="dk1"/>
          </a:fillRef>
          <a:effectRef idx="2">
            <a:schemeClr val="dk1"/>
          </a:effectRef>
          <a:fontRef idx="minor">
            <a:schemeClr val="tx1"/>
          </a:fontRef>
        </p:style>
      </p:cxnSp>
      <p:cxnSp>
        <p:nvCxnSpPr>
          <p:cNvPr id="58" name="Conector reto 57">
            <a:extLst>
              <a:ext uri="{FF2B5EF4-FFF2-40B4-BE49-F238E27FC236}">
                <a16:creationId xmlns:a16="http://schemas.microsoft.com/office/drawing/2014/main" id="{BD3E3605-08DD-4FCD-A28F-28B31FE577E2}"/>
              </a:ext>
            </a:extLst>
          </p:cNvPr>
          <p:cNvCxnSpPr>
            <a:cxnSpLocks/>
          </p:cNvCxnSpPr>
          <p:nvPr/>
        </p:nvCxnSpPr>
        <p:spPr>
          <a:xfrm flipV="1">
            <a:off x="3705194" y="4594193"/>
            <a:ext cx="579531" cy="6666"/>
          </a:xfrm>
          <a:prstGeom prst="line">
            <a:avLst/>
          </a:prstGeom>
          <a:ln/>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269B8244-18AC-40FC-B08A-B864E44AC5CF}"/>
              </a:ext>
            </a:extLst>
          </p:cNvPr>
          <p:cNvCxnSpPr>
            <a:cxnSpLocks/>
          </p:cNvCxnSpPr>
          <p:nvPr/>
        </p:nvCxnSpPr>
        <p:spPr>
          <a:xfrm>
            <a:off x="575333" y="4558223"/>
            <a:ext cx="682472" cy="0"/>
          </a:xfrm>
          <a:prstGeom prst="line">
            <a:avLst/>
          </a:prstGeom>
          <a:ln/>
        </p:spPr>
        <p:style>
          <a:lnRef idx="3">
            <a:schemeClr val="dk1"/>
          </a:lnRef>
          <a:fillRef idx="0">
            <a:schemeClr val="dk1"/>
          </a:fillRef>
          <a:effectRef idx="2">
            <a:schemeClr val="dk1"/>
          </a:effectRef>
          <a:fontRef idx="minor">
            <a:schemeClr val="tx1"/>
          </a:fontRef>
        </p:style>
      </p:cxnSp>
      <p:cxnSp>
        <p:nvCxnSpPr>
          <p:cNvPr id="65" name="Conector reto 64">
            <a:extLst>
              <a:ext uri="{FF2B5EF4-FFF2-40B4-BE49-F238E27FC236}">
                <a16:creationId xmlns:a16="http://schemas.microsoft.com/office/drawing/2014/main" id="{447FC890-2D97-46A4-B4C9-53E68EBE8795}"/>
              </a:ext>
            </a:extLst>
          </p:cNvPr>
          <p:cNvCxnSpPr>
            <a:cxnSpLocks/>
          </p:cNvCxnSpPr>
          <p:nvPr/>
        </p:nvCxnSpPr>
        <p:spPr>
          <a:xfrm flipV="1">
            <a:off x="3966092" y="4594193"/>
            <a:ext cx="579531" cy="6666"/>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67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D340E-8D41-4A15-948A-6150A68F7496}"/>
              </a:ext>
            </a:extLst>
          </p:cNvPr>
          <p:cNvSpPr>
            <a:spLocks noGrp="1"/>
          </p:cNvSpPr>
          <p:nvPr>
            <p:ph type="title"/>
          </p:nvPr>
        </p:nvSpPr>
        <p:spPr/>
        <p:txBody>
          <a:bodyPr/>
          <a:lstStyle/>
          <a:p>
            <a:r>
              <a:rPr lang="pt-BR" dirty="0"/>
              <a:t>Comutação de pacotes:</a:t>
            </a:r>
          </a:p>
        </p:txBody>
      </p:sp>
      <p:sp>
        <p:nvSpPr>
          <p:cNvPr id="4" name="Espaço Reservado para Texto 3">
            <a:extLst>
              <a:ext uri="{FF2B5EF4-FFF2-40B4-BE49-F238E27FC236}">
                <a16:creationId xmlns:a16="http://schemas.microsoft.com/office/drawing/2014/main" id="{1D176291-E97F-43BC-B1E8-4847EE55CBE2}"/>
              </a:ext>
            </a:extLst>
          </p:cNvPr>
          <p:cNvSpPr>
            <a:spLocks noGrp="1"/>
          </p:cNvSpPr>
          <p:nvPr>
            <p:ph idx="1"/>
          </p:nvPr>
        </p:nvSpPr>
        <p:spPr/>
        <p:txBody>
          <a:bodyPr/>
          <a:lstStyle/>
          <a:p>
            <a:pPr marL="285750" indent="-285750">
              <a:buFont typeface="Arial" panose="020B0604020202020204" pitchFamily="34" charset="0"/>
              <a:buChar char="•"/>
            </a:pPr>
            <a:r>
              <a:rPr lang="pt-BR" dirty="0"/>
              <a:t>Como foi utilizado no slide anterior, que a comutação de pacotes é a técnica que envia uma mensagem de dados dividida em pequenas unidades chamadas de pacotes.</a:t>
            </a:r>
          </a:p>
        </p:txBody>
      </p:sp>
    </p:spTree>
    <p:extLst>
      <p:ext uri="{BB962C8B-B14F-4D97-AF65-F5344CB8AC3E}">
        <p14:creationId xmlns:p14="http://schemas.microsoft.com/office/powerpoint/2010/main" val="111101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866FF-3AAA-4753-811D-C51C848B4A94}"/>
              </a:ext>
            </a:extLst>
          </p:cNvPr>
          <p:cNvSpPr>
            <a:spLocks noGrp="1"/>
          </p:cNvSpPr>
          <p:nvPr>
            <p:ph type="title"/>
          </p:nvPr>
        </p:nvSpPr>
        <p:spPr/>
        <p:txBody>
          <a:bodyPr/>
          <a:lstStyle/>
          <a:p>
            <a:r>
              <a:rPr lang="pt-BR" dirty="0"/>
              <a:t>Conceitos de protocolo:</a:t>
            </a:r>
          </a:p>
        </p:txBody>
      </p:sp>
      <p:sp>
        <p:nvSpPr>
          <p:cNvPr id="3" name="Espaço Reservado para Conteúdo 2">
            <a:extLst>
              <a:ext uri="{FF2B5EF4-FFF2-40B4-BE49-F238E27FC236}">
                <a16:creationId xmlns:a16="http://schemas.microsoft.com/office/drawing/2014/main" id="{6E10410D-F878-4C79-9266-D5011F892153}"/>
              </a:ext>
            </a:extLst>
          </p:cNvPr>
          <p:cNvSpPr>
            <a:spLocks noGrp="1"/>
          </p:cNvSpPr>
          <p:nvPr>
            <p:ph idx="1"/>
          </p:nvPr>
        </p:nvSpPr>
        <p:spPr/>
        <p:txBody>
          <a:bodyPr/>
          <a:lstStyle/>
          <a:p>
            <a:r>
              <a:rPr lang="pt-BR" dirty="0"/>
              <a:t>Protocolos de rede são os conjuntos de normas que permitem que duas ou mais máquinas conectadas à internet se comuniquem entre si. </a:t>
            </a:r>
          </a:p>
          <a:p>
            <a:r>
              <a:rPr lang="pt-BR" dirty="0"/>
              <a:t>Eles são responsáveis por pegar os dados transmitidos pela rede e dividi-los em pequenos pedaços, que são chamados de pacotes. </a:t>
            </a:r>
          </a:p>
          <a:p>
            <a:r>
              <a:rPr lang="pt-BR" dirty="0"/>
              <a:t>Os protocolos também são responsáveis pela sistematização das fases de estabelecimento, controle, tráfego e encerramento.</a:t>
            </a:r>
          </a:p>
        </p:txBody>
      </p:sp>
    </p:spTree>
    <p:extLst>
      <p:ext uri="{BB962C8B-B14F-4D97-AF65-F5344CB8AC3E}">
        <p14:creationId xmlns:p14="http://schemas.microsoft.com/office/powerpoint/2010/main" val="419118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5E090-67D9-4667-BA0A-2992630E67D1}"/>
              </a:ext>
            </a:extLst>
          </p:cNvPr>
          <p:cNvSpPr>
            <a:spLocks noGrp="1"/>
          </p:cNvSpPr>
          <p:nvPr>
            <p:ph type="title"/>
          </p:nvPr>
        </p:nvSpPr>
        <p:spPr/>
        <p:txBody>
          <a:bodyPr/>
          <a:lstStyle/>
          <a:p>
            <a:r>
              <a:rPr lang="pt-BR" dirty="0"/>
              <a:t>Conceitos de protocolo:</a:t>
            </a:r>
          </a:p>
        </p:txBody>
      </p:sp>
      <p:sp>
        <p:nvSpPr>
          <p:cNvPr id="3" name="Espaço Reservado para Conteúdo 2">
            <a:extLst>
              <a:ext uri="{FF2B5EF4-FFF2-40B4-BE49-F238E27FC236}">
                <a16:creationId xmlns:a16="http://schemas.microsoft.com/office/drawing/2014/main" id="{8BED13A9-52F3-4CB1-A757-8EC05CD231EE}"/>
              </a:ext>
            </a:extLst>
          </p:cNvPr>
          <p:cNvSpPr>
            <a:spLocks noGrp="1"/>
          </p:cNvSpPr>
          <p:nvPr>
            <p:ph idx="1"/>
          </p:nvPr>
        </p:nvSpPr>
        <p:spPr/>
        <p:txBody>
          <a:bodyPr/>
          <a:lstStyle/>
          <a:p>
            <a:pPr fontAlgn="base"/>
            <a:r>
              <a:rPr lang="pt-BR" dirty="0"/>
              <a:t>Existem três elementos-chave que definem os protocolos de rede. São eles:</a:t>
            </a:r>
          </a:p>
          <a:p>
            <a:pPr fontAlgn="base"/>
            <a:r>
              <a:rPr lang="pt-BR" dirty="0"/>
              <a:t>sintaxe: representa o formato dos dados e a ordem pela qual eles são apresentados;</a:t>
            </a:r>
          </a:p>
          <a:p>
            <a:pPr fontAlgn="base"/>
            <a:r>
              <a:rPr lang="pt-BR" dirty="0"/>
              <a:t>semântica: refere-se ao significado de cada conjunto sintático que dá sentido à mensagem enviada;</a:t>
            </a:r>
          </a:p>
          <a:p>
            <a:pPr fontAlgn="base"/>
            <a:r>
              <a:rPr lang="pt-BR" dirty="0"/>
              <a:t>timing: define uma velocidade aceitável de transmissão dos pacotes.</a:t>
            </a:r>
          </a:p>
          <a:p>
            <a:endParaRPr lang="pt-BR" dirty="0"/>
          </a:p>
        </p:txBody>
      </p:sp>
    </p:spTree>
    <p:extLst>
      <p:ext uri="{BB962C8B-B14F-4D97-AF65-F5344CB8AC3E}">
        <p14:creationId xmlns:p14="http://schemas.microsoft.com/office/powerpoint/2010/main" val="369336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C3FD9-24AA-4E75-99B6-58689A3D5922}"/>
              </a:ext>
            </a:extLst>
          </p:cNvPr>
          <p:cNvSpPr>
            <a:spLocks noGrp="1"/>
          </p:cNvSpPr>
          <p:nvPr>
            <p:ph type="title"/>
          </p:nvPr>
        </p:nvSpPr>
        <p:spPr/>
        <p:txBody>
          <a:bodyPr/>
          <a:lstStyle/>
          <a:p>
            <a:r>
              <a:rPr lang="pt-BR" dirty="0"/>
              <a:t>Conceitos de camadas:</a:t>
            </a:r>
          </a:p>
        </p:txBody>
      </p:sp>
      <p:sp>
        <p:nvSpPr>
          <p:cNvPr id="3" name="Espaço Reservado para Conteúdo 2">
            <a:extLst>
              <a:ext uri="{FF2B5EF4-FFF2-40B4-BE49-F238E27FC236}">
                <a16:creationId xmlns:a16="http://schemas.microsoft.com/office/drawing/2014/main" id="{3DE9E991-6ABB-43C5-9A6B-DAA01E88E01F}"/>
              </a:ext>
            </a:extLst>
          </p:cNvPr>
          <p:cNvSpPr>
            <a:spLocks noGrp="1"/>
          </p:cNvSpPr>
          <p:nvPr>
            <p:ph idx="1"/>
          </p:nvPr>
        </p:nvSpPr>
        <p:spPr/>
        <p:txBody>
          <a:bodyPr/>
          <a:lstStyle/>
          <a:p>
            <a:r>
              <a:rPr lang="pt-BR" dirty="0"/>
              <a:t>A camada de rede é a parte do processo de comunicação da internet no qual essas conexões ocorrem, enviando pacotes de dados entre diferentes redes.</a:t>
            </a:r>
          </a:p>
          <a:p>
            <a:r>
              <a:rPr lang="pt-BR" dirty="0"/>
              <a:t>As principais funções mais importantes são Expedição e Roteamento, Determinação do Caminho, a Comutação e o Estabelecimento de Chamada.</a:t>
            </a:r>
          </a:p>
          <a:p>
            <a:endParaRPr lang="pt-BR" dirty="0"/>
          </a:p>
        </p:txBody>
      </p:sp>
    </p:spTree>
    <p:extLst>
      <p:ext uri="{BB962C8B-B14F-4D97-AF65-F5344CB8AC3E}">
        <p14:creationId xmlns:p14="http://schemas.microsoft.com/office/powerpoint/2010/main" val="1410514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13765-65EA-4946-9AB7-203F621FCE4A}"/>
              </a:ext>
            </a:extLst>
          </p:cNvPr>
          <p:cNvSpPr>
            <a:spLocks noGrp="1"/>
          </p:cNvSpPr>
          <p:nvPr>
            <p:ph type="title"/>
          </p:nvPr>
        </p:nvSpPr>
        <p:spPr/>
        <p:txBody>
          <a:bodyPr/>
          <a:lstStyle/>
          <a:p>
            <a:r>
              <a:rPr lang="pt-BR" dirty="0"/>
              <a:t>Modelos </a:t>
            </a:r>
            <a:r>
              <a:rPr lang="pt-BR" dirty="0" err="1"/>
              <a:t>osi</a:t>
            </a:r>
            <a:r>
              <a:rPr lang="pt-BR" dirty="0"/>
              <a:t> e </a:t>
            </a:r>
            <a:r>
              <a:rPr lang="pt-BR" dirty="0" err="1"/>
              <a:t>tcp/ip</a:t>
            </a:r>
            <a:r>
              <a:rPr lang="pt-BR" dirty="0"/>
              <a:t>:</a:t>
            </a:r>
          </a:p>
        </p:txBody>
      </p:sp>
      <p:sp>
        <p:nvSpPr>
          <p:cNvPr id="3" name="Espaço Reservado para Conteúdo 2">
            <a:extLst>
              <a:ext uri="{FF2B5EF4-FFF2-40B4-BE49-F238E27FC236}">
                <a16:creationId xmlns:a16="http://schemas.microsoft.com/office/drawing/2014/main" id="{C34D5BD1-1B51-4B38-A7E4-035B9A64051C}"/>
              </a:ext>
            </a:extLst>
          </p:cNvPr>
          <p:cNvSpPr>
            <a:spLocks noGrp="1"/>
          </p:cNvSpPr>
          <p:nvPr>
            <p:ph idx="1"/>
          </p:nvPr>
        </p:nvSpPr>
        <p:spPr/>
        <p:txBody>
          <a:bodyPr>
            <a:normAutofit lnSpcReduction="10000"/>
          </a:bodyPr>
          <a:lstStyle/>
          <a:p>
            <a:r>
              <a:rPr lang="pt-BR" dirty="0"/>
              <a:t>O modelo OSI (Sistemas Abertos de Interconexão) consiste em um padrão para os protocolos de rede. Simplificando ainda mais, ele determina quais regras de comunicação devem ser seguidas para a conexão entre dois ou mais computadores.</a:t>
            </a:r>
          </a:p>
          <a:p>
            <a:r>
              <a:rPr lang="pt-BR" dirty="0"/>
              <a:t>Modelo TCP/IP abrange muitos protocolos de internet, que definem como os dados são endereçados e enviados pela internet. Certos protocolos de internet comuns incluem o HTTP, FTP e SMTP, e ambos são usados com a frequência em conjunto com o TCP/IP.</a:t>
            </a:r>
          </a:p>
        </p:txBody>
      </p:sp>
    </p:spTree>
    <p:extLst>
      <p:ext uri="{BB962C8B-B14F-4D97-AF65-F5344CB8AC3E}">
        <p14:creationId xmlns:p14="http://schemas.microsoft.com/office/powerpoint/2010/main" val="209327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9E055-A018-4B1A-96FA-F43FF83571D3}"/>
              </a:ext>
            </a:extLst>
          </p:cNvPr>
          <p:cNvSpPr>
            <a:spLocks noGrp="1"/>
          </p:cNvSpPr>
          <p:nvPr>
            <p:ph type="title"/>
          </p:nvPr>
        </p:nvSpPr>
        <p:spPr/>
        <p:txBody>
          <a:bodyPr/>
          <a:lstStyle/>
          <a:p>
            <a:r>
              <a:rPr lang="pt-BR" dirty="0"/>
              <a:t>História da primeira comunicação:</a:t>
            </a:r>
          </a:p>
        </p:txBody>
      </p:sp>
      <p:sp>
        <p:nvSpPr>
          <p:cNvPr id="3" name="Espaço Reservado para Conteúdo 2">
            <a:extLst>
              <a:ext uri="{FF2B5EF4-FFF2-40B4-BE49-F238E27FC236}">
                <a16:creationId xmlns:a16="http://schemas.microsoft.com/office/drawing/2014/main" id="{3045AAEF-3F83-4380-B7AD-B5D4231FF171}"/>
              </a:ext>
            </a:extLst>
          </p:cNvPr>
          <p:cNvSpPr>
            <a:spLocks noGrp="1"/>
          </p:cNvSpPr>
          <p:nvPr>
            <p:ph idx="1"/>
          </p:nvPr>
        </p:nvSpPr>
        <p:spPr/>
        <p:txBody>
          <a:bodyPr/>
          <a:lstStyle/>
          <a:p>
            <a:r>
              <a:rPr lang="pt-BR" dirty="0"/>
              <a:t>Inicia-se em 1965, onde surge a Internet no auge da guerra "fria" quando o ministério da defesa dos E.U.A. encomendou uma ligação entre os computadores mais potentes e importantes da nação, de modo que a comunicação de dados militares fosse possível mesmo depois de um ataque nuclear.</a:t>
            </a:r>
          </a:p>
        </p:txBody>
      </p:sp>
    </p:spTree>
    <p:extLst>
      <p:ext uri="{BB962C8B-B14F-4D97-AF65-F5344CB8AC3E}">
        <p14:creationId xmlns:p14="http://schemas.microsoft.com/office/powerpoint/2010/main" val="2680498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97761-3FF2-475B-8A8A-24A3EF569CCF}"/>
              </a:ext>
            </a:extLst>
          </p:cNvPr>
          <p:cNvSpPr>
            <a:spLocks noGrp="1"/>
          </p:cNvSpPr>
          <p:nvPr>
            <p:ph type="title"/>
          </p:nvPr>
        </p:nvSpPr>
        <p:spPr/>
        <p:txBody>
          <a:bodyPr/>
          <a:lstStyle/>
          <a:p>
            <a:r>
              <a:rPr lang="pt-BR" dirty="0"/>
              <a:t>Modelos </a:t>
            </a:r>
            <a:r>
              <a:rPr lang="pt-BR" dirty="0" err="1"/>
              <a:t>osi</a:t>
            </a:r>
            <a:r>
              <a:rPr lang="pt-BR" dirty="0"/>
              <a:t> e </a:t>
            </a:r>
            <a:r>
              <a:rPr lang="pt-BR" dirty="0" err="1"/>
              <a:t>tcp/ip</a:t>
            </a:r>
            <a:r>
              <a:rPr lang="pt-BR" dirty="0"/>
              <a:t>:</a:t>
            </a:r>
          </a:p>
        </p:txBody>
      </p:sp>
      <p:sp>
        <p:nvSpPr>
          <p:cNvPr id="4" name="Retângulo 3">
            <a:extLst>
              <a:ext uri="{FF2B5EF4-FFF2-40B4-BE49-F238E27FC236}">
                <a16:creationId xmlns:a16="http://schemas.microsoft.com/office/drawing/2014/main" id="{276D4447-0581-4459-A74C-D9F8A92A078D}"/>
              </a:ext>
            </a:extLst>
          </p:cNvPr>
          <p:cNvSpPr/>
          <p:nvPr/>
        </p:nvSpPr>
        <p:spPr>
          <a:xfrm>
            <a:off x="3986073" y="2540268"/>
            <a:ext cx="1455938" cy="14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Modelo TCP/IP</a:t>
            </a:r>
          </a:p>
        </p:txBody>
      </p:sp>
      <p:sp>
        <p:nvSpPr>
          <p:cNvPr id="6" name="Retângulo 5">
            <a:extLst>
              <a:ext uri="{FF2B5EF4-FFF2-40B4-BE49-F238E27FC236}">
                <a16:creationId xmlns:a16="http://schemas.microsoft.com/office/drawing/2014/main" id="{98DA4D28-5E82-4DA3-83A8-738067F190A4}"/>
              </a:ext>
            </a:extLst>
          </p:cNvPr>
          <p:cNvSpPr/>
          <p:nvPr/>
        </p:nvSpPr>
        <p:spPr>
          <a:xfrm>
            <a:off x="6678970" y="2540267"/>
            <a:ext cx="1455938" cy="14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Modelo OSI</a:t>
            </a:r>
          </a:p>
        </p:txBody>
      </p:sp>
      <p:sp>
        <p:nvSpPr>
          <p:cNvPr id="5" name="Retângulo: Cantos Arredondados 4">
            <a:extLst>
              <a:ext uri="{FF2B5EF4-FFF2-40B4-BE49-F238E27FC236}">
                <a16:creationId xmlns:a16="http://schemas.microsoft.com/office/drawing/2014/main" id="{B13D3928-FD09-4AE6-AA87-B62463259FAA}"/>
              </a:ext>
            </a:extLst>
          </p:cNvPr>
          <p:cNvSpPr/>
          <p:nvPr/>
        </p:nvSpPr>
        <p:spPr>
          <a:xfrm>
            <a:off x="3986073" y="2858610"/>
            <a:ext cx="1455938" cy="1127464"/>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7" name="Retângulo: Cantos Arredondados 6">
            <a:extLst>
              <a:ext uri="{FF2B5EF4-FFF2-40B4-BE49-F238E27FC236}">
                <a16:creationId xmlns:a16="http://schemas.microsoft.com/office/drawing/2014/main" id="{037AF703-E7FC-4266-9A9D-F44D57B49631}"/>
              </a:ext>
            </a:extLst>
          </p:cNvPr>
          <p:cNvSpPr/>
          <p:nvPr/>
        </p:nvSpPr>
        <p:spPr>
          <a:xfrm>
            <a:off x="3986073" y="4081066"/>
            <a:ext cx="1455938" cy="28534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10" name="Retângulo: Cantos Arredondados 9">
            <a:extLst>
              <a:ext uri="{FF2B5EF4-FFF2-40B4-BE49-F238E27FC236}">
                <a16:creationId xmlns:a16="http://schemas.microsoft.com/office/drawing/2014/main" id="{FDC3364C-6C57-4A24-B0A7-46C7F4727A55}"/>
              </a:ext>
            </a:extLst>
          </p:cNvPr>
          <p:cNvSpPr/>
          <p:nvPr/>
        </p:nvSpPr>
        <p:spPr>
          <a:xfrm>
            <a:off x="3986073" y="4578139"/>
            <a:ext cx="1455938" cy="285340"/>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internet</a:t>
            </a:r>
          </a:p>
        </p:txBody>
      </p:sp>
      <p:sp>
        <p:nvSpPr>
          <p:cNvPr id="12" name="Retângulo: Cantos Arredondados 11">
            <a:extLst>
              <a:ext uri="{FF2B5EF4-FFF2-40B4-BE49-F238E27FC236}">
                <a16:creationId xmlns:a16="http://schemas.microsoft.com/office/drawing/2014/main" id="{C4B8B0F3-97B2-44FF-A51F-755CA115D637}"/>
              </a:ext>
            </a:extLst>
          </p:cNvPr>
          <p:cNvSpPr/>
          <p:nvPr/>
        </p:nvSpPr>
        <p:spPr>
          <a:xfrm>
            <a:off x="3986073" y="4986476"/>
            <a:ext cx="1455938" cy="65084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Acesso a rede</a:t>
            </a:r>
          </a:p>
        </p:txBody>
      </p:sp>
      <p:sp>
        <p:nvSpPr>
          <p:cNvPr id="13" name="Retângulo: Cantos Arredondados 12">
            <a:extLst>
              <a:ext uri="{FF2B5EF4-FFF2-40B4-BE49-F238E27FC236}">
                <a16:creationId xmlns:a16="http://schemas.microsoft.com/office/drawing/2014/main" id="{A0FCF60A-B307-479E-A386-3EF3CDA27886}"/>
              </a:ext>
            </a:extLst>
          </p:cNvPr>
          <p:cNvSpPr/>
          <p:nvPr/>
        </p:nvSpPr>
        <p:spPr>
          <a:xfrm>
            <a:off x="6678970" y="3700734"/>
            <a:ext cx="1455938" cy="28534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sessão</a:t>
            </a:r>
          </a:p>
        </p:txBody>
      </p:sp>
      <p:sp>
        <p:nvSpPr>
          <p:cNvPr id="14" name="Retângulo: Cantos Arredondados 13">
            <a:extLst>
              <a:ext uri="{FF2B5EF4-FFF2-40B4-BE49-F238E27FC236}">
                <a16:creationId xmlns:a16="http://schemas.microsoft.com/office/drawing/2014/main" id="{5EF478CD-AEE8-4B3A-BBBE-A4D57B62642E}"/>
              </a:ext>
            </a:extLst>
          </p:cNvPr>
          <p:cNvSpPr/>
          <p:nvPr/>
        </p:nvSpPr>
        <p:spPr>
          <a:xfrm>
            <a:off x="6646417" y="3286330"/>
            <a:ext cx="1521044" cy="28534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Apresentação</a:t>
            </a:r>
          </a:p>
        </p:txBody>
      </p:sp>
      <p:sp>
        <p:nvSpPr>
          <p:cNvPr id="15" name="Retângulo: Cantos Arredondados 14">
            <a:extLst>
              <a:ext uri="{FF2B5EF4-FFF2-40B4-BE49-F238E27FC236}">
                <a16:creationId xmlns:a16="http://schemas.microsoft.com/office/drawing/2014/main" id="{E311F649-B202-4417-8FB8-0C976C935EB5}"/>
              </a:ext>
            </a:extLst>
          </p:cNvPr>
          <p:cNvSpPr/>
          <p:nvPr/>
        </p:nvSpPr>
        <p:spPr>
          <a:xfrm>
            <a:off x="6646417" y="2871926"/>
            <a:ext cx="1521044" cy="28534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16" name="Retângulo: Cantos Arredondados 15">
            <a:extLst>
              <a:ext uri="{FF2B5EF4-FFF2-40B4-BE49-F238E27FC236}">
                <a16:creationId xmlns:a16="http://schemas.microsoft.com/office/drawing/2014/main" id="{F4E947EA-C6C9-48FA-961A-B23196427424}"/>
              </a:ext>
            </a:extLst>
          </p:cNvPr>
          <p:cNvSpPr/>
          <p:nvPr/>
        </p:nvSpPr>
        <p:spPr>
          <a:xfrm>
            <a:off x="6678970" y="4121586"/>
            <a:ext cx="1455938" cy="28534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17" name="Retângulo: Cantos Arredondados 16">
            <a:extLst>
              <a:ext uri="{FF2B5EF4-FFF2-40B4-BE49-F238E27FC236}">
                <a16:creationId xmlns:a16="http://schemas.microsoft.com/office/drawing/2014/main" id="{BD6CBCE8-1A2C-4ECC-9D60-B2DDCA2D63A8}"/>
              </a:ext>
            </a:extLst>
          </p:cNvPr>
          <p:cNvSpPr/>
          <p:nvPr/>
        </p:nvSpPr>
        <p:spPr>
          <a:xfrm>
            <a:off x="6678970" y="4542438"/>
            <a:ext cx="1455938" cy="28534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Rede</a:t>
            </a:r>
          </a:p>
        </p:txBody>
      </p:sp>
      <p:sp>
        <p:nvSpPr>
          <p:cNvPr id="18" name="Retângulo: Cantos Arredondados 17">
            <a:extLst>
              <a:ext uri="{FF2B5EF4-FFF2-40B4-BE49-F238E27FC236}">
                <a16:creationId xmlns:a16="http://schemas.microsoft.com/office/drawing/2014/main" id="{E7ECBCC1-F2CC-4BC2-AEEF-338438B3EEAD}"/>
              </a:ext>
            </a:extLst>
          </p:cNvPr>
          <p:cNvSpPr/>
          <p:nvPr/>
        </p:nvSpPr>
        <p:spPr>
          <a:xfrm>
            <a:off x="6678970" y="4971586"/>
            <a:ext cx="1455938" cy="285340"/>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Enlace</a:t>
            </a:r>
          </a:p>
        </p:txBody>
      </p:sp>
      <p:sp>
        <p:nvSpPr>
          <p:cNvPr id="19" name="Retângulo: Cantos Arredondados 18">
            <a:extLst>
              <a:ext uri="{FF2B5EF4-FFF2-40B4-BE49-F238E27FC236}">
                <a16:creationId xmlns:a16="http://schemas.microsoft.com/office/drawing/2014/main" id="{9B8574D3-1F4D-4A75-A7D2-5C98BF50B59E}"/>
              </a:ext>
            </a:extLst>
          </p:cNvPr>
          <p:cNvSpPr/>
          <p:nvPr/>
        </p:nvSpPr>
        <p:spPr>
          <a:xfrm>
            <a:off x="6678970" y="5394816"/>
            <a:ext cx="1455938" cy="28534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Física</a:t>
            </a:r>
          </a:p>
        </p:txBody>
      </p:sp>
      <p:cxnSp>
        <p:nvCxnSpPr>
          <p:cNvPr id="20" name="Conector reto 19">
            <a:extLst>
              <a:ext uri="{FF2B5EF4-FFF2-40B4-BE49-F238E27FC236}">
                <a16:creationId xmlns:a16="http://schemas.microsoft.com/office/drawing/2014/main" id="{A89A7453-FFB4-4450-8D59-10BDAB79B74E}"/>
              </a:ext>
            </a:extLst>
          </p:cNvPr>
          <p:cNvCxnSpPr/>
          <p:nvPr/>
        </p:nvCxnSpPr>
        <p:spPr>
          <a:xfrm>
            <a:off x="5539666" y="3986074"/>
            <a:ext cx="1003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29A4DC6-7A76-4209-82C4-96BD8E409854}"/>
              </a:ext>
            </a:extLst>
          </p:cNvPr>
          <p:cNvCxnSpPr/>
          <p:nvPr/>
        </p:nvCxnSpPr>
        <p:spPr>
          <a:xfrm>
            <a:off x="5539666" y="4417283"/>
            <a:ext cx="1003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A2883838-6170-43CB-B2E6-80C3F8190F5A}"/>
              </a:ext>
            </a:extLst>
          </p:cNvPr>
          <p:cNvCxnSpPr/>
          <p:nvPr/>
        </p:nvCxnSpPr>
        <p:spPr>
          <a:xfrm>
            <a:off x="5539665" y="4863479"/>
            <a:ext cx="1003177"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Espaço Reservado para Conteúdo 23">
            <a:extLst>
              <a:ext uri="{FF2B5EF4-FFF2-40B4-BE49-F238E27FC236}">
                <a16:creationId xmlns:a16="http://schemas.microsoft.com/office/drawing/2014/main" id="{690A7E1E-6980-47F8-B430-3777D5916A03}"/>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69624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0EDA4-614B-47E3-8C3E-911B115E08D5}"/>
              </a:ext>
            </a:extLst>
          </p:cNvPr>
          <p:cNvSpPr>
            <a:spLocks noGrp="1"/>
          </p:cNvSpPr>
          <p:nvPr>
            <p:ph type="title"/>
          </p:nvPr>
        </p:nvSpPr>
        <p:spPr/>
        <p:txBody>
          <a:bodyPr/>
          <a:lstStyle/>
          <a:p>
            <a:r>
              <a:rPr lang="pt-BR" dirty="0"/>
              <a:t>Camada física:</a:t>
            </a:r>
          </a:p>
        </p:txBody>
      </p:sp>
      <p:sp>
        <p:nvSpPr>
          <p:cNvPr id="3" name="Espaço Reservado para Conteúdo 2">
            <a:extLst>
              <a:ext uri="{FF2B5EF4-FFF2-40B4-BE49-F238E27FC236}">
                <a16:creationId xmlns:a16="http://schemas.microsoft.com/office/drawing/2014/main" id="{069B1B8F-B2D4-47B8-840D-8D54CF7D02B3}"/>
              </a:ext>
            </a:extLst>
          </p:cNvPr>
          <p:cNvSpPr>
            <a:spLocks noGrp="1"/>
          </p:cNvSpPr>
          <p:nvPr>
            <p:ph idx="1"/>
          </p:nvPr>
        </p:nvSpPr>
        <p:spPr/>
        <p:txBody>
          <a:bodyPr/>
          <a:lstStyle/>
          <a:p>
            <a:r>
              <a:rPr lang="pt-BR" dirty="0"/>
              <a:t>A camada Física fornece as características mecânicas, elétricas, funcionais e de procedimento para ativar, manter e desativar conexões físicas para a transmissão de bits entre entidades de nível de Enlace de Dados.</a:t>
            </a:r>
          </a:p>
          <a:p>
            <a:endParaRPr lang="pt-BR" dirty="0"/>
          </a:p>
        </p:txBody>
      </p:sp>
    </p:spTree>
    <p:extLst>
      <p:ext uri="{BB962C8B-B14F-4D97-AF65-F5344CB8AC3E}">
        <p14:creationId xmlns:p14="http://schemas.microsoft.com/office/powerpoint/2010/main" val="196763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27FC8-D0F4-41BB-B96D-B370A74FB1C9}"/>
              </a:ext>
            </a:extLst>
          </p:cNvPr>
          <p:cNvSpPr>
            <a:spLocks noGrp="1"/>
          </p:cNvSpPr>
          <p:nvPr>
            <p:ph type="title"/>
          </p:nvPr>
        </p:nvSpPr>
        <p:spPr/>
        <p:txBody>
          <a:bodyPr/>
          <a:lstStyle/>
          <a:p>
            <a:r>
              <a:rPr lang="pt-BR" dirty="0"/>
              <a:t>Tipos de sinais:</a:t>
            </a:r>
          </a:p>
        </p:txBody>
      </p:sp>
      <p:sp>
        <p:nvSpPr>
          <p:cNvPr id="3" name="Espaço Reservado para Conteúdo 2">
            <a:extLst>
              <a:ext uri="{FF2B5EF4-FFF2-40B4-BE49-F238E27FC236}">
                <a16:creationId xmlns:a16="http://schemas.microsoft.com/office/drawing/2014/main" id="{D09AFC2F-5249-4A0C-BE0E-2143E3817259}"/>
              </a:ext>
            </a:extLst>
          </p:cNvPr>
          <p:cNvSpPr>
            <a:spLocks noGrp="1"/>
          </p:cNvSpPr>
          <p:nvPr>
            <p:ph idx="1"/>
          </p:nvPr>
        </p:nvSpPr>
        <p:spPr>
          <a:xfrm>
            <a:off x="1141412" y="2249487"/>
            <a:ext cx="9905999" cy="3541714"/>
          </a:xfrm>
        </p:spPr>
        <p:txBody>
          <a:bodyPr>
            <a:normAutofit fontScale="92500" lnSpcReduction="10000"/>
          </a:bodyPr>
          <a:lstStyle/>
          <a:p>
            <a:r>
              <a:rPr lang="pt-BR" dirty="0"/>
              <a:t>Existem dois tipos de sinais de rede, dentre elas, são: </a:t>
            </a:r>
          </a:p>
          <a:p>
            <a:r>
              <a:rPr lang="pt-BR" dirty="0"/>
              <a:t>Analógico: assumem valores contínuos, ou seja, podem ter um número infinito de valores em um período de tempo. </a:t>
            </a:r>
          </a:p>
          <a:p>
            <a:r>
              <a:rPr lang="pt-BR" dirty="0"/>
              <a:t>Digital: assumem valores discretos, ou seja, podem ter apenas um número limitado de valores, por exemplo 0 e 1.</a:t>
            </a:r>
          </a:p>
          <a:p>
            <a:r>
              <a:rPr lang="pt-BR" dirty="0"/>
              <a:t>Especifica como os sinais elétricos e o mecanismo de transmissão ocorrem.</a:t>
            </a:r>
          </a:p>
          <a:p>
            <a:r>
              <a:rPr lang="pt-BR" dirty="0"/>
              <a:t>Especifica todas as características elétricas (voltagem), mecânicas, dimensionais e meios de transmissão (cabo, fibra óptica, rádio ou par trançado).</a:t>
            </a:r>
          </a:p>
        </p:txBody>
      </p:sp>
    </p:spTree>
    <p:extLst>
      <p:ext uri="{BB962C8B-B14F-4D97-AF65-F5344CB8AC3E}">
        <p14:creationId xmlns:p14="http://schemas.microsoft.com/office/powerpoint/2010/main" val="210912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DFD0BB9B-6212-4FAD-9353-CB27526A7DB7}"/>
              </a:ext>
            </a:extLst>
          </p:cNvPr>
          <p:cNvSpPr/>
          <p:nvPr/>
        </p:nvSpPr>
        <p:spPr>
          <a:xfrm>
            <a:off x="5743853" y="2414726"/>
            <a:ext cx="4930065" cy="2974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bg1"/>
                </a:solidFill>
              </a:rPr>
              <a:t>Valor</a:t>
            </a:r>
            <a:r>
              <a:rPr lang="pt-BR" dirty="0"/>
              <a:t>                                             </a:t>
            </a:r>
          </a:p>
          <a:p>
            <a:pPr algn="ctr"/>
            <a:endParaRPr lang="pt-BR" dirty="0"/>
          </a:p>
          <a:p>
            <a:pPr algn="ctr"/>
            <a:endParaRPr lang="pt-BR" dirty="0"/>
          </a:p>
          <a:p>
            <a:pPr algn="ctr"/>
            <a:endParaRPr lang="pt-BR" dirty="0"/>
          </a:p>
          <a:p>
            <a:pPr algn="ctr"/>
            <a:endParaRPr lang="pt-BR" dirty="0"/>
          </a:p>
          <a:p>
            <a:pPr algn="ctr"/>
            <a:endParaRPr lang="pt-BR" dirty="0"/>
          </a:p>
          <a:p>
            <a:pPr algn="ctr"/>
            <a:r>
              <a:rPr lang="pt-BR" dirty="0">
                <a:solidFill>
                  <a:schemeClr val="bg1"/>
                </a:solidFill>
              </a:rPr>
              <a:t>Digital                                              Tempo</a:t>
            </a:r>
          </a:p>
        </p:txBody>
      </p:sp>
      <p:sp>
        <p:nvSpPr>
          <p:cNvPr id="10" name="Retângulo 9">
            <a:extLst>
              <a:ext uri="{FF2B5EF4-FFF2-40B4-BE49-F238E27FC236}">
                <a16:creationId xmlns:a16="http://schemas.microsoft.com/office/drawing/2014/main" id="{344491AB-C683-4E4B-B87E-BD9C231FD522}"/>
              </a:ext>
            </a:extLst>
          </p:cNvPr>
          <p:cNvSpPr/>
          <p:nvPr/>
        </p:nvSpPr>
        <p:spPr>
          <a:xfrm>
            <a:off x="1047565" y="2414726"/>
            <a:ext cx="4225771" cy="2974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 </a:t>
            </a:r>
            <a:r>
              <a:rPr lang="pt-BR" dirty="0">
                <a:solidFill>
                  <a:schemeClr val="bg1"/>
                </a:solidFill>
              </a:rPr>
              <a:t>Valor</a:t>
            </a:r>
            <a:r>
              <a:rPr lang="pt-BR" dirty="0"/>
              <a:t>     </a:t>
            </a:r>
          </a:p>
          <a:p>
            <a:endParaRPr lang="pt-BR" dirty="0"/>
          </a:p>
          <a:p>
            <a:endParaRPr lang="pt-BR" dirty="0"/>
          </a:p>
          <a:p>
            <a:endParaRPr lang="pt-BR" dirty="0"/>
          </a:p>
          <a:p>
            <a:endParaRPr lang="pt-BR" dirty="0"/>
          </a:p>
          <a:p>
            <a:r>
              <a:rPr lang="pt-BR" dirty="0"/>
              <a:t>                                                           </a:t>
            </a:r>
          </a:p>
          <a:p>
            <a:r>
              <a:rPr lang="pt-BR" dirty="0"/>
              <a:t>      </a:t>
            </a:r>
            <a:r>
              <a:rPr lang="pt-BR" dirty="0">
                <a:solidFill>
                  <a:schemeClr val="bg1"/>
                </a:solidFill>
              </a:rPr>
              <a:t>Analógico                                  Tempo</a:t>
            </a:r>
            <a:endParaRPr lang="pt-BR" sz="1400" dirty="0">
              <a:solidFill>
                <a:schemeClr val="bg1"/>
              </a:solidFill>
            </a:endParaRPr>
          </a:p>
        </p:txBody>
      </p:sp>
      <p:sp>
        <p:nvSpPr>
          <p:cNvPr id="2" name="Título 1">
            <a:extLst>
              <a:ext uri="{FF2B5EF4-FFF2-40B4-BE49-F238E27FC236}">
                <a16:creationId xmlns:a16="http://schemas.microsoft.com/office/drawing/2014/main" id="{416485BB-7C6F-4013-A783-6C947138F60B}"/>
              </a:ext>
            </a:extLst>
          </p:cNvPr>
          <p:cNvSpPr>
            <a:spLocks noGrp="1"/>
          </p:cNvSpPr>
          <p:nvPr>
            <p:ph type="title"/>
          </p:nvPr>
        </p:nvSpPr>
        <p:spPr/>
        <p:txBody>
          <a:bodyPr/>
          <a:lstStyle/>
          <a:p>
            <a:r>
              <a:rPr lang="pt-BR" dirty="0"/>
              <a:t>Tipos de sinais:</a:t>
            </a:r>
          </a:p>
        </p:txBody>
      </p:sp>
      <p:cxnSp>
        <p:nvCxnSpPr>
          <p:cNvPr id="9" name="Conector de Seta Reta 8">
            <a:extLst>
              <a:ext uri="{FF2B5EF4-FFF2-40B4-BE49-F238E27FC236}">
                <a16:creationId xmlns:a16="http://schemas.microsoft.com/office/drawing/2014/main" id="{8821FC97-DD2A-485A-B968-F0B1BD4CCE19}"/>
              </a:ext>
            </a:extLst>
          </p:cNvPr>
          <p:cNvCxnSpPr/>
          <p:nvPr/>
        </p:nvCxnSpPr>
        <p:spPr>
          <a:xfrm>
            <a:off x="1473693" y="4536489"/>
            <a:ext cx="351555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0013897E-E7DA-4F53-9341-071535B07EFA}"/>
              </a:ext>
            </a:extLst>
          </p:cNvPr>
          <p:cNvCxnSpPr/>
          <p:nvPr/>
        </p:nvCxnSpPr>
        <p:spPr>
          <a:xfrm flipV="1">
            <a:off x="1447060" y="2831977"/>
            <a:ext cx="0" cy="23880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Forma Livre: Forma 10">
            <a:extLst>
              <a:ext uri="{FF2B5EF4-FFF2-40B4-BE49-F238E27FC236}">
                <a16:creationId xmlns:a16="http://schemas.microsoft.com/office/drawing/2014/main" id="{3DB4F03A-C6AC-454A-A1B8-443DFE3D69D2}"/>
              </a:ext>
            </a:extLst>
          </p:cNvPr>
          <p:cNvSpPr/>
          <p:nvPr/>
        </p:nvSpPr>
        <p:spPr>
          <a:xfrm>
            <a:off x="1518082" y="3586578"/>
            <a:ext cx="3001402" cy="1225118"/>
          </a:xfrm>
          <a:custGeom>
            <a:avLst/>
            <a:gdLst>
              <a:gd name="connsiteX0" fmla="*/ 0 w 3001402"/>
              <a:gd name="connsiteY0" fmla="*/ 1109709 h 1225118"/>
              <a:gd name="connsiteX1" fmla="*/ 17755 w 3001402"/>
              <a:gd name="connsiteY1" fmla="*/ 1065320 h 1225118"/>
              <a:gd name="connsiteX2" fmla="*/ 35510 w 3001402"/>
              <a:gd name="connsiteY2" fmla="*/ 1038687 h 1225118"/>
              <a:gd name="connsiteX3" fmla="*/ 44388 w 3001402"/>
              <a:gd name="connsiteY3" fmla="*/ 1012054 h 1225118"/>
              <a:gd name="connsiteX4" fmla="*/ 71021 w 3001402"/>
              <a:gd name="connsiteY4" fmla="*/ 994299 h 1225118"/>
              <a:gd name="connsiteX5" fmla="*/ 79899 w 3001402"/>
              <a:gd name="connsiteY5" fmla="*/ 949911 h 1225118"/>
              <a:gd name="connsiteX6" fmla="*/ 88776 w 3001402"/>
              <a:gd name="connsiteY6" fmla="*/ 923278 h 1225118"/>
              <a:gd name="connsiteX7" fmla="*/ 115409 w 3001402"/>
              <a:gd name="connsiteY7" fmla="*/ 798990 h 1225118"/>
              <a:gd name="connsiteX8" fmla="*/ 142042 w 3001402"/>
              <a:gd name="connsiteY8" fmla="*/ 710214 h 1225118"/>
              <a:gd name="connsiteX9" fmla="*/ 159798 w 3001402"/>
              <a:gd name="connsiteY9" fmla="*/ 674703 h 1225118"/>
              <a:gd name="connsiteX10" fmla="*/ 177553 w 3001402"/>
              <a:gd name="connsiteY10" fmla="*/ 648070 h 1225118"/>
              <a:gd name="connsiteX11" fmla="*/ 186431 w 3001402"/>
              <a:gd name="connsiteY11" fmla="*/ 621437 h 1225118"/>
              <a:gd name="connsiteX12" fmla="*/ 204186 w 3001402"/>
              <a:gd name="connsiteY12" fmla="*/ 594804 h 1225118"/>
              <a:gd name="connsiteX13" fmla="*/ 213064 w 3001402"/>
              <a:gd name="connsiteY13" fmla="*/ 568171 h 1225118"/>
              <a:gd name="connsiteX14" fmla="*/ 239697 w 3001402"/>
              <a:gd name="connsiteY14" fmla="*/ 541538 h 1225118"/>
              <a:gd name="connsiteX15" fmla="*/ 257452 w 3001402"/>
              <a:gd name="connsiteY15" fmla="*/ 470517 h 1225118"/>
              <a:gd name="connsiteX16" fmla="*/ 284085 w 3001402"/>
              <a:gd name="connsiteY16" fmla="*/ 443884 h 1225118"/>
              <a:gd name="connsiteX17" fmla="*/ 292963 w 3001402"/>
              <a:gd name="connsiteY17" fmla="*/ 408373 h 1225118"/>
              <a:gd name="connsiteX18" fmla="*/ 328473 w 3001402"/>
              <a:gd name="connsiteY18" fmla="*/ 355107 h 1225118"/>
              <a:gd name="connsiteX19" fmla="*/ 363984 w 3001402"/>
              <a:gd name="connsiteY19" fmla="*/ 363984 h 1225118"/>
              <a:gd name="connsiteX20" fmla="*/ 408372 w 3001402"/>
              <a:gd name="connsiteY20" fmla="*/ 417251 h 1225118"/>
              <a:gd name="connsiteX21" fmla="*/ 452761 w 3001402"/>
              <a:gd name="connsiteY21" fmla="*/ 461639 h 1225118"/>
              <a:gd name="connsiteX22" fmla="*/ 479394 w 3001402"/>
              <a:gd name="connsiteY22" fmla="*/ 488272 h 1225118"/>
              <a:gd name="connsiteX23" fmla="*/ 506027 w 3001402"/>
              <a:gd name="connsiteY23" fmla="*/ 514905 h 1225118"/>
              <a:gd name="connsiteX24" fmla="*/ 532660 w 3001402"/>
              <a:gd name="connsiteY24" fmla="*/ 532660 h 1225118"/>
              <a:gd name="connsiteX25" fmla="*/ 559293 w 3001402"/>
              <a:gd name="connsiteY25" fmla="*/ 541538 h 1225118"/>
              <a:gd name="connsiteX26" fmla="*/ 612559 w 3001402"/>
              <a:gd name="connsiteY26" fmla="*/ 577049 h 1225118"/>
              <a:gd name="connsiteX27" fmla="*/ 639192 w 3001402"/>
              <a:gd name="connsiteY27" fmla="*/ 594804 h 1225118"/>
              <a:gd name="connsiteX28" fmla="*/ 665825 w 3001402"/>
              <a:gd name="connsiteY28" fmla="*/ 639192 h 1225118"/>
              <a:gd name="connsiteX29" fmla="*/ 692458 w 3001402"/>
              <a:gd name="connsiteY29" fmla="*/ 683581 h 1225118"/>
              <a:gd name="connsiteX30" fmla="*/ 719091 w 3001402"/>
              <a:gd name="connsiteY30" fmla="*/ 790113 h 1225118"/>
              <a:gd name="connsiteX31" fmla="*/ 745724 w 3001402"/>
              <a:gd name="connsiteY31" fmla="*/ 807868 h 1225118"/>
              <a:gd name="connsiteX32" fmla="*/ 763479 w 3001402"/>
              <a:gd name="connsiteY32" fmla="*/ 834501 h 1225118"/>
              <a:gd name="connsiteX33" fmla="*/ 772357 w 3001402"/>
              <a:gd name="connsiteY33" fmla="*/ 861134 h 1225118"/>
              <a:gd name="connsiteX34" fmla="*/ 798990 w 3001402"/>
              <a:gd name="connsiteY34" fmla="*/ 887767 h 1225118"/>
              <a:gd name="connsiteX35" fmla="*/ 834501 w 3001402"/>
              <a:gd name="connsiteY35" fmla="*/ 932155 h 1225118"/>
              <a:gd name="connsiteX36" fmla="*/ 896644 w 3001402"/>
              <a:gd name="connsiteY36" fmla="*/ 1012054 h 1225118"/>
              <a:gd name="connsiteX37" fmla="*/ 949910 w 3001402"/>
              <a:gd name="connsiteY37" fmla="*/ 1083076 h 1225118"/>
              <a:gd name="connsiteX38" fmla="*/ 976543 w 3001402"/>
              <a:gd name="connsiteY38" fmla="*/ 1100831 h 1225118"/>
              <a:gd name="connsiteX39" fmla="*/ 994299 w 3001402"/>
              <a:gd name="connsiteY39" fmla="*/ 1118586 h 1225118"/>
              <a:gd name="connsiteX40" fmla="*/ 1047565 w 3001402"/>
              <a:gd name="connsiteY40" fmla="*/ 1145219 h 1225118"/>
              <a:gd name="connsiteX41" fmla="*/ 1065320 w 3001402"/>
              <a:gd name="connsiteY41" fmla="*/ 1162975 h 1225118"/>
              <a:gd name="connsiteX42" fmla="*/ 1100831 w 3001402"/>
              <a:gd name="connsiteY42" fmla="*/ 1180730 h 1225118"/>
              <a:gd name="connsiteX43" fmla="*/ 1180730 w 3001402"/>
              <a:gd name="connsiteY43" fmla="*/ 1225118 h 1225118"/>
              <a:gd name="connsiteX44" fmla="*/ 1278384 w 3001402"/>
              <a:gd name="connsiteY44" fmla="*/ 1198485 h 1225118"/>
              <a:gd name="connsiteX45" fmla="*/ 1313895 w 3001402"/>
              <a:gd name="connsiteY45" fmla="*/ 1145219 h 1225118"/>
              <a:gd name="connsiteX46" fmla="*/ 1331650 w 3001402"/>
              <a:gd name="connsiteY46" fmla="*/ 1091953 h 1225118"/>
              <a:gd name="connsiteX47" fmla="*/ 1349405 w 3001402"/>
              <a:gd name="connsiteY47" fmla="*/ 1047565 h 1225118"/>
              <a:gd name="connsiteX48" fmla="*/ 1358283 w 3001402"/>
              <a:gd name="connsiteY48" fmla="*/ 1012054 h 1225118"/>
              <a:gd name="connsiteX49" fmla="*/ 1384916 w 3001402"/>
              <a:gd name="connsiteY49" fmla="*/ 994299 h 1225118"/>
              <a:gd name="connsiteX50" fmla="*/ 1402671 w 3001402"/>
              <a:gd name="connsiteY50" fmla="*/ 967666 h 1225118"/>
              <a:gd name="connsiteX51" fmla="*/ 1438182 w 3001402"/>
              <a:gd name="connsiteY51" fmla="*/ 932155 h 1225118"/>
              <a:gd name="connsiteX52" fmla="*/ 1473693 w 3001402"/>
              <a:gd name="connsiteY52" fmla="*/ 887767 h 1225118"/>
              <a:gd name="connsiteX53" fmla="*/ 1482570 w 3001402"/>
              <a:gd name="connsiteY53" fmla="*/ 852256 h 1225118"/>
              <a:gd name="connsiteX54" fmla="*/ 1526959 w 3001402"/>
              <a:gd name="connsiteY54" fmla="*/ 816746 h 1225118"/>
              <a:gd name="connsiteX55" fmla="*/ 1544714 w 3001402"/>
              <a:gd name="connsiteY55" fmla="*/ 798990 h 1225118"/>
              <a:gd name="connsiteX56" fmla="*/ 1562469 w 3001402"/>
              <a:gd name="connsiteY56" fmla="*/ 745724 h 1225118"/>
              <a:gd name="connsiteX57" fmla="*/ 1571347 w 3001402"/>
              <a:gd name="connsiteY57" fmla="*/ 710214 h 1225118"/>
              <a:gd name="connsiteX58" fmla="*/ 1589102 w 3001402"/>
              <a:gd name="connsiteY58" fmla="*/ 656948 h 1225118"/>
              <a:gd name="connsiteX59" fmla="*/ 1624613 w 3001402"/>
              <a:gd name="connsiteY59" fmla="*/ 612559 h 1225118"/>
              <a:gd name="connsiteX60" fmla="*/ 1651246 w 3001402"/>
              <a:gd name="connsiteY60" fmla="*/ 559293 h 1225118"/>
              <a:gd name="connsiteX61" fmla="*/ 1660124 w 3001402"/>
              <a:gd name="connsiteY61" fmla="*/ 532660 h 1225118"/>
              <a:gd name="connsiteX62" fmla="*/ 1695635 w 3001402"/>
              <a:gd name="connsiteY62" fmla="*/ 488272 h 1225118"/>
              <a:gd name="connsiteX63" fmla="*/ 1722268 w 3001402"/>
              <a:gd name="connsiteY63" fmla="*/ 479394 h 1225118"/>
              <a:gd name="connsiteX64" fmla="*/ 1740023 w 3001402"/>
              <a:gd name="connsiteY64" fmla="*/ 452761 h 1225118"/>
              <a:gd name="connsiteX65" fmla="*/ 1766656 w 3001402"/>
              <a:gd name="connsiteY65" fmla="*/ 426128 h 1225118"/>
              <a:gd name="connsiteX66" fmla="*/ 1784411 w 3001402"/>
              <a:gd name="connsiteY66" fmla="*/ 390618 h 1225118"/>
              <a:gd name="connsiteX67" fmla="*/ 1828800 w 3001402"/>
              <a:gd name="connsiteY67" fmla="*/ 355107 h 1225118"/>
              <a:gd name="connsiteX68" fmla="*/ 1855433 w 3001402"/>
              <a:gd name="connsiteY68" fmla="*/ 346229 h 1225118"/>
              <a:gd name="connsiteX69" fmla="*/ 1882066 w 3001402"/>
              <a:gd name="connsiteY69" fmla="*/ 355107 h 1225118"/>
              <a:gd name="connsiteX70" fmla="*/ 1899821 w 3001402"/>
              <a:gd name="connsiteY70" fmla="*/ 408373 h 1225118"/>
              <a:gd name="connsiteX71" fmla="*/ 1917576 w 3001402"/>
              <a:gd name="connsiteY71" fmla="*/ 443884 h 1225118"/>
              <a:gd name="connsiteX72" fmla="*/ 1926454 w 3001402"/>
              <a:gd name="connsiteY72" fmla="*/ 479394 h 1225118"/>
              <a:gd name="connsiteX73" fmla="*/ 1944209 w 3001402"/>
              <a:gd name="connsiteY73" fmla="*/ 497150 h 1225118"/>
              <a:gd name="connsiteX74" fmla="*/ 1970842 w 3001402"/>
              <a:gd name="connsiteY74" fmla="*/ 577049 h 1225118"/>
              <a:gd name="connsiteX75" fmla="*/ 1979720 w 3001402"/>
              <a:gd name="connsiteY75" fmla="*/ 603682 h 1225118"/>
              <a:gd name="connsiteX76" fmla="*/ 1988598 w 3001402"/>
              <a:gd name="connsiteY76" fmla="*/ 630315 h 1225118"/>
              <a:gd name="connsiteX77" fmla="*/ 2015231 w 3001402"/>
              <a:gd name="connsiteY77" fmla="*/ 683581 h 1225118"/>
              <a:gd name="connsiteX78" fmla="*/ 2032986 w 3001402"/>
              <a:gd name="connsiteY78" fmla="*/ 736847 h 1225118"/>
              <a:gd name="connsiteX79" fmla="*/ 2041864 w 3001402"/>
              <a:gd name="connsiteY79" fmla="*/ 763480 h 1225118"/>
              <a:gd name="connsiteX80" fmla="*/ 2068497 w 3001402"/>
              <a:gd name="connsiteY80" fmla="*/ 781235 h 1225118"/>
              <a:gd name="connsiteX81" fmla="*/ 2077374 w 3001402"/>
              <a:gd name="connsiteY81" fmla="*/ 807868 h 1225118"/>
              <a:gd name="connsiteX82" fmla="*/ 2095130 w 3001402"/>
              <a:gd name="connsiteY82" fmla="*/ 834501 h 1225118"/>
              <a:gd name="connsiteX83" fmla="*/ 2112885 w 3001402"/>
              <a:gd name="connsiteY83" fmla="*/ 896645 h 1225118"/>
              <a:gd name="connsiteX84" fmla="*/ 2130640 w 3001402"/>
              <a:gd name="connsiteY84" fmla="*/ 923278 h 1225118"/>
              <a:gd name="connsiteX85" fmla="*/ 2175029 w 3001402"/>
              <a:gd name="connsiteY85" fmla="*/ 994299 h 1225118"/>
              <a:gd name="connsiteX86" fmla="*/ 2192784 w 3001402"/>
              <a:gd name="connsiteY86" fmla="*/ 1047565 h 1225118"/>
              <a:gd name="connsiteX87" fmla="*/ 2210539 w 3001402"/>
              <a:gd name="connsiteY87" fmla="*/ 1074198 h 1225118"/>
              <a:gd name="connsiteX88" fmla="*/ 2254928 w 3001402"/>
              <a:gd name="connsiteY88" fmla="*/ 1154097 h 1225118"/>
              <a:gd name="connsiteX89" fmla="*/ 2299316 w 3001402"/>
              <a:gd name="connsiteY89" fmla="*/ 1207363 h 1225118"/>
              <a:gd name="connsiteX90" fmla="*/ 2325949 w 3001402"/>
              <a:gd name="connsiteY90" fmla="*/ 1180730 h 1225118"/>
              <a:gd name="connsiteX91" fmla="*/ 2334827 w 3001402"/>
              <a:gd name="connsiteY91" fmla="*/ 1145219 h 1225118"/>
              <a:gd name="connsiteX92" fmla="*/ 2343704 w 3001402"/>
              <a:gd name="connsiteY92" fmla="*/ 1118586 h 1225118"/>
              <a:gd name="connsiteX93" fmla="*/ 2352582 w 3001402"/>
              <a:gd name="connsiteY93" fmla="*/ 745724 h 1225118"/>
              <a:gd name="connsiteX94" fmla="*/ 2361460 w 3001402"/>
              <a:gd name="connsiteY94" fmla="*/ 710214 h 1225118"/>
              <a:gd name="connsiteX95" fmla="*/ 2379215 w 3001402"/>
              <a:gd name="connsiteY95" fmla="*/ 630315 h 1225118"/>
              <a:gd name="connsiteX96" fmla="*/ 2396970 w 3001402"/>
              <a:gd name="connsiteY96" fmla="*/ 603682 h 1225118"/>
              <a:gd name="connsiteX97" fmla="*/ 2423603 w 3001402"/>
              <a:gd name="connsiteY97" fmla="*/ 506027 h 1225118"/>
              <a:gd name="connsiteX98" fmla="*/ 2432481 w 3001402"/>
              <a:gd name="connsiteY98" fmla="*/ 443884 h 1225118"/>
              <a:gd name="connsiteX99" fmla="*/ 2441359 w 3001402"/>
              <a:gd name="connsiteY99" fmla="*/ 408373 h 1225118"/>
              <a:gd name="connsiteX100" fmla="*/ 2450236 w 3001402"/>
              <a:gd name="connsiteY100" fmla="*/ 319596 h 1225118"/>
              <a:gd name="connsiteX101" fmla="*/ 2467992 w 3001402"/>
              <a:gd name="connsiteY101" fmla="*/ 248575 h 1225118"/>
              <a:gd name="connsiteX102" fmla="*/ 2485747 w 3001402"/>
              <a:gd name="connsiteY102" fmla="*/ 142043 h 1225118"/>
              <a:gd name="connsiteX103" fmla="*/ 2503502 w 3001402"/>
              <a:gd name="connsiteY103" fmla="*/ 124287 h 1225118"/>
              <a:gd name="connsiteX104" fmla="*/ 2521258 w 3001402"/>
              <a:gd name="connsiteY104" fmla="*/ 62144 h 1225118"/>
              <a:gd name="connsiteX105" fmla="*/ 2530135 w 3001402"/>
              <a:gd name="connsiteY105" fmla="*/ 35511 h 1225118"/>
              <a:gd name="connsiteX106" fmla="*/ 2574524 w 3001402"/>
              <a:gd name="connsiteY106" fmla="*/ 0 h 1225118"/>
              <a:gd name="connsiteX107" fmla="*/ 2618912 w 3001402"/>
              <a:gd name="connsiteY107" fmla="*/ 26633 h 1225118"/>
              <a:gd name="connsiteX108" fmla="*/ 2627790 w 3001402"/>
              <a:gd name="connsiteY108" fmla="*/ 62144 h 1225118"/>
              <a:gd name="connsiteX109" fmla="*/ 2645545 w 3001402"/>
              <a:gd name="connsiteY109" fmla="*/ 124287 h 1225118"/>
              <a:gd name="connsiteX110" fmla="*/ 2672178 w 3001402"/>
              <a:gd name="connsiteY110" fmla="*/ 346229 h 1225118"/>
              <a:gd name="connsiteX111" fmla="*/ 2689934 w 3001402"/>
              <a:gd name="connsiteY111" fmla="*/ 452761 h 1225118"/>
              <a:gd name="connsiteX112" fmla="*/ 2698811 w 3001402"/>
              <a:gd name="connsiteY112" fmla="*/ 479394 h 1225118"/>
              <a:gd name="connsiteX113" fmla="*/ 2716567 w 3001402"/>
              <a:gd name="connsiteY113" fmla="*/ 577049 h 1225118"/>
              <a:gd name="connsiteX114" fmla="*/ 2734322 w 3001402"/>
              <a:gd name="connsiteY114" fmla="*/ 603682 h 1225118"/>
              <a:gd name="connsiteX115" fmla="*/ 2752077 w 3001402"/>
              <a:gd name="connsiteY115" fmla="*/ 639192 h 1225118"/>
              <a:gd name="connsiteX116" fmla="*/ 2760955 w 3001402"/>
              <a:gd name="connsiteY116" fmla="*/ 710214 h 1225118"/>
              <a:gd name="connsiteX117" fmla="*/ 2769833 w 3001402"/>
              <a:gd name="connsiteY117" fmla="*/ 745724 h 1225118"/>
              <a:gd name="connsiteX118" fmla="*/ 2787588 w 3001402"/>
              <a:gd name="connsiteY118" fmla="*/ 852256 h 1225118"/>
              <a:gd name="connsiteX119" fmla="*/ 2805343 w 3001402"/>
              <a:gd name="connsiteY119" fmla="*/ 1038687 h 1225118"/>
              <a:gd name="connsiteX120" fmla="*/ 2814221 w 3001402"/>
              <a:gd name="connsiteY120" fmla="*/ 1074198 h 1225118"/>
              <a:gd name="connsiteX121" fmla="*/ 2823099 w 3001402"/>
              <a:gd name="connsiteY121" fmla="*/ 1154097 h 1225118"/>
              <a:gd name="connsiteX122" fmla="*/ 2831976 w 3001402"/>
              <a:gd name="connsiteY122" fmla="*/ 1180730 h 1225118"/>
              <a:gd name="connsiteX123" fmla="*/ 2858609 w 3001402"/>
              <a:gd name="connsiteY123" fmla="*/ 1198485 h 1225118"/>
              <a:gd name="connsiteX124" fmla="*/ 2885242 w 3001402"/>
              <a:gd name="connsiteY124" fmla="*/ 1207363 h 1225118"/>
              <a:gd name="connsiteX125" fmla="*/ 2911875 w 3001402"/>
              <a:gd name="connsiteY125" fmla="*/ 1189608 h 1225118"/>
              <a:gd name="connsiteX126" fmla="*/ 2920753 w 3001402"/>
              <a:gd name="connsiteY126" fmla="*/ 1154097 h 1225118"/>
              <a:gd name="connsiteX127" fmla="*/ 2929631 w 3001402"/>
              <a:gd name="connsiteY127" fmla="*/ 1109709 h 1225118"/>
              <a:gd name="connsiteX128" fmla="*/ 2938508 w 3001402"/>
              <a:gd name="connsiteY128" fmla="*/ 1056443 h 1225118"/>
              <a:gd name="connsiteX129" fmla="*/ 2956264 w 3001402"/>
              <a:gd name="connsiteY129" fmla="*/ 1038687 h 1225118"/>
              <a:gd name="connsiteX130" fmla="*/ 2974019 w 3001402"/>
              <a:gd name="connsiteY130" fmla="*/ 1012054 h 1225118"/>
              <a:gd name="connsiteX131" fmla="*/ 2991774 w 3001402"/>
              <a:gd name="connsiteY131" fmla="*/ 896645 h 1225118"/>
              <a:gd name="connsiteX132" fmla="*/ 3000652 w 3001402"/>
              <a:gd name="connsiteY132" fmla="*/ 816746 h 1225118"/>
              <a:gd name="connsiteX133" fmla="*/ 3000652 w 3001402"/>
              <a:gd name="connsiteY133" fmla="*/ 710214 h 122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3001402" h="1225118">
                <a:moveTo>
                  <a:pt x="0" y="1109709"/>
                </a:moveTo>
                <a:cubicBezTo>
                  <a:pt x="5918" y="1094913"/>
                  <a:pt x="10628" y="1079574"/>
                  <a:pt x="17755" y="1065320"/>
                </a:cubicBezTo>
                <a:cubicBezTo>
                  <a:pt x="22526" y="1055777"/>
                  <a:pt x="30738" y="1048230"/>
                  <a:pt x="35510" y="1038687"/>
                </a:cubicBezTo>
                <a:cubicBezTo>
                  <a:pt x="39695" y="1030317"/>
                  <a:pt x="38542" y="1019361"/>
                  <a:pt x="44388" y="1012054"/>
                </a:cubicBezTo>
                <a:cubicBezTo>
                  <a:pt x="51053" y="1003723"/>
                  <a:pt x="62143" y="1000217"/>
                  <a:pt x="71021" y="994299"/>
                </a:cubicBezTo>
                <a:cubicBezTo>
                  <a:pt x="73980" y="979503"/>
                  <a:pt x="76239" y="964550"/>
                  <a:pt x="79899" y="949911"/>
                </a:cubicBezTo>
                <a:cubicBezTo>
                  <a:pt x="82169" y="940833"/>
                  <a:pt x="87453" y="932542"/>
                  <a:pt x="88776" y="923278"/>
                </a:cubicBezTo>
                <a:cubicBezTo>
                  <a:pt x="105778" y="804260"/>
                  <a:pt x="77187" y="856324"/>
                  <a:pt x="115409" y="798990"/>
                </a:cubicBezTo>
                <a:cubicBezTo>
                  <a:pt x="121780" y="773507"/>
                  <a:pt x="131238" y="731822"/>
                  <a:pt x="142042" y="710214"/>
                </a:cubicBezTo>
                <a:cubicBezTo>
                  <a:pt x="147961" y="698377"/>
                  <a:pt x="153232" y="686194"/>
                  <a:pt x="159798" y="674703"/>
                </a:cubicBezTo>
                <a:cubicBezTo>
                  <a:pt x="165092" y="665439"/>
                  <a:pt x="172781" y="657613"/>
                  <a:pt x="177553" y="648070"/>
                </a:cubicBezTo>
                <a:cubicBezTo>
                  <a:pt x="181738" y="639700"/>
                  <a:pt x="182246" y="629807"/>
                  <a:pt x="186431" y="621437"/>
                </a:cubicBezTo>
                <a:cubicBezTo>
                  <a:pt x="191203" y="611894"/>
                  <a:pt x="199414" y="604347"/>
                  <a:pt x="204186" y="594804"/>
                </a:cubicBezTo>
                <a:cubicBezTo>
                  <a:pt x="208371" y="586434"/>
                  <a:pt x="207873" y="575957"/>
                  <a:pt x="213064" y="568171"/>
                </a:cubicBezTo>
                <a:cubicBezTo>
                  <a:pt x="220028" y="557725"/>
                  <a:pt x="230819" y="550416"/>
                  <a:pt x="239697" y="541538"/>
                </a:cubicBezTo>
                <a:cubicBezTo>
                  <a:pt x="240978" y="535132"/>
                  <a:pt x="249651" y="482218"/>
                  <a:pt x="257452" y="470517"/>
                </a:cubicBezTo>
                <a:cubicBezTo>
                  <a:pt x="264416" y="460071"/>
                  <a:pt x="275207" y="452762"/>
                  <a:pt x="284085" y="443884"/>
                </a:cubicBezTo>
                <a:cubicBezTo>
                  <a:pt x="287044" y="432047"/>
                  <a:pt x="287506" y="419286"/>
                  <a:pt x="292963" y="408373"/>
                </a:cubicBezTo>
                <a:cubicBezTo>
                  <a:pt x="302506" y="389287"/>
                  <a:pt x="328473" y="355107"/>
                  <a:pt x="328473" y="355107"/>
                </a:cubicBezTo>
                <a:cubicBezTo>
                  <a:pt x="340310" y="358066"/>
                  <a:pt x="353390" y="357930"/>
                  <a:pt x="363984" y="363984"/>
                </a:cubicBezTo>
                <a:cubicBezTo>
                  <a:pt x="390708" y="379255"/>
                  <a:pt x="389987" y="396240"/>
                  <a:pt x="408372" y="417251"/>
                </a:cubicBezTo>
                <a:cubicBezTo>
                  <a:pt x="422151" y="432999"/>
                  <a:pt x="437965" y="446843"/>
                  <a:pt x="452761" y="461639"/>
                </a:cubicBezTo>
                <a:lnTo>
                  <a:pt x="479394" y="488272"/>
                </a:lnTo>
                <a:cubicBezTo>
                  <a:pt x="488272" y="497150"/>
                  <a:pt x="495581" y="507941"/>
                  <a:pt x="506027" y="514905"/>
                </a:cubicBezTo>
                <a:cubicBezTo>
                  <a:pt x="514905" y="520823"/>
                  <a:pt x="523117" y="527888"/>
                  <a:pt x="532660" y="532660"/>
                </a:cubicBezTo>
                <a:cubicBezTo>
                  <a:pt x="541030" y="536845"/>
                  <a:pt x="551113" y="536993"/>
                  <a:pt x="559293" y="541538"/>
                </a:cubicBezTo>
                <a:cubicBezTo>
                  <a:pt x="577947" y="551901"/>
                  <a:pt x="594804" y="565212"/>
                  <a:pt x="612559" y="577049"/>
                </a:cubicBezTo>
                <a:lnTo>
                  <a:pt x="639192" y="594804"/>
                </a:lnTo>
                <a:cubicBezTo>
                  <a:pt x="664339" y="670250"/>
                  <a:pt x="629267" y="578262"/>
                  <a:pt x="665825" y="639192"/>
                </a:cubicBezTo>
                <a:cubicBezTo>
                  <a:pt x="700401" y="696818"/>
                  <a:pt x="647466" y="638589"/>
                  <a:pt x="692458" y="683581"/>
                </a:cubicBezTo>
                <a:cubicBezTo>
                  <a:pt x="694547" y="696113"/>
                  <a:pt x="705900" y="781319"/>
                  <a:pt x="719091" y="790113"/>
                </a:cubicBezTo>
                <a:lnTo>
                  <a:pt x="745724" y="807868"/>
                </a:lnTo>
                <a:cubicBezTo>
                  <a:pt x="751642" y="816746"/>
                  <a:pt x="758707" y="824958"/>
                  <a:pt x="763479" y="834501"/>
                </a:cubicBezTo>
                <a:cubicBezTo>
                  <a:pt x="767664" y="842871"/>
                  <a:pt x="767166" y="853348"/>
                  <a:pt x="772357" y="861134"/>
                </a:cubicBezTo>
                <a:cubicBezTo>
                  <a:pt x="779321" y="871580"/>
                  <a:pt x="790953" y="878122"/>
                  <a:pt x="798990" y="887767"/>
                </a:cubicBezTo>
                <a:cubicBezTo>
                  <a:pt x="854976" y="954950"/>
                  <a:pt x="782851" y="880508"/>
                  <a:pt x="834501" y="932155"/>
                </a:cubicBezTo>
                <a:cubicBezTo>
                  <a:pt x="858755" y="1004924"/>
                  <a:pt x="816804" y="892295"/>
                  <a:pt x="896644" y="1012054"/>
                </a:cubicBezTo>
                <a:cubicBezTo>
                  <a:pt x="912868" y="1036389"/>
                  <a:pt x="926453" y="1064310"/>
                  <a:pt x="949910" y="1083076"/>
                </a:cubicBezTo>
                <a:cubicBezTo>
                  <a:pt x="958241" y="1089741"/>
                  <a:pt x="968211" y="1094166"/>
                  <a:pt x="976543" y="1100831"/>
                </a:cubicBezTo>
                <a:cubicBezTo>
                  <a:pt x="983079" y="1106060"/>
                  <a:pt x="987763" y="1113357"/>
                  <a:pt x="994299" y="1118586"/>
                </a:cubicBezTo>
                <a:cubicBezTo>
                  <a:pt x="1018887" y="1138256"/>
                  <a:pt x="1019432" y="1135842"/>
                  <a:pt x="1047565" y="1145219"/>
                </a:cubicBezTo>
                <a:cubicBezTo>
                  <a:pt x="1053483" y="1151138"/>
                  <a:pt x="1058356" y="1158332"/>
                  <a:pt x="1065320" y="1162975"/>
                </a:cubicBezTo>
                <a:cubicBezTo>
                  <a:pt x="1076331" y="1170316"/>
                  <a:pt x="1090783" y="1172117"/>
                  <a:pt x="1100831" y="1180730"/>
                </a:cubicBezTo>
                <a:cubicBezTo>
                  <a:pt x="1164081" y="1234944"/>
                  <a:pt x="1081462" y="1208575"/>
                  <a:pt x="1180730" y="1225118"/>
                </a:cubicBezTo>
                <a:cubicBezTo>
                  <a:pt x="1213715" y="1220995"/>
                  <a:pt x="1253646" y="1226757"/>
                  <a:pt x="1278384" y="1198485"/>
                </a:cubicBezTo>
                <a:cubicBezTo>
                  <a:pt x="1292436" y="1182425"/>
                  <a:pt x="1313895" y="1145219"/>
                  <a:pt x="1313895" y="1145219"/>
                </a:cubicBezTo>
                <a:cubicBezTo>
                  <a:pt x="1319813" y="1127464"/>
                  <a:pt x="1324699" y="1109330"/>
                  <a:pt x="1331650" y="1091953"/>
                </a:cubicBezTo>
                <a:cubicBezTo>
                  <a:pt x="1337568" y="1077157"/>
                  <a:pt x="1344366" y="1062683"/>
                  <a:pt x="1349405" y="1047565"/>
                </a:cubicBezTo>
                <a:cubicBezTo>
                  <a:pt x="1353263" y="1035990"/>
                  <a:pt x="1351515" y="1022206"/>
                  <a:pt x="1358283" y="1012054"/>
                </a:cubicBezTo>
                <a:cubicBezTo>
                  <a:pt x="1364201" y="1003176"/>
                  <a:pt x="1376038" y="1000217"/>
                  <a:pt x="1384916" y="994299"/>
                </a:cubicBezTo>
                <a:cubicBezTo>
                  <a:pt x="1390834" y="985421"/>
                  <a:pt x="1395727" y="975767"/>
                  <a:pt x="1402671" y="967666"/>
                </a:cubicBezTo>
                <a:cubicBezTo>
                  <a:pt x="1413565" y="954956"/>
                  <a:pt x="1438182" y="932155"/>
                  <a:pt x="1438182" y="932155"/>
                </a:cubicBezTo>
                <a:cubicBezTo>
                  <a:pt x="1467208" y="845081"/>
                  <a:pt x="1420149" y="968084"/>
                  <a:pt x="1473693" y="887767"/>
                </a:cubicBezTo>
                <a:cubicBezTo>
                  <a:pt x="1480461" y="877615"/>
                  <a:pt x="1477113" y="863169"/>
                  <a:pt x="1482570" y="852256"/>
                </a:cubicBezTo>
                <a:cubicBezTo>
                  <a:pt x="1489714" y="837967"/>
                  <a:pt x="1516506" y="825108"/>
                  <a:pt x="1526959" y="816746"/>
                </a:cubicBezTo>
                <a:cubicBezTo>
                  <a:pt x="1533495" y="811517"/>
                  <a:pt x="1538796" y="804909"/>
                  <a:pt x="1544714" y="798990"/>
                </a:cubicBezTo>
                <a:cubicBezTo>
                  <a:pt x="1550632" y="781235"/>
                  <a:pt x="1557930" y="763881"/>
                  <a:pt x="1562469" y="745724"/>
                </a:cubicBezTo>
                <a:cubicBezTo>
                  <a:pt x="1565428" y="733887"/>
                  <a:pt x="1567841" y="721900"/>
                  <a:pt x="1571347" y="710214"/>
                </a:cubicBezTo>
                <a:cubicBezTo>
                  <a:pt x="1576725" y="692288"/>
                  <a:pt x="1578720" y="672520"/>
                  <a:pt x="1589102" y="656948"/>
                </a:cubicBezTo>
                <a:cubicBezTo>
                  <a:pt x="1611501" y="623351"/>
                  <a:pt x="1599314" y="637860"/>
                  <a:pt x="1624613" y="612559"/>
                </a:cubicBezTo>
                <a:cubicBezTo>
                  <a:pt x="1646510" y="524978"/>
                  <a:pt x="1617326" y="615828"/>
                  <a:pt x="1651246" y="559293"/>
                </a:cubicBezTo>
                <a:cubicBezTo>
                  <a:pt x="1656061" y="551269"/>
                  <a:pt x="1655939" y="541030"/>
                  <a:pt x="1660124" y="532660"/>
                </a:cubicBezTo>
                <a:cubicBezTo>
                  <a:pt x="1665309" y="522289"/>
                  <a:pt x="1683837" y="495351"/>
                  <a:pt x="1695635" y="488272"/>
                </a:cubicBezTo>
                <a:cubicBezTo>
                  <a:pt x="1703659" y="483457"/>
                  <a:pt x="1713390" y="482353"/>
                  <a:pt x="1722268" y="479394"/>
                </a:cubicBezTo>
                <a:cubicBezTo>
                  <a:pt x="1728186" y="470516"/>
                  <a:pt x="1733193" y="460958"/>
                  <a:pt x="1740023" y="452761"/>
                </a:cubicBezTo>
                <a:cubicBezTo>
                  <a:pt x="1748060" y="443116"/>
                  <a:pt x="1759359" y="436344"/>
                  <a:pt x="1766656" y="426128"/>
                </a:cubicBezTo>
                <a:cubicBezTo>
                  <a:pt x="1774348" y="415359"/>
                  <a:pt x="1777070" y="401629"/>
                  <a:pt x="1784411" y="390618"/>
                </a:cubicBezTo>
                <a:cubicBezTo>
                  <a:pt x="1792669" y="378231"/>
                  <a:pt x="1816927" y="361044"/>
                  <a:pt x="1828800" y="355107"/>
                </a:cubicBezTo>
                <a:cubicBezTo>
                  <a:pt x="1837170" y="350922"/>
                  <a:pt x="1846555" y="349188"/>
                  <a:pt x="1855433" y="346229"/>
                </a:cubicBezTo>
                <a:cubicBezTo>
                  <a:pt x="1864311" y="349188"/>
                  <a:pt x="1876627" y="347492"/>
                  <a:pt x="1882066" y="355107"/>
                </a:cubicBezTo>
                <a:cubicBezTo>
                  <a:pt x="1892944" y="370337"/>
                  <a:pt x="1891451" y="391633"/>
                  <a:pt x="1899821" y="408373"/>
                </a:cubicBezTo>
                <a:cubicBezTo>
                  <a:pt x="1905739" y="420210"/>
                  <a:pt x="1912929" y="431493"/>
                  <a:pt x="1917576" y="443884"/>
                </a:cubicBezTo>
                <a:cubicBezTo>
                  <a:pt x="1921860" y="455308"/>
                  <a:pt x="1920998" y="468481"/>
                  <a:pt x="1926454" y="479394"/>
                </a:cubicBezTo>
                <a:cubicBezTo>
                  <a:pt x="1930197" y="486880"/>
                  <a:pt x="1938291" y="491231"/>
                  <a:pt x="1944209" y="497150"/>
                </a:cubicBezTo>
                <a:lnTo>
                  <a:pt x="1970842" y="577049"/>
                </a:lnTo>
                <a:lnTo>
                  <a:pt x="1979720" y="603682"/>
                </a:lnTo>
                <a:cubicBezTo>
                  <a:pt x="1982679" y="612560"/>
                  <a:pt x="1986328" y="621236"/>
                  <a:pt x="1988598" y="630315"/>
                </a:cubicBezTo>
                <a:cubicBezTo>
                  <a:pt x="1999505" y="673945"/>
                  <a:pt x="1988848" y="657198"/>
                  <a:pt x="2015231" y="683581"/>
                </a:cubicBezTo>
                <a:lnTo>
                  <a:pt x="2032986" y="736847"/>
                </a:lnTo>
                <a:cubicBezTo>
                  <a:pt x="2035945" y="745725"/>
                  <a:pt x="2034078" y="758289"/>
                  <a:pt x="2041864" y="763480"/>
                </a:cubicBezTo>
                <a:lnTo>
                  <a:pt x="2068497" y="781235"/>
                </a:lnTo>
                <a:cubicBezTo>
                  <a:pt x="2071456" y="790113"/>
                  <a:pt x="2073189" y="799498"/>
                  <a:pt x="2077374" y="807868"/>
                </a:cubicBezTo>
                <a:cubicBezTo>
                  <a:pt x="2082146" y="817411"/>
                  <a:pt x="2090927" y="824694"/>
                  <a:pt x="2095130" y="834501"/>
                </a:cubicBezTo>
                <a:cubicBezTo>
                  <a:pt x="2112206" y="874345"/>
                  <a:pt x="2095601" y="862077"/>
                  <a:pt x="2112885" y="896645"/>
                </a:cubicBezTo>
                <a:cubicBezTo>
                  <a:pt x="2117657" y="906188"/>
                  <a:pt x="2126307" y="913528"/>
                  <a:pt x="2130640" y="923278"/>
                </a:cubicBezTo>
                <a:cubicBezTo>
                  <a:pt x="2161778" y="993338"/>
                  <a:pt x="2127118" y="962359"/>
                  <a:pt x="2175029" y="994299"/>
                </a:cubicBezTo>
                <a:cubicBezTo>
                  <a:pt x="2180947" y="1012054"/>
                  <a:pt x="2182403" y="1031992"/>
                  <a:pt x="2192784" y="1047565"/>
                </a:cubicBezTo>
                <a:cubicBezTo>
                  <a:pt x="2198702" y="1056443"/>
                  <a:pt x="2205767" y="1064655"/>
                  <a:pt x="2210539" y="1074198"/>
                </a:cubicBezTo>
                <a:cubicBezTo>
                  <a:pt x="2232866" y="1118851"/>
                  <a:pt x="2198947" y="1098116"/>
                  <a:pt x="2254928" y="1154097"/>
                </a:cubicBezTo>
                <a:cubicBezTo>
                  <a:pt x="2289106" y="1188275"/>
                  <a:pt x="2274597" y="1170284"/>
                  <a:pt x="2299316" y="1207363"/>
                </a:cubicBezTo>
                <a:cubicBezTo>
                  <a:pt x="2308194" y="1198485"/>
                  <a:pt x="2319720" y="1191631"/>
                  <a:pt x="2325949" y="1180730"/>
                </a:cubicBezTo>
                <a:cubicBezTo>
                  <a:pt x="2332003" y="1170136"/>
                  <a:pt x="2331475" y="1156951"/>
                  <a:pt x="2334827" y="1145219"/>
                </a:cubicBezTo>
                <a:cubicBezTo>
                  <a:pt x="2337398" y="1136221"/>
                  <a:pt x="2340745" y="1127464"/>
                  <a:pt x="2343704" y="1118586"/>
                </a:cubicBezTo>
                <a:cubicBezTo>
                  <a:pt x="2346663" y="994299"/>
                  <a:pt x="2347182" y="869929"/>
                  <a:pt x="2352582" y="745724"/>
                </a:cubicBezTo>
                <a:cubicBezTo>
                  <a:pt x="2353112" y="733535"/>
                  <a:pt x="2358813" y="722124"/>
                  <a:pt x="2361460" y="710214"/>
                </a:cubicBezTo>
                <a:cubicBezTo>
                  <a:pt x="2363406" y="701455"/>
                  <a:pt x="2374216" y="641980"/>
                  <a:pt x="2379215" y="630315"/>
                </a:cubicBezTo>
                <a:cubicBezTo>
                  <a:pt x="2383418" y="620508"/>
                  <a:pt x="2391052" y="612560"/>
                  <a:pt x="2396970" y="603682"/>
                </a:cubicBezTo>
                <a:cubicBezTo>
                  <a:pt x="2416996" y="523582"/>
                  <a:pt x="2407010" y="555811"/>
                  <a:pt x="2423603" y="506027"/>
                </a:cubicBezTo>
                <a:cubicBezTo>
                  <a:pt x="2426562" y="485313"/>
                  <a:pt x="2428738" y="464471"/>
                  <a:pt x="2432481" y="443884"/>
                </a:cubicBezTo>
                <a:cubicBezTo>
                  <a:pt x="2434664" y="431880"/>
                  <a:pt x="2439634" y="420452"/>
                  <a:pt x="2441359" y="408373"/>
                </a:cubicBezTo>
                <a:cubicBezTo>
                  <a:pt x="2445565" y="378932"/>
                  <a:pt x="2446306" y="349075"/>
                  <a:pt x="2450236" y="319596"/>
                </a:cubicBezTo>
                <a:cubicBezTo>
                  <a:pt x="2454997" y="283888"/>
                  <a:pt x="2458034" y="278448"/>
                  <a:pt x="2467992" y="248575"/>
                </a:cubicBezTo>
                <a:cubicBezTo>
                  <a:pt x="2468870" y="240675"/>
                  <a:pt x="2471549" y="165706"/>
                  <a:pt x="2485747" y="142043"/>
                </a:cubicBezTo>
                <a:cubicBezTo>
                  <a:pt x="2490053" y="134866"/>
                  <a:pt x="2497584" y="130206"/>
                  <a:pt x="2503502" y="124287"/>
                </a:cubicBezTo>
                <a:cubicBezTo>
                  <a:pt x="2524782" y="60450"/>
                  <a:pt x="2498971" y="140148"/>
                  <a:pt x="2521258" y="62144"/>
                </a:cubicBezTo>
                <a:cubicBezTo>
                  <a:pt x="2523829" y="53146"/>
                  <a:pt x="2525320" y="43535"/>
                  <a:pt x="2530135" y="35511"/>
                </a:cubicBezTo>
                <a:cubicBezTo>
                  <a:pt x="2538569" y="21455"/>
                  <a:pt x="2562427" y="8065"/>
                  <a:pt x="2574524" y="0"/>
                </a:cubicBezTo>
                <a:cubicBezTo>
                  <a:pt x="2589320" y="8878"/>
                  <a:pt x="2607683" y="13532"/>
                  <a:pt x="2618912" y="26633"/>
                </a:cubicBezTo>
                <a:cubicBezTo>
                  <a:pt x="2626852" y="35897"/>
                  <a:pt x="2624438" y="50412"/>
                  <a:pt x="2627790" y="62144"/>
                </a:cubicBezTo>
                <a:cubicBezTo>
                  <a:pt x="2653254" y="151266"/>
                  <a:pt x="2617804" y="13316"/>
                  <a:pt x="2645545" y="124287"/>
                </a:cubicBezTo>
                <a:cubicBezTo>
                  <a:pt x="2664148" y="328915"/>
                  <a:pt x="2642630" y="257579"/>
                  <a:pt x="2672178" y="346229"/>
                </a:cubicBezTo>
                <a:cubicBezTo>
                  <a:pt x="2677190" y="381313"/>
                  <a:pt x="2681279" y="418139"/>
                  <a:pt x="2689934" y="452761"/>
                </a:cubicBezTo>
                <a:cubicBezTo>
                  <a:pt x="2692204" y="461839"/>
                  <a:pt x="2695852" y="470516"/>
                  <a:pt x="2698811" y="479394"/>
                </a:cubicBezTo>
                <a:cubicBezTo>
                  <a:pt x="2700869" y="493797"/>
                  <a:pt x="2707597" y="556119"/>
                  <a:pt x="2716567" y="577049"/>
                </a:cubicBezTo>
                <a:cubicBezTo>
                  <a:pt x="2720770" y="586856"/>
                  <a:pt x="2729028" y="594418"/>
                  <a:pt x="2734322" y="603682"/>
                </a:cubicBezTo>
                <a:cubicBezTo>
                  <a:pt x="2740888" y="615172"/>
                  <a:pt x="2746159" y="627355"/>
                  <a:pt x="2752077" y="639192"/>
                </a:cubicBezTo>
                <a:cubicBezTo>
                  <a:pt x="2755036" y="662866"/>
                  <a:pt x="2757033" y="686680"/>
                  <a:pt x="2760955" y="710214"/>
                </a:cubicBezTo>
                <a:cubicBezTo>
                  <a:pt x="2762961" y="722249"/>
                  <a:pt x="2767584" y="733732"/>
                  <a:pt x="2769833" y="745724"/>
                </a:cubicBezTo>
                <a:cubicBezTo>
                  <a:pt x="2776468" y="781108"/>
                  <a:pt x="2787588" y="852256"/>
                  <a:pt x="2787588" y="852256"/>
                </a:cubicBezTo>
                <a:cubicBezTo>
                  <a:pt x="2792788" y="925058"/>
                  <a:pt x="2793196" y="971879"/>
                  <a:pt x="2805343" y="1038687"/>
                </a:cubicBezTo>
                <a:cubicBezTo>
                  <a:pt x="2807526" y="1050692"/>
                  <a:pt x="2811262" y="1062361"/>
                  <a:pt x="2814221" y="1074198"/>
                </a:cubicBezTo>
                <a:cubicBezTo>
                  <a:pt x="2817180" y="1100831"/>
                  <a:pt x="2818694" y="1127665"/>
                  <a:pt x="2823099" y="1154097"/>
                </a:cubicBezTo>
                <a:cubicBezTo>
                  <a:pt x="2824637" y="1163327"/>
                  <a:pt x="2826130" y="1173423"/>
                  <a:pt x="2831976" y="1180730"/>
                </a:cubicBezTo>
                <a:cubicBezTo>
                  <a:pt x="2838641" y="1189062"/>
                  <a:pt x="2849066" y="1193713"/>
                  <a:pt x="2858609" y="1198485"/>
                </a:cubicBezTo>
                <a:cubicBezTo>
                  <a:pt x="2866979" y="1202670"/>
                  <a:pt x="2876364" y="1204404"/>
                  <a:pt x="2885242" y="1207363"/>
                </a:cubicBezTo>
                <a:cubicBezTo>
                  <a:pt x="2894120" y="1201445"/>
                  <a:pt x="2905957" y="1198486"/>
                  <a:pt x="2911875" y="1189608"/>
                </a:cubicBezTo>
                <a:cubicBezTo>
                  <a:pt x="2918643" y="1179456"/>
                  <a:pt x="2918106" y="1166008"/>
                  <a:pt x="2920753" y="1154097"/>
                </a:cubicBezTo>
                <a:cubicBezTo>
                  <a:pt x="2924026" y="1139367"/>
                  <a:pt x="2926932" y="1124555"/>
                  <a:pt x="2929631" y="1109709"/>
                </a:cubicBezTo>
                <a:cubicBezTo>
                  <a:pt x="2932851" y="1091999"/>
                  <a:pt x="2932188" y="1073297"/>
                  <a:pt x="2938508" y="1056443"/>
                </a:cubicBezTo>
                <a:cubicBezTo>
                  <a:pt x="2941447" y="1048606"/>
                  <a:pt x="2951035" y="1045223"/>
                  <a:pt x="2956264" y="1038687"/>
                </a:cubicBezTo>
                <a:cubicBezTo>
                  <a:pt x="2962929" y="1030355"/>
                  <a:pt x="2968101" y="1020932"/>
                  <a:pt x="2974019" y="1012054"/>
                </a:cubicBezTo>
                <a:cubicBezTo>
                  <a:pt x="2981427" y="967610"/>
                  <a:pt x="2986060" y="942359"/>
                  <a:pt x="2991774" y="896645"/>
                </a:cubicBezTo>
                <a:cubicBezTo>
                  <a:pt x="2995098" y="870055"/>
                  <a:pt x="2999377" y="843513"/>
                  <a:pt x="3000652" y="816746"/>
                </a:cubicBezTo>
                <a:cubicBezTo>
                  <a:pt x="3002341" y="781276"/>
                  <a:pt x="3000652" y="745725"/>
                  <a:pt x="3000652" y="71021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a:extLst>
              <a:ext uri="{FF2B5EF4-FFF2-40B4-BE49-F238E27FC236}">
                <a16:creationId xmlns:a16="http://schemas.microsoft.com/office/drawing/2014/main" id="{CAF0A569-F813-43E9-B47B-ED67238622F5}"/>
              </a:ext>
            </a:extLst>
          </p:cNvPr>
          <p:cNvCxnSpPr/>
          <p:nvPr/>
        </p:nvCxnSpPr>
        <p:spPr>
          <a:xfrm flipV="1">
            <a:off x="6096000" y="2831977"/>
            <a:ext cx="0" cy="23880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7A26AB3D-4D0B-456E-AF4F-216F350C2320}"/>
              </a:ext>
            </a:extLst>
          </p:cNvPr>
          <p:cNvCxnSpPr>
            <a:cxnSpLocks/>
          </p:cNvCxnSpPr>
          <p:nvPr/>
        </p:nvCxnSpPr>
        <p:spPr>
          <a:xfrm>
            <a:off x="6088113" y="4465468"/>
            <a:ext cx="4272128"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D2234A13-B2DA-423A-904D-BEE97F2C9D24}"/>
              </a:ext>
            </a:extLst>
          </p:cNvPr>
          <p:cNvCxnSpPr>
            <a:cxnSpLocks/>
          </p:cNvCxnSpPr>
          <p:nvPr/>
        </p:nvCxnSpPr>
        <p:spPr>
          <a:xfrm>
            <a:off x="6096000" y="3667664"/>
            <a:ext cx="461639"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9C2743A5-9B61-4340-9C8D-0CEE5310E6CA}"/>
              </a:ext>
            </a:extLst>
          </p:cNvPr>
          <p:cNvCxnSpPr>
            <a:cxnSpLocks/>
          </p:cNvCxnSpPr>
          <p:nvPr/>
        </p:nvCxnSpPr>
        <p:spPr>
          <a:xfrm>
            <a:off x="6557639" y="3667664"/>
            <a:ext cx="0" cy="7978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45CCBF8B-C550-4B74-A48D-21E540DA46AA}"/>
              </a:ext>
            </a:extLst>
          </p:cNvPr>
          <p:cNvCxnSpPr>
            <a:cxnSpLocks/>
          </p:cNvCxnSpPr>
          <p:nvPr/>
        </p:nvCxnSpPr>
        <p:spPr>
          <a:xfrm>
            <a:off x="6557639" y="4465468"/>
            <a:ext cx="54893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8BC26D1E-D89F-4566-A782-6C51F82E0FF3}"/>
              </a:ext>
            </a:extLst>
          </p:cNvPr>
          <p:cNvCxnSpPr/>
          <p:nvPr/>
        </p:nvCxnSpPr>
        <p:spPr>
          <a:xfrm>
            <a:off x="7111013" y="2707689"/>
            <a:ext cx="0" cy="17577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12F445CD-B9C0-4801-9D75-EC5D9148C5C7}"/>
              </a:ext>
            </a:extLst>
          </p:cNvPr>
          <p:cNvCxnSpPr/>
          <p:nvPr/>
        </p:nvCxnSpPr>
        <p:spPr>
          <a:xfrm>
            <a:off x="7111013" y="2707689"/>
            <a:ext cx="9055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2A41593C-A43A-49AE-B0D5-B9F86F93B787}"/>
              </a:ext>
            </a:extLst>
          </p:cNvPr>
          <p:cNvCxnSpPr>
            <a:cxnSpLocks/>
          </p:cNvCxnSpPr>
          <p:nvPr/>
        </p:nvCxnSpPr>
        <p:spPr>
          <a:xfrm flipH="1">
            <a:off x="7994343" y="2707689"/>
            <a:ext cx="22193" cy="17577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79C3D3FD-BB74-4322-ADCA-BE27E4C52657}"/>
              </a:ext>
            </a:extLst>
          </p:cNvPr>
          <p:cNvCxnSpPr/>
          <p:nvPr/>
        </p:nvCxnSpPr>
        <p:spPr>
          <a:xfrm>
            <a:off x="8016536" y="4465468"/>
            <a:ext cx="138491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C978A294-D4C8-47CB-905E-C0C601496D42}"/>
              </a:ext>
            </a:extLst>
          </p:cNvPr>
          <p:cNvCxnSpPr/>
          <p:nvPr/>
        </p:nvCxnSpPr>
        <p:spPr>
          <a:xfrm>
            <a:off x="9401452" y="4465468"/>
            <a:ext cx="0" cy="75460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a16="http://schemas.microsoft.com/office/drawing/2014/main" id="{0D131494-EB0D-4A32-8ECE-10B9EB9DE0FB}"/>
              </a:ext>
            </a:extLst>
          </p:cNvPr>
          <p:cNvCxnSpPr/>
          <p:nvPr/>
        </p:nvCxnSpPr>
        <p:spPr>
          <a:xfrm>
            <a:off x="9401452" y="5220070"/>
            <a:ext cx="49715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AFA90F54-4284-46EC-A89A-44856539BDEC}"/>
              </a:ext>
            </a:extLst>
          </p:cNvPr>
          <p:cNvCxnSpPr/>
          <p:nvPr/>
        </p:nvCxnSpPr>
        <p:spPr>
          <a:xfrm>
            <a:off x="9898602" y="4465468"/>
            <a:ext cx="0" cy="75460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7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8BDD4FB-31BF-4452-BBE5-C4F0ADAB8740}"/>
              </a:ext>
            </a:extLst>
          </p:cNvPr>
          <p:cNvSpPr>
            <a:spLocks noGrp="1"/>
          </p:cNvSpPr>
          <p:nvPr>
            <p:ph type="title"/>
          </p:nvPr>
        </p:nvSpPr>
        <p:spPr/>
        <p:txBody>
          <a:bodyPr/>
          <a:lstStyle/>
          <a:p>
            <a:r>
              <a:rPr lang="pt-BR" dirty="0"/>
              <a:t>Sinais digitais:</a:t>
            </a:r>
          </a:p>
        </p:txBody>
      </p:sp>
      <p:sp>
        <p:nvSpPr>
          <p:cNvPr id="4" name="Espaço Reservado para Conteúdo 3">
            <a:extLst>
              <a:ext uri="{FF2B5EF4-FFF2-40B4-BE49-F238E27FC236}">
                <a16:creationId xmlns:a16="http://schemas.microsoft.com/office/drawing/2014/main" id="{3F84AF89-75C3-4FA5-8E04-361DDF98ED26}"/>
              </a:ext>
            </a:extLst>
          </p:cNvPr>
          <p:cNvSpPr>
            <a:spLocks noGrp="1"/>
          </p:cNvSpPr>
          <p:nvPr>
            <p:ph idx="1"/>
          </p:nvPr>
        </p:nvSpPr>
        <p:spPr/>
        <p:txBody>
          <a:bodyPr>
            <a:normAutofit fontScale="85000" lnSpcReduction="10000"/>
          </a:bodyPr>
          <a:lstStyle/>
          <a:p>
            <a:pPr marL="0" indent="0">
              <a:buNone/>
            </a:pPr>
            <a:r>
              <a:rPr lang="pt-BR" dirty="0"/>
              <a:t>1. Taxa de transmissão:</a:t>
            </a:r>
          </a:p>
          <a:p>
            <a:r>
              <a:rPr lang="pt-BR" dirty="0"/>
              <a:t>A maioria dos sinais digitais não são periódicos.</a:t>
            </a:r>
          </a:p>
          <a:p>
            <a:pPr marL="0" indent="0">
              <a:buNone/>
            </a:pPr>
            <a:r>
              <a:rPr lang="pt-BR" dirty="0"/>
              <a:t>2. Dificuldades na descrição por período e frequência:</a:t>
            </a:r>
          </a:p>
          <a:p>
            <a:r>
              <a:rPr lang="pt-BR" dirty="0"/>
              <a:t>Taxa de transferência é usado (em vez de frequência) para descrever o sinal digital.</a:t>
            </a:r>
          </a:p>
          <a:p>
            <a:pPr marL="0" indent="0">
              <a:buNone/>
            </a:pPr>
            <a:r>
              <a:rPr lang="pt-BR" dirty="0"/>
              <a:t>3. Taxa de transferência:</a:t>
            </a:r>
          </a:p>
          <a:p>
            <a:r>
              <a:rPr lang="pt-BR" dirty="0"/>
              <a:t>Número de bits enviados em 1s ( bits por segundo ). Porém, os sinais  digitais podem conter uma quantidade x de níveis (desde que seja infinito)- PCM (modulação por código de pulso).</a:t>
            </a:r>
          </a:p>
          <a:p>
            <a:pPr marL="0" indent="0">
              <a:buNone/>
            </a:pPr>
            <a:endParaRPr lang="pt-BR" dirty="0"/>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306214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43F8E-18BC-46D6-9E07-12C52E746B20}"/>
              </a:ext>
            </a:extLst>
          </p:cNvPr>
          <p:cNvSpPr>
            <a:spLocks noGrp="1"/>
          </p:cNvSpPr>
          <p:nvPr>
            <p:ph type="title"/>
          </p:nvPr>
        </p:nvSpPr>
        <p:spPr/>
        <p:txBody>
          <a:bodyPr/>
          <a:lstStyle/>
          <a:p>
            <a:r>
              <a:rPr lang="pt-BR" dirty="0"/>
              <a:t>Sinais digitais:</a:t>
            </a:r>
          </a:p>
        </p:txBody>
      </p:sp>
      <p:sp>
        <p:nvSpPr>
          <p:cNvPr id="7" name="Seta: para Baixo 6">
            <a:extLst>
              <a:ext uri="{FF2B5EF4-FFF2-40B4-BE49-F238E27FC236}">
                <a16:creationId xmlns:a16="http://schemas.microsoft.com/office/drawing/2014/main" id="{645D0DE6-CF75-489A-B31D-6301387AFC36}"/>
              </a:ext>
            </a:extLst>
          </p:cNvPr>
          <p:cNvSpPr/>
          <p:nvPr/>
        </p:nvSpPr>
        <p:spPr>
          <a:xfrm>
            <a:off x="5592933" y="4220401"/>
            <a:ext cx="221942" cy="5405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a:extLst>
              <a:ext uri="{FF2B5EF4-FFF2-40B4-BE49-F238E27FC236}">
                <a16:creationId xmlns:a16="http://schemas.microsoft.com/office/drawing/2014/main" id="{0A9626C2-F340-433D-8C5E-EF07C5320496}"/>
              </a:ext>
            </a:extLst>
          </p:cNvPr>
          <p:cNvCxnSpPr/>
          <p:nvPr/>
        </p:nvCxnSpPr>
        <p:spPr>
          <a:xfrm flipV="1">
            <a:off x="410870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968FAF5C-83BB-4267-973C-F7FAE5E881F5}"/>
              </a:ext>
            </a:extLst>
          </p:cNvPr>
          <p:cNvCxnSpPr/>
          <p:nvPr/>
        </p:nvCxnSpPr>
        <p:spPr>
          <a:xfrm flipV="1">
            <a:off x="4242816"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C132F4B4-DB10-4FED-A6B0-EC1769650EE2}"/>
              </a:ext>
            </a:extLst>
          </p:cNvPr>
          <p:cNvCxnSpPr/>
          <p:nvPr/>
        </p:nvCxnSpPr>
        <p:spPr>
          <a:xfrm flipV="1">
            <a:off x="435254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BBD9E8D6-A824-4B76-983B-18FB0EC402D0}"/>
              </a:ext>
            </a:extLst>
          </p:cNvPr>
          <p:cNvCxnSpPr/>
          <p:nvPr/>
        </p:nvCxnSpPr>
        <p:spPr>
          <a:xfrm flipV="1">
            <a:off x="455371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F8721D04-8E0A-45DB-8581-000C9B857DB2}"/>
              </a:ext>
            </a:extLst>
          </p:cNvPr>
          <p:cNvCxnSpPr/>
          <p:nvPr/>
        </p:nvCxnSpPr>
        <p:spPr>
          <a:xfrm flipV="1">
            <a:off x="4754880"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43BBCED3-A0A2-4BC1-924E-A2154D119911}"/>
              </a:ext>
            </a:extLst>
          </p:cNvPr>
          <p:cNvCxnSpPr/>
          <p:nvPr/>
        </p:nvCxnSpPr>
        <p:spPr>
          <a:xfrm flipV="1">
            <a:off x="510235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a16="http://schemas.microsoft.com/office/drawing/2014/main" id="{D1AC500E-CA44-415C-97A2-FCDD009E0A94}"/>
              </a:ext>
            </a:extLst>
          </p:cNvPr>
          <p:cNvCxnSpPr/>
          <p:nvPr/>
        </p:nvCxnSpPr>
        <p:spPr>
          <a:xfrm flipV="1">
            <a:off x="5321808"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ADFD8DDB-2551-462D-B941-72BEE34618B3}"/>
              </a:ext>
            </a:extLst>
          </p:cNvPr>
          <p:cNvCxnSpPr/>
          <p:nvPr/>
        </p:nvCxnSpPr>
        <p:spPr>
          <a:xfrm flipV="1">
            <a:off x="546811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2637DD4F-6E63-4A4A-B335-4C0FDA452C4A}"/>
              </a:ext>
            </a:extLst>
          </p:cNvPr>
          <p:cNvCxnSpPr/>
          <p:nvPr/>
        </p:nvCxnSpPr>
        <p:spPr>
          <a:xfrm flipV="1">
            <a:off x="590702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B099F1CB-C323-4F0B-9230-C4DA661E593D}"/>
              </a:ext>
            </a:extLst>
          </p:cNvPr>
          <p:cNvCxnSpPr/>
          <p:nvPr/>
        </p:nvCxnSpPr>
        <p:spPr>
          <a:xfrm flipV="1">
            <a:off x="6144768"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2B688930-3708-4545-8B99-69EA49975208}"/>
              </a:ext>
            </a:extLst>
          </p:cNvPr>
          <p:cNvCxnSpPr>
            <a:cxnSpLocks/>
          </p:cNvCxnSpPr>
          <p:nvPr/>
        </p:nvCxnSpPr>
        <p:spPr>
          <a:xfrm flipV="1">
            <a:off x="626059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C161C61F-761A-4EA4-A074-CAF12C25A1E2}"/>
              </a:ext>
            </a:extLst>
          </p:cNvPr>
          <p:cNvCxnSpPr/>
          <p:nvPr/>
        </p:nvCxnSpPr>
        <p:spPr>
          <a:xfrm flipV="1">
            <a:off x="6461760"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3E314DAC-9DB5-4DD9-9DE1-68D887DE4425}"/>
              </a:ext>
            </a:extLst>
          </p:cNvPr>
          <p:cNvCxnSpPr/>
          <p:nvPr/>
        </p:nvCxnSpPr>
        <p:spPr>
          <a:xfrm flipV="1">
            <a:off x="6589776"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a:ext uri="{FF2B5EF4-FFF2-40B4-BE49-F238E27FC236}">
                <a16:creationId xmlns:a16="http://schemas.microsoft.com/office/drawing/2014/main" id="{0010A3A2-7008-4C3C-8413-5EA628E0155A}"/>
              </a:ext>
            </a:extLst>
          </p:cNvPr>
          <p:cNvCxnSpPr/>
          <p:nvPr/>
        </p:nvCxnSpPr>
        <p:spPr>
          <a:xfrm flipV="1">
            <a:off x="6711696" y="3547872"/>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to 42">
            <a:extLst>
              <a:ext uri="{FF2B5EF4-FFF2-40B4-BE49-F238E27FC236}">
                <a16:creationId xmlns:a16="http://schemas.microsoft.com/office/drawing/2014/main" id="{D957FAC2-C6CA-4DA2-B2BD-E352949F68EE}"/>
              </a:ext>
            </a:extLst>
          </p:cNvPr>
          <p:cNvCxnSpPr/>
          <p:nvPr/>
        </p:nvCxnSpPr>
        <p:spPr>
          <a:xfrm flipV="1">
            <a:off x="696163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to 43">
            <a:extLst>
              <a:ext uri="{FF2B5EF4-FFF2-40B4-BE49-F238E27FC236}">
                <a16:creationId xmlns:a16="http://schemas.microsoft.com/office/drawing/2014/main" id="{0D890926-8716-4D8F-B4E0-008B8D2C8C94}"/>
              </a:ext>
            </a:extLst>
          </p:cNvPr>
          <p:cNvCxnSpPr/>
          <p:nvPr/>
        </p:nvCxnSpPr>
        <p:spPr>
          <a:xfrm flipV="1">
            <a:off x="7150608"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ector reto 44">
            <a:extLst>
              <a:ext uri="{FF2B5EF4-FFF2-40B4-BE49-F238E27FC236}">
                <a16:creationId xmlns:a16="http://schemas.microsoft.com/office/drawing/2014/main" id="{576AF365-11D6-4358-A0D1-C9364748800A}"/>
              </a:ext>
            </a:extLst>
          </p:cNvPr>
          <p:cNvCxnSpPr/>
          <p:nvPr/>
        </p:nvCxnSpPr>
        <p:spPr>
          <a:xfrm flipV="1">
            <a:off x="7467600"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Conector reto 45">
            <a:extLst>
              <a:ext uri="{FF2B5EF4-FFF2-40B4-BE49-F238E27FC236}">
                <a16:creationId xmlns:a16="http://schemas.microsoft.com/office/drawing/2014/main" id="{D5833E77-FBEA-4FC0-A6BB-C4D38E6E1C21}"/>
              </a:ext>
            </a:extLst>
          </p:cNvPr>
          <p:cNvCxnSpPr/>
          <p:nvPr/>
        </p:nvCxnSpPr>
        <p:spPr>
          <a:xfrm>
            <a:off x="4108704" y="3523488"/>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7DC94D7A-63AD-4A6F-9380-14018F748BA6}"/>
              </a:ext>
            </a:extLst>
          </p:cNvPr>
          <p:cNvCxnSpPr/>
          <p:nvPr/>
        </p:nvCxnSpPr>
        <p:spPr>
          <a:xfrm>
            <a:off x="4242816" y="3822192"/>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F38B6C68-E557-4319-B13B-D679016DB245}"/>
              </a:ext>
            </a:extLst>
          </p:cNvPr>
          <p:cNvCxnSpPr>
            <a:cxnSpLocks/>
          </p:cNvCxnSpPr>
          <p:nvPr/>
        </p:nvCxnSpPr>
        <p:spPr>
          <a:xfrm>
            <a:off x="4376928" y="3541776"/>
            <a:ext cx="1767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Conector reto 50">
            <a:extLst>
              <a:ext uri="{FF2B5EF4-FFF2-40B4-BE49-F238E27FC236}">
                <a16:creationId xmlns:a16="http://schemas.microsoft.com/office/drawing/2014/main" id="{56FAA43E-1B14-4019-918F-7D2EDB011F8E}"/>
              </a:ext>
            </a:extLst>
          </p:cNvPr>
          <p:cNvCxnSpPr>
            <a:cxnSpLocks/>
          </p:cNvCxnSpPr>
          <p:nvPr/>
        </p:nvCxnSpPr>
        <p:spPr>
          <a:xfrm flipV="1">
            <a:off x="4754880" y="3541776"/>
            <a:ext cx="347472" cy="6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to 52">
            <a:extLst>
              <a:ext uri="{FF2B5EF4-FFF2-40B4-BE49-F238E27FC236}">
                <a16:creationId xmlns:a16="http://schemas.microsoft.com/office/drawing/2014/main" id="{93E29A51-1AC2-4B58-B0AF-216AEA2E30F5}"/>
              </a:ext>
            </a:extLst>
          </p:cNvPr>
          <p:cNvCxnSpPr>
            <a:cxnSpLocks/>
          </p:cNvCxnSpPr>
          <p:nvPr/>
        </p:nvCxnSpPr>
        <p:spPr>
          <a:xfrm flipV="1">
            <a:off x="7138415" y="3529584"/>
            <a:ext cx="341377" cy="6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to 54">
            <a:extLst>
              <a:ext uri="{FF2B5EF4-FFF2-40B4-BE49-F238E27FC236}">
                <a16:creationId xmlns:a16="http://schemas.microsoft.com/office/drawing/2014/main" id="{BE215919-D036-4D50-9B01-183027C9FF5D}"/>
              </a:ext>
            </a:extLst>
          </p:cNvPr>
          <p:cNvCxnSpPr>
            <a:cxnSpLocks/>
          </p:cNvCxnSpPr>
          <p:nvPr/>
        </p:nvCxnSpPr>
        <p:spPr>
          <a:xfrm>
            <a:off x="4553712" y="3816096"/>
            <a:ext cx="201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Conector reto 56">
            <a:extLst>
              <a:ext uri="{FF2B5EF4-FFF2-40B4-BE49-F238E27FC236}">
                <a16:creationId xmlns:a16="http://schemas.microsoft.com/office/drawing/2014/main" id="{5F5EBF15-77C8-46BE-96D3-A0C8F32F1448}"/>
              </a:ext>
            </a:extLst>
          </p:cNvPr>
          <p:cNvCxnSpPr/>
          <p:nvPr/>
        </p:nvCxnSpPr>
        <p:spPr>
          <a:xfrm>
            <a:off x="5321808" y="3523488"/>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76C15520-CD0A-483D-85D5-717A9698912F}"/>
              </a:ext>
            </a:extLst>
          </p:cNvPr>
          <p:cNvCxnSpPr>
            <a:cxnSpLocks/>
          </p:cNvCxnSpPr>
          <p:nvPr/>
        </p:nvCxnSpPr>
        <p:spPr>
          <a:xfrm>
            <a:off x="5111350" y="3806953"/>
            <a:ext cx="210458" cy="91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to 60">
            <a:extLst>
              <a:ext uri="{FF2B5EF4-FFF2-40B4-BE49-F238E27FC236}">
                <a16:creationId xmlns:a16="http://schemas.microsoft.com/office/drawing/2014/main" id="{E380F102-8743-429D-A67A-C2CA1A56D2C4}"/>
              </a:ext>
            </a:extLst>
          </p:cNvPr>
          <p:cNvCxnSpPr>
            <a:cxnSpLocks/>
          </p:cNvCxnSpPr>
          <p:nvPr/>
        </p:nvCxnSpPr>
        <p:spPr>
          <a:xfrm>
            <a:off x="5468112" y="3816096"/>
            <a:ext cx="4389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Conector reto 62">
            <a:extLst>
              <a:ext uri="{FF2B5EF4-FFF2-40B4-BE49-F238E27FC236}">
                <a16:creationId xmlns:a16="http://schemas.microsoft.com/office/drawing/2014/main" id="{70E0A364-5033-41B9-9345-2E9AC11A7C66}"/>
              </a:ext>
            </a:extLst>
          </p:cNvPr>
          <p:cNvCxnSpPr/>
          <p:nvPr/>
        </p:nvCxnSpPr>
        <p:spPr>
          <a:xfrm>
            <a:off x="6126480" y="3834384"/>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to 63">
            <a:extLst>
              <a:ext uri="{FF2B5EF4-FFF2-40B4-BE49-F238E27FC236}">
                <a16:creationId xmlns:a16="http://schemas.microsoft.com/office/drawing/2014/main" id="{E2898FFB-EF67-4DA1-8654-CC2B0DFAF5FB}"/>
              </a:ext>
            </a:extLst>
          </p:cNvPr>
          <p:cNvCxnSpPr/>
          <p:nvPr/>
        </p:nvCxnSpPr>
        <p:spPr>
          <a:xfrm>
            <a:off x="6461760" y="3806953"/>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21B875FA-1470-4004-AB88-718174EF0ABB}"/>
              </a:ext>
            </a:extLst>
          </p:cNvPr>
          <p:cNvCxnSpPr/>
          <p:nvPr/>
        </p:nvCxnSpPr>
        <p:spPr>
          <a:xfrm>
            <a:off x="6711696" y="3806953"/>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F3E429DC-5E2C-45C2-BF36-800B31F7F4EE}"/>
              </a:ext>
            </a:extLst>
          </p:cNvPr>
          <p:cNvCxnSpPr>
            <a:cxnSpLocks/>
          </p:cNvCxnSpPr>
          <p:nvPr/>
        </p:nvCxnSpPr>
        <p:spPr>
          <a:xfrm>
            <a:off x="6961632" y="3803904"/>
            <a:ext cx="1889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Conector reto 69">
            <a:extLst>
              <a:ext uri="{FF2B5EF4-FFF2-40B4-BE49-F238E27FC236}">
                <a16:creationId xmlns:a16="http://schemas.microsoft.com/office/drawing/2014/main" id="{929AFA12-6E8F-471E-BA9F-05EBBD167586}"/>
              </a:ext>
            </a:extLst>
          </p:cNvPr>
          <p:cNvCxnSpPr/>
          <p:nvPr/>
        </p:nvCxnSpPr>
        <p:spPr>
          <a:xfrm flipV="1">
            <a:off x="6845808" y="3536634"/>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C674A22F-0670-4094-AE89-B9CCABA53175}"/>
              </a:ext>
            </a:extLst>
          </p:cNvPr>
          <p:cNvCxnSpPr/>
          <p:nvPr/>
        </p:nvCxnSpPr>
        <p:spPr>
          <a:xfrm>
            <a:off x="6827520" y="3550920"/>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Conector de Seta Reta 71">
            <a:extLst>
              <a:ext uri="{FF2B5EF4-FFF2-40B4-BE49-F238E27FC236}">
                <a16:creationId xmlns:a16="http://schemas.microsoft.com/office/drawing/2014/main" id="{40DC282C-46CC-438D-B494-012158B1FA69}"/>
              </a:ext>
            </a:extLst>
          </p:cNvPr>
          <p:cNvCxnSpPr/>
          <p:nvPr/>
        </p:nvCxnSpPr>
        <p:spPr>
          <a:xfrm flipV="1">
            <a:off x="4041648" y="3249168"/>
            <a:ext cx="0" cy="829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de Seta Reta 73">
            <a:extLst>
              <a:ext uri="{FF2B5EF4-FFF2-40B4-BE49-F238E27FC236}">
                <a16:creationId xmlns:a16="http://schemas.microsoft.com/office/drawing/2014/main" id="{1FD0EFB0-00A3-422D-8261-3D0B304C486F}"/>
              </a:ext>
            </a:extLst>
          </p:cNvPr>
          <p:cNvCxnSpPr/>
          <p:nvPr/>
        </p:nvCxnSpPr>
        <p:spPr>
          <a:xfrm>
            <a:off x="3944112" y="3829242"/>
            <a:ext cx="3749040" cy="11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de Seta Reta 75">
            <a:extLst>
              <a:ext uri="{FF2B5EF4-FFF2-40B4-BE49-F238E27FC236}">
                <a16:creationId xmlns:a16="http://schemas.microsoft.com/office/drawing/2014/main" id="{3951FBDF-18D2-469C-A1CC-E25EBF3B7B6E}"/>
              </a:ext>
            </a:extLst>
          </p:cNvPr>
          <p:cNvCxnSpPr>
            <a:cxnSpLocks/>
          </p:cNvCxnSpPr>
          <p:nvPr/>
        </p:nvCxnSpPr>
        <p:spPr>
          <a:xfrm flipV="1">
            <a:off x="3938016" y="4712208"/>
            <a:ext cx="0" cy="1847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Retângulo 76">
            <a:extLst>
              <a:ext uri="{FF2B5EF4-FFF2-40B4-BE49-F238E27FC236}">
                <a16:creationId xmlns:a16="http://schemas.microsoft.com/office/drawing/2014/main" id="{0EE615E2-3BB9-4D0E-93F6-3FFD8113CFE6}"/>
              </a:ext>
            </a:extLst>
          </p:cNvPr>
          <p:cNvSpPr/>
          <p:nvPr/>
        </p:nvSpPr>
        <p:spPr>
          <a:xfrm>
            <a:off x="5111350" y="5241096"/>
            <a:ext cx="45719" cy="397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C5EC399F-A7B4-4FC3-8884-E94C2E7C3824}"/>
              </a:ext>
            </a:extLst>
          </p:cNvPr>
          <p:cNvSpPr/>
          <p:nvPr/>
        </p:nvSpPr>
        <p:spPr>
          <a:xfrm>
            <a:off x="4928616" y="5347454"/>
            <a:ext cx="45719" cy="288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7E5C09F9-53AC-44BD-B82C-1309828B93B5}"/>
              </a:ext>
            </a:extLst>
          </p:cNvPr>
          <p:cNvSpPr/>
          <p:nvPr/>
        </p:nvSpPr>
        <p:spPr>
          <a:xfrm>
            <a:off x="4553712" y="5548250"/>
            <a:ext cx="45719" cy="875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9979D8DB-D4C5-4644-95AA-18299457A25D}"/>
              </a:ext>
            </a:extLst>
          </p:cNvPr>
          <p:cNvSpPr/>
          <p:nvPr/>
        </p:nvSpPr>
        <p:spPr>
          <a:xfrm>
            <a:off x="4343400" y="5570665"/>
            <a:ext cx="4572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53D98785-8E3F-4DDF-BE41-363DA197F2DF}"/>
              </a:ext>
            </a:extLst>
          </p:cNvPr>
          <p:cNvSpPr/>
          <p:nvPr/>
        </p:nvSpPr>
        <p:spPr>
          <a:xfrm>
            <a:off x="4157373" y="5548250"/>
            <a:ext cx="45719" cy="875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8B8201BE-76B1-4AC9-B654-C0390F90524E}"/>
              </a:ext>
            </a:extLst>
          </p:cNvPr>
          <p:cNvSpPr/>
          <p:nvPr/>
        </p:nvSpPr>
        <p:spPr>
          <a:xfrm>
            <a:off x="4739404" y="5425440"/>
            <a:ext cx="45719" cy="210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DB9F43E9-36D5-4D4E-8959-026F6A732A03}"/>
              </a:ext>
            </a:extLst>
          </p:cNvPr>
          <p:cNvSpPr/>
          <p:nvPr/>
        </p:nvSpPr>
        <p:spPr>
          <a:xfrm>
            <a:off x="3974639" y="5635752"/>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7" name="Conector de Seta Reta 86">
            <a:extLst>
              <a:ext uri="{FF2B5EF4-FFF2-40B4-BE49-F238E27FC236}">
                <a16:creationId xmlns:a16="http://schemas.microsoft.com/office/drawing/2014/main" id="{3A86C18B-64C0-4FC3-A41C-F82220925B62}"/>
              </a:ext>
            </a:extLst>
          </p:cNvPr>
          <p:cNvCxnSpPr/>
          <p:nvPr/>
        </p:nvCxnSpPr>
        <p:spPr>
          <a:xfrm>
            <a:off x="3938016" y="5644669"/>
            <a:ext cx="3749040" cy="11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Retângulo 87">
            <a:extLst>
              <a:ext uri="{FF2B5EF4-FFF2-40B4-BE49-F238E27FC236}">
                <a16:creationId xmlns:a16="http://schemas.microsoft.com/office/drawing/2014/main" id="{647C96DC-AE02-4065-BC1A-BBEE1FCAFB82}"/>
              </a:ext>
            </a:extLst>
          </p:cNvPr>
          <p:cNvSpPr/>
          <p:nvPr/>
        </p:nvSpPr>
        <p:spPr>
          <a:xfrm>
            <a:off x="5308714" y="5218620"/>
            <a:ext cx="45719" cy="414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D540396E-E73D-4F4B-93BF-15685B13962B}"/>
              </a:ext>
            </a:extLst>
          </p:cNvPr>
          <p:cNvSpPr/>
          <p:nvPr/>
        </p:nvSpPr>
        <p:spPr>
          <a:xfrm>
            <a:off x="5483218" y="5188836"/>
            <a:ext cx="45719" cy="44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3DE18B6D-235E-4DFF-A320-AC2219DC4802}"/>
              </a:ext>
            </a:extLst>
          </p:cNvPr>
          <p:cNvSpPr/>
          <p:nvPr/>
        </p:nvSpPr>
        <p:spPr>
          <a:xfrm>
            <a:off x="5668988" y="5109586"/>
            <a:ext cx="45719" cy="506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A5C68C7F-674A-40AE-BEA6-4ABBB0B09850}"/>
              </a:ext>
            </a:extLst>
          </p:cNvPr>
          <p:cNvSpPr/>
          <p:nvPr/>
        </p:nvSpPr>
        <p:spPr>
          <a:xfrm>
            <a:off x="5879797" y="5193916"/>
            <a:ext cx="45719" cy="44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13A1E06C-85EF-4D14-B47E-249E925C7E18}"/>
              </a:ext>
            </a:extLst>
          </p:cNvPr>
          <p:cNvSpPr/>
          <p:nvPr/>
        </p:nvSpPr>
        <p:spPr>
          <a:xfrm>
            <a:off x="6072752" y="5478837"/>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6A0E3CD2-BA48-489E-973E-344C11D2F62C}"/>
              </a:ext>
            </a:extLst>
          </p:cNvPr>
          <p:cNvSpPr/>
          <p:nvPr/>
        </p:nvSpPr>
        <p:spPr>
          <a:xfrm>
            <a:off x="6262598" y="5667428"/>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47333686-43E5-4661-B4F8-3F23981061BB}"/>
              </a:ext>
            </a:extLst>
          </p:cNvPr>
          <p:cNvSpPr/>
          <p:nvPr/>
        </p:nvSpPr>
        <p:spPr>
          <a:xfrm>
            <a:off x="6430012" y="5654009"/>
            <a:ext cx="45719" cy="41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Retângulo 94">
            <a:extLst>
              <a:ext uri="{FF2B5EF4-FFF2-40B4-BE49-F238E27FC236}">
                <a16:creationId xmlns:a16="http://schemas.microsoft.com/office/drawing/2014/main" id="{20DB6805-4814-4D7D-90F4-50120B534220}"/>
              </a:ext>
            </a:extLst>
          </p:cNvPr>
          <p:cNvSpPr/>
          <p:nvPr/>
        </p:nvSpPr>
        <p:spPr>
          <a:xfrm>
            <a:off x="6628965" y="5650288"/>
            <a:ext cx="45719" cy="617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E73E22C6-F239-4A7F-8667-CFDD715A8B1B}"/>
              </a:ext>
            </a:extLst>
          </p:cNvPr>
          <p:cNvSpPr/>
          <p:nvPr/>
        </p:nvSpPr>
        <p:spPr>
          <a:xfrm>
            <a:off x="6822948" y="5660194"/>
            <a:ext cx="45719" cy="659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6E4C2ECC-6FF7-4C0A-B19C-65E6C49B188B}"/>
              </a:ext>
            </a:extLst>
          </p:cNvPr>
          <p:cNvSpPr/>
          <p:nvPr/>
        </p:nvSpPr>
        <p:spPr>
          <a:xfrm>
            <a:off x="7010401" y="5667428"/>
            <a:ext cx="45719" cy="6905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AA7BA195-9E48-4458-884B-758B3C28F76E}"/>
              </a:ext>
            </a:extLst>
          </p:cNvPr>
          <p:cNvSpPr/>
          <p:nvPr/>
        </p:nvSpPr>
        <p:spPr>
          <a:xfrm>
            <a:off x="7212442" y="5667428"/>
            <a:ext cx="45719" cy="509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F2CBA7B2-A378-4B0D-9C7E-283A25DD0A99}"/>
              </a:ext>
            </a:extLst>
          </p:cNvPr>
          <p:cNvSpPr/>
          <p:nvPr/>
        </p:nvSpPr>
        <p:spPr>
          <a:xfrm>
            <a:off x="7391623" y="5660194"/>
            <a:ext cx="45719" cy="247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Elipse 99">
            <a:extLst>
              <a:ext uri="{FF2B5EF4-FFF2-40B4-BE49-F238E27FC236}">
                <a16:creationId xmlns:a16="http://schemas.microsoft.com/office/drawing/2014/main" id="{969F3BD9-E67E-4D98-A835-E6010C40DD48}"/>
              </a:ext>
            </a:extLst>
          </p:cNvPr>
          <p:cNvSpPr/>
          <p:nvPr/>
        </p:nvSpPr>
        <p:spPr>
          <a:xfrm>
            <a:off x="3248610" y="4664569"/>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255</a:t>
            </a:r>
          </a:p>
        </p:txBody>
      </p:sp>
      <p:sp>
        <p:nvSpPr>
          <p:cNvPr id="102" name="Elipse 101">
            <a:extLst>
              <a:ext uri="{FF2B5EF4-FFF2-40B4-BE49-F238E27FC236}">
                <a16:creationId xmlns:a16="http://schemas.microsoft.com/office/drawing/2014/main" id="{121F8F92-6DBB-41C1-8C3D-1092CDE4994B}"/>
              </a:ext>
            </a:extLst>
          </p:cNvPr>
          <p:cNvSpPr/>
          <p:nvPr/>
        </p:nvSpPr>
        <p:spPr>
          <a:xfrm>
            <a:off x="3239831" y="5419188"/>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128</a:t>
            </a:r>
          </a:p>
        </p:txBody>
      </p:sp>
      <p:sp>
        <p:nvSpPr>
          <p:cNvPr id="103" name="Elipse 102">
            <a:extLst>
              <a:ext uri="{FF2B5EF4-FFF2-40B4-BE49-F238E27FC236}">
                <a16:creationId xmlns:a16="http://schemas.microsoft.com/office/drawing/2014/main" id="{82CC964A-9102-42A8-8523-CE7EA43BEFA7}"/>
              </a:ext>
            </a:extLst>
          </p:cNvPr>
          <p:cNvSpPr/>
          <p:nvPr/>
        </p:nvSpPr>
        <p:spPr>
          <a:xfrm>
            <a:off x="3270255" y="6281274"/>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0</a:t>
            </a:r>
          </a:p>
        </p:txBody>
      </p:sp>
      <p:sp>
        <p:nvSpPr>
          <p:cNvPr id="104" name="Elipse 103">
            <a:extLst>
              <a:ext uri="{FF2B5EF4-FFF2-40B4-BE49-F238E27FC236}">
                <a16:creationId xmlns:a16="http://schemas.microsoft.com/office/drawing/2014/main" id="{40738C56-324B-455D-8967-2FE95F32D76C}"/>
              </a:ext>
            </a:extLst>
          </p:cNvPr>
          <p:cNvSpPr/>
          <p:nvPr/>
        </p:nvSpPr>
        <p:spPr>
          <a:xfrm>
            <a:off x="3938016" y="4751475"/>
            <a:ext cx="328055" cy="181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v</a:t>
            </a:r>
          </a:p>
        </p:txBody>
      </p:sp>
    </p:spTree>
    <p:extLst>
      <p:ext uri="{BB962C8B-B14F-4D97-AF65-F5344CB8AC3E}">
        <p14:creationId xmlns:p14="http://schemas.microsoft.com/office/powerpoint/2010/main" val="18402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1767F-8CB4-4146-9405-F613558386CA}"/>
              </a:ext>
            </a:extLst>
          </p:cNvPr>
          <p:cNvSpPr>
            <a:spLocks noGrp="1"/>
          </p:cNvSpPr>
          <p:nvPr>
            <p:ph type="title"/>
          </p:nvPr>
        </p:nvSpPr>
        <p:spPr/>
        <p:txBody>
          <a:bodyPr/>
          <a:lstStyle/>
          <a:p>
            <a:r>
              <a:rPr lang="pt-BR" dirty="0"/>
              <a:t>Perda na transmissão:</a:t>
            </a:r>
          </a:p>
        </p:txBody>
      </p:sp>
      <p:sp>
        <p:nvSpPr>
          <p:cNvPr id="3" name="Espaço Reservado para Conteúdo 2">
            <a:extLst>
              <a:ext uri="{FF2B5EF4-FFF2-40B4-BE49-F238E27FC236}">
                <a16:creationId xmlns:a16="http://schemas.microsoft.com/office/drawing/2014/main" id="{E55D8C5C-7F4B-4486-9FFA-56AA293502B9}"/>
              </a:ext>
            </a:extLst>
          </p:cNvPr>
          <p:cNvSpPr>
            <a:spLocks noGrp="1"/>
          </p:cNvSpPr>
          <p:nvPr>
            <p:ph idx="1"/>
          </p:nvPr>
        </p:nvSpPr>
        <p:spPr/>
        <p:txBody>
          <a:bodyPr/>
          <a:lstStyle/>
          <a:p>
            <a:r>
              <a:rPr lang="pt-BR" dirty="0"/>
              <a:t>Causa da perda de pacotes na transmissão:</a:t>
            </a:r>
          </a:p>
          <a:p>
            <a:r>
              <a:rPr lang="pt-BR" dirty="0"/>
              <a:t>O congestionamento na rede acontece em situações onde vários dispositivos tentam acessar dados ao mesmo tempo. Isso tem relação com horários de mais fluxo e falta de capacidade de suportá-lo, ocasionando lentidão e interrupção nessa transmissão de informações.</a:t>
            </a:r>
          </a:p>
        </p:txBody>
      </p:sp>
    </p:spTree>
    <p:extLst>
      <p:ext uri="{BB962C8B-B14F-4D97-AF65-F5344CB8AC3E}">
        <p14:creationId xmlns:p14="http://schemas.microsoft.com/office/powerpoint/2010/main" val="390705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DD9EF-9B4D-46FC-A519-77EAB6D95CC3}"/>
              </a:ext>
            </a:extLst>
          </p:cNvPr>
          <p:cNvSpPr>
            <a:spLocks noGrp="1"/>
          </p:cNvSpPr>
          <p:nvPr>
            <p:ph type="title"/>
          </p:nvPr>
        </p:nvSpPr>
        <p:spPr/>
        <p:txBody>
          <a:bodyPr/>
          <a:lstStyle/>
          <a:p>
            <a:r>
              <a:rPr lang="pt-BR" dirty="0"/>
              <a:t>Conversão digital-digital:</a:t>
            </a:r>
          </a:p>
        </p:txBody>
      </p:sp>
      <p:sp>
        <p:nvSpPr>
          <p:cNvPr id="3" name="Espaço Reservado para Conteúdo 2">
            <a:extLst>
              <a:ext uri="{FF2B5EF4-FFF2-40B4-BE49-F238E27FC236}">
                <a16:creationId xmlns:a16="http://schemas.microsoft.com/office/drawing/2014/main" id="{F91933F2-D0C3-483E-B127-A4EB2C5117D9}"/>
              </a:ext>
            </a:extLst>
          </p:cNvPr>
          <p:cNvSpPr>
            <a:spLocks noGrp="1"/>
          </p:cNvSpPr>
          <p:nvPr>
            <p:ph idx="1"/>
          </p:nvPr>
        </p:nvSpPr>
        <p:spPr/>
        <p:txBody>
          <a:bodyPr/>
          <a:lstStyle/>
          <a:p>
            <a:r>
              <a:rPr lang="pt-BR" dirty="0"/>
              <a:t>A conversão no marketing digital se refere às estratégias voltadas para o ambiente online e que têm como objetivo fazer com que leads e prospects tomem certas decisões que os qualifiquem e os aproximem da decisão de compra.</a:t>
            </a:r>
          </a:p>
          <a:p>
            <a:r>
              <a:rPr lang="pt-BR" dirty="0"/>
              <a:t>A principal função do conversor é captar o sinal digital das emissoras abertas, agora em qualidade HD, separar em vídeo, áudio e dados e enviá-los para as entradas especificas no seu televisor.</a:t>
            </a:r>
          </a:p>
        </p:txBody>
      </p:sp>
    </p:spTree>
    <p:extLst>
      <p:ext uri="{BB962C8B-B14F-4D97-AF65-F5344CB8AC3E}">
        <p14:creationId xmlns:p14="http://schemas.microsoft.com/office/powerpoint/2010/main" val="1919405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20B48-2A0F-4583-B908-2335CC3AC125}"/>
              </a:ext>
            </a:extLst>
          </p:cNvPr>
          <p:cNvSpPr>
            <a:spLocks noGrp="1"/>
          </p:cNvSpPr>
          <p:nvPr>
            <p:ph type="title"/>
          </p:nvPr>
        </p:nvSpPr>
        <p:spPr/>
        <p:txBody>
          <a:bodyPr/>
          <a:lstStyle/>
          <a:p>
            <a:r>
              <a:rPr lang="pt-BR" dirty="0"/>
              <a:t>Codificação de linha:</a:t>
            </a:r>
          </a:p>
        </p:txBody>
      </p:sp>
      <p:sp>
        <p:nvSpPr>
          <p:cNvPr id="3" name="Espaço Reservado para Conteúdo 2">
            <a:extLst>
              <a:ext uri="{FF2B5EF4-FFF2-40B4-BE49-F238E27FC236}">
                <a16:creationId xmlns:a16="http://schemas.microsoft.com/office/drawing/2014/main" id="{8A263C52-5730-4F09-9476-F925D9E2A11F}"/>
              </a:ext>
            </a:extLst>
          </p:cNvPr>
          <p:cNvSpPr>
            <a:spLocks noGrp="1"/>
          </p:cNvSpPr>
          <p:nvPr>
            <p:ph idx="1"/>
          </p:nvPr>
        </p:nvSpPr>
        <p:spPr/>
        <p:txBody>
          <a:bodyPr>
            <a:normAutofit lnSpcReduction="10000"/>
          </a:bodyPr>
          <a:lstStyle/>
          <a:p>
            <a:r>
              <a:rPr lang="pt-BR" dirty="0"/>
              <a:t>O processo de codificação de linha consiste em modificar o sinal digital binário em uma representação elétrica, adequando-o para a transmissão.</a:t>
            </a:r>
          </a:p>
          <a:p>
            <a:pPr marL="0" indent="0">
              <a:buNone/>
            </a:pPr>
            <a:r>
              <a:rPr lang="pt-BR" b="1" i="1" dirty="0"/>
              <a:t>Os tipos mais comuns são:</a:t>
            </a:r>
            <a:endParaRPr lang="pt-BR" i="1" dirty="0"/>
          </a:p>
          <a:p>
            <a:r>
              <a:rPr lang="pt-BR" b="1" dirty="0"/>
              <a:t>Codificação numérica: </a:t>
            </a:r>
            <a:r>
              <a:rPr lang="pt-BR" dirty="0"/>
              <a:t>apenas números </a:t>
            </a:r>
            <a:r>
              <a:rPr lang="pt-BR" b="1" dirty="0"/>
              <a:t>são</a:t>
            </a:r>
            <a:r>
              <a:rPr lang="pt-BR" dirty="0"/>
              <a:t> usados ​​(sem letras, sem sinais).</a:t>
            </a:r>
          </a:p>
          <a:p>
            <a:r>
              <a:rPr lang="pt-BR" b="1" dirty="0"/>
              <a:t>Codificação alfabética: </a:t>
            </a:r>
            <a:r>
              <a:rPr lang="pt-BR" dirty="0"/>
              <a:t>consiste apenas em letras.</a:t>
            </a:r>
          </a:p>
          <a:p>
            <a:r>
              <a:rPr lang="pt-BR" b="1" dirty="0"/>
              <a:t>Codificação alfanumérica: </a:t>
            </a:r>
            <a:r>
              <a:rPr lang="pt-BR" dirty="0"/>
              <a:t>o código é uma combinação de letras, números e sinais.</a:t>
            </a:r>
          </a:p>
          <a:p>
            <a:endParaRPr lang="pt-BR" dirty="0"/>
          </a:p>
        </p:txBody>
      </p:sp>
    </p:spTree>
    <p:extLst>
      <p:ext uri="{BB962C8B-B14F-4D97-AF65-F5344CB8AC3E}">
        <p14:creationId xmlns:p14="http://schemas.microsoft.com/office/powerpoint/2010/main" val="421881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15D5E-0B8C-45B1-81A8-990568699405}"/>
              </a:ext>
            </a:extLst>
          </p:cNvPr>
          <p:cNvSpPr>
            <a:spLocks noGrp="1"/>
          </p:cNvSpPr>
          <p:nvPr>
            <p:ph type="title"/>
          </p:nvPr>
        </p:nvSpPr>
        <p:spPr/>
        <p:txBody>
          <a:bodyPr/>
          <a:lstStyle/>
          <a:p>
            <a:r>
              <a:rPr lang="pt-BR" dirty="0"/>
              <a:t>Conversão de analógico-digital:</a:t>
            </a:r>
          </a:p>
        </p:txBody>
      </p:sp>
      <p:sp>
        <p:nvSpPr>
          <p:cNvPr id="3" name="Espaço Reservado para Conteúdo 2">
            <a:extLst>
              <a:ext uri="{FF2B5EF4-FFF2-40B4-BE49-F238E27FC236}">
                <a16:creationId xmlns:a16="http://schemas.microsoft.com/office/drawing/2014/main" id="{754165B6-231D-47AC-9DEF-97628B3605A4}"/>
              </a:ext>
            </a:extLst>
          </p:cNvPr>
          <p:cNvSpPr>
            <a:spLocks noGrp="1"/>
          </p:cNvSpPr>
          <p:nvPr>
            <p:ph idx="1"/>
          </p:nvPr>
        </p:nvSpPr>
        <p:spPr/>
        <p:txBody>
          <a:bodyPr>
            <a:normAutofit fontScale="92500"/>
          </a:bodyPr>
          <a:lstStyle/>
          <a:p>
            <a:r>
              <a:rPr lang="pt-BR" dirty="0"/>
              <a:t>Tal conversão é efetuada por um Conversor Analógico-Digital ("A/D converter" ou ADC). O sinal recebido, depois de digitalizado, é processado e, na maioria das vezes, será utilizado para atuar sobre o circuito analógico que gerou o sinal original ou até mesmo sobre outro circuito.</a:t>
            </a:r>
          </a:p>
          <a:p>
            <a:r>
              <a:rPr lang="pt-BR" dirty="0"/>
              <a:t>Um DAC (acrônimo para a expressão em língua inglesa Digital-</a:t>
            </a:r>
            <a:r>
              <a:rPr lang="pt-BR" dirty="0" err="1"/>
              <a:t>to</a:t>
            </a:r>
            <a:r>
              <a:rPr lang="pt-BR" dirty="0"/>
              <a:t>-</a:t>
            </a:r>
            <a:r>
              <a:rPr lang="pt-BR" dirty="0" err="1"/>
              <a:t>Analog</a:t>
            </a:r>
            <a:r>
              <a:rPr lang="pt-BR"/>
              <a:t> Converter), em português conversor digital-analógico, é um circuito eletrônico que tem a função de converter uma grandeza digital (por exemplo um código binário) em uma grandeza analógica (normalmente uma tensão ou uma corrente).</a:t>
            </a:r>
            <a:endParaRPr lang="pt-BR" dirty="0"/>
          </a:p>
          <a:p>
            <a:endParaRPr lang="pt-BR" dirty="0"/>
          </a:p>
        </p:txBody>
      </p:sp>
    </p:spTree>
    <p:extLst>
      <p:ext uri="{BB962C8B-B14F-4D97-AF65-F5344CB8AC3E}">
        <p14:creationId xmlns:p14="http://schemas.microsoft.com/office/powerpoint/2010/main" val="57225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39258-F361-4210-B1A9-8926CA59F334}"/>
              </a:ext>
            </a:extLst>
          </p:cNvPr>
          <p:cNvSpPr>
            <a:spLocks noGrp="1"/>
          </p:cNvSpPr>
          <p:nvPr>
            <p:ph type="title"/>
          </p:nvPr>
        </p:nvSpPr>
        <p:spPr/>
        <p:txBody>
          <a:bodyPr/>
          <a:lstStyle/>
          <a:p>
            <a:r>
              <a:rPr lang="pt-BR" dirty="0"/>
              <a:t>Comunicação de dados:</a:t>
            </a:r>
          </a:p>
        </p:txBody>
      </p:sp>
      <p:sp>
        <p:nvSpPr>
          <p:cNvPr id="3" name="Espaço Reservado para Conteúdo 2">
            <a:extLst>
              <a:ext uri="{FF2B5EF4-FFF2-40B4-BE49-F238E27FC236}">
                <a16:creationId xmlns:a16="http://schemas.microsoft.com/office/drawing/2014/main" id="{E9E4D2F1-E389-40CE-B125-334F4E975C0E}"/>
              </a:ext>
            </a:extLst>
          </p:cNvPr>
          <p:cNvSpPr>
            <a:spLocks noGrp="1"/>
          </p:cNvSpPr>
          <p:nvPr>
            <p:ph idx="1"/>
          </p:nvPr>
        </p:nvSpPr>
        <p:spPr/>
        <p:txBody>
          <a:bodyPr>
            <a:normAutofit/>
          </a:bodyPr>
          <a:lstStyle/>
          <a:p>
            <a:r>
              <a:rPr lang="pt-BR" dirty="0"/>
              <a:t>Uma rede de dados é uma malha que serve para interligar sistemas de computadores, também chamados “nós”, o que viabiliza a transmissão de dados e resulta na internet. A transmissão assíncrona também é conhecida como start-stop (bits). Portanto, o transmissor e o receptor só serão sincronizados durante o intervalo de tempo entre os bits de início e parada.</a:t>
            </a:r>
          </a:p>
        </p:txBody>
      </p:sp>
      <p:sp>
        <p:nvSpPr>
          <p:cNvPr id="4" name="Espaço Reservado para Texto 3">
            <a:extLst>
              <a:ext uri="{FF2B5EF4-FFF2-40B4-BE49-F238E27FC236}">
                <a16:creationId xmlns:a16="http://schemas.microsoft.com/office/drawing/2014/main" id="{6FFE7147-6FA7-456E-BAD7-597AB4D1A075}"/>
              </a:ext>
            </a:extLst>
          </p:cNvPr>
          <p:cNvSpPr>
            <a:spLocks noGrp="1"/>
          </p:cNvSpPr>
          <p:nvPr>
            <p:ph type="body" sz="half" idx="2"/>
          </p:nvPr>
        </p:nvSpPr>
        <p:spPr>
          <a:xfrm>
            <a:off x="945621" y="2249485"/>
            <a:ext cx="4210579" cy="3627531"/>
          </a:xfrm>
        </p:spPr>
        <p:txBody>
          <a:bodyPr>
            <a:normAutofit lnSpcReduction="10000"/>
          </a:bodyPr>
          <a:lstStyle/>
          <a:p>
            <a:endParaRPr lang="pt-BR" dirty="0"/>
          </a:p>
          <a:p>
            <a:endParaRPr lang="pt-BR" dirty="0"/>
          </a:p>
          <a:p>
            <a:endParaRPr lang="pt-BR" dirty="0"/>
          </a:p>
          <a:p>
            <a:endParaRPr lang="pt-BR" dirty="0"/>
          </a:p>
          <a:p>
            <a:r>
              <a:rPr lang="pt-BR" dirty="0"/>
              <a:t>           </a:t>
            </a:r>
          </a:p>
          <a:p>
            <a:r>
              <a:rPr lang="pt-BR" dirty="0"/>
              <a:t>        </a:t>
            </a:r>
          </a:p>
          <a:p>
            <a:endParaRPr lang="pt-BR" dirty="0"/>
          </a:p>
          <a:p>
            <a:endParaRPr lang="pt-BR" dirty="0"/>
          </a:p>
          <a:p>
            <a:r>
              <a:rPr lang="pt-BR" dirty="0"/>
              <a:t>servers</a:t>
            </a:r>
          </a:p>
        </p:txBody>
      </p:sp>
      <p:pic>
        <p:nvPicPr>
          <p:cNvPr id="1026" name="Picture 2" descr="Redes de Computadores">
            <a:extLst>
              <a:ext uri="{FF2B5EF4-FFF2-40B4-BE49-F238E27FC236}">
                <a16:creationId xmlns:a16="http://schemas.microsoft.com/office/drawing/2014/main" id="{75996586-F1B1-4D9F-80A0-D9863BF84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621" y="2467768"/>
            <a:ext cx="413385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5BF267E9-2A0E-404E-88B1-CA4B0D84D31A}"/>
              </a:ext>
            </a:extLst>
          </p:cNvPr>
          <p:cNvSpPr/>
          <p:nvPr/>
        </p:nvSpPr>
        <p:spPr>
          <a:xfrm>
            <a:off x="1337480" y="26366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821240C3-B1E1-411E-A6C2-3FDE4A3FA1F2}"/>
              </a:ext>
            </a:extLst>
          </p:cNvPr>
          <p:cNvSpPr/>
          <p:nvPr/>
        </p:nvSpPr>
        <p:spPr>
          <a:xfrm>
            <a:off x="2012122" y="26366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06453C01-0ADD-45E7-AE3E-ECFB1ED3F6DA}"/>
              </a:ext>
            </a:extLst>
          </p:cNvPr>
          <p:cNvSpPr/>
          <p:nvPr/>
        </p:nvSpPr>
        <p:spPr>
          <a:xfrm>
            <a:off x="2686764" y="2636666"/>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474CBB15-0EE9-40A2-97BE-E6535D7C7896}"/>
              </a:ext>
            </a:extLst>
          </p:cNvPr>
          <p:cNvSpPr/>
          <p:nvPr/>
        </p:nvSpPr>
        <p:spPr>
          <a:xfrm>
            <a:off x="3370284" y="2636666"/>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E9D95806-9501-46AC-A1D5-7460F4ADE6D0}"/>
              </a:ext>
            </a:extLst>
          </p:cNvPr>
          <p:cNvSpPr/>
          <p:nvPr/>
        </p:nvSpPr>
        <p:spPr>
          <a:xfrm>
            <a:off x="4105199" y="26337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a Direita 5">
            <a:extLst>
              <a:ext uri="{FF2B5EF4-FFF2-40B4-BE49-F238E27FC236}">
                <a16:creationId xmlns:a16="http://schemas.microsoft.com/office/drawing/2014/main" id="{8A501D34-CE94-4D0C-A2E5-900B92C42FBB}"/>
              </a:ext>
            </a:extLst>
          </p:cNvPr>
          <p:cNvSpPr/>
          <p:nvPr/>
        </p:nvSpPr>
        <p:spPr>
          <a:xfrm>
            <a:off x="1305685" y="3663342"/>
            <a:ext cx="3697057" cy="39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a:extLst>
              <a:ext uri="{FF2B5EF4-FFF2-40B4-BE49-F238E27FC236}">
                <a16:creationId xmlns:a16="http://schemas.microsoft.com/office/drawing/2014/main" id="{F4521DE0-1FDF-4099-B4CF-A8DC99B50D93}"/>
              </a:ext>
            </a:extLst>
          </p:cNvPr>
          <p:cNvSpPr/>
          <p:nvPr/>
        </p:nvSpPr>
        <p:spPr>
          <a:xfrm flipH="1">
            <a:off x="1097722" y="3666242"/>
            <a:ext cx="2210418" cy="397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7D60FEB1-6B61-47E9-814D-DDCE05D2FDB3}"/>
              </a:ext>
            </a:extLst>
          </p:cNvPr>
          <p:cNvSpPr/>
          <p:nvPr/>
        </p:nvSpPr>
        <p:spPr>
          <a:xfrm>
            <a:off x="1402143" y="4074808"/>
            <a:ext cx="533250" cy="54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a:extLst>
              <a:ext uri="{FF2B5EF4-FFF2-40B4-BE49-F238E27FC236}">
                <a16:creationId xmlns:a16="http://schemas.microsoft.com/office/drawing/2014/main" id="{32E60CC8-765E-4D01-8B39-EFBA7A78EC2B}"/>
              </a:ext>
            </a:extLst>
          </p:cNvPr>
          <p:cNvSpPr/>
          <p:nvPr/>
        </p:nvSpPr>
        <p:spPr>
          <a:xfrm>
            <a:off x="1858665" y="4499195"/>
            <a:ext cx="533250" cy="54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1D0E3D60-B3B5-4B2B-BD01-B26CA577BBFC}"/>
              </a:ext>
            </a:extLst>
          </p:cNvPr>
          <p:cNvSpPr/>
          <p:nvPr/>
        </p:nvSpPr>
        <p:spPr>
          <a:xfrm>
            <a:off x="2751427" y="4347145"/>
            <a:ext cx="533250" cy="54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076F4533-AD7A-48BD-8531-F287A0B2F27A}"/>
              </a:ext>
            </a:extLst>
          </p:cNvPr>
          <p:cNvSpPr/>
          <p:nvPr/>
        </p:nvSpPr>
        <p:spPr>
          <a:xfrm>
            <a:off x="3834086" y="4299781"/>
            <a:ext cx="533250" cy="54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FD96F76D-E377-49F9-9B5B-BD0AC7FFA9AC}"/>
              </a:ext>
            </a:extLst>
          </p:cNvPr>
          <p:cNvSpPr/>
          <p:nvPr/>
        </p:nvSpPr>
        <p:spPr>
          <a:xfrm>
            <a:off x="1146705" y="474285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138C9BB5-8D33-4CD6-A22A-EA927FD5195E}"/>
              </a:ext>
            </a:extLst>
          </p:cNvPr>
          <p:cNvSpPr/>
          <p:nvPr/>
        </p:nvSpPr>
        <p:spPr>
          <a:xfrm>
            <a:off x="1146705" y="4823863"/>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5DBE792B-900F-4BD3-AE7F-457661B23371}"/>
              </a:ext>
            </a:extLst>
          </p:cNvPr>
          <p:cNvSpPr/>
          <p:nvPr/>
        </p:nvSpPr>
        <p:spPr>
          <a:xfrm>
            <a:off x="1146705" y="4894904"/>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A04741C-D4E3-49CF-A9E7-3EB779B2FC1C}"/>
              </a:ext>
            </a:extLst>
          </p:cNvPr>
          <p:cNvSpPr/>
          <p:nvPr/>
        </p:nvSpPr>
        <p:spPr>
          <a:xfrm>
            <a:off x="1599118" y="513563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a:extLst>
              <a:ext uri="{FF2B5EF4-FFF2-40B4-BE49-F238E27FC236}">
                <a16:creationId xmlns:a16="http://schemas.microsoft.com/office/drawing/2014/main" id="{99521D3A-49FB-40BD-B3A3-8428B47D4B98}"/>
              </a:ext>
            </a:extLst>
          </p:cNvPr>
          <p:cNvSpPr/>
          <p:nvPr/>
        </p:nvSpPr>
        <p:spPr>
          <a:xfrm>
            <a:off x="1599118" y="520244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a:extLst>
              <a:ext uri="{FF2B5EF4-FFF2-40B4-BE49-F238E27FC236}">
                <a16:creationId xmlns:a16="http://schemas.microsoft.com/office/drawing/2014/main" id="{7A6ECEC5-9EF8-46A8-967D-5BDE0856962C}"/>
              </a:ext>
            </a:extLst>
          </p:cNvPr>
          <p:cNvSpPr/>
          <p:nvPr/>
        </p:nvSpPr>
        <p:spPr>
          <a:xfrm>
            <a:off x="1579413" y="5268070"/>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FD0F7026-783D-43DD-AFB1-5B900294E318}"/>
              </a:ext>
            </a:extLst>
          </p:cNvPr>
          <p:cNvSpPr/>
          <p:nvPr/>
        </p:nvSpPr>
        <p:spPr>
          <a:xfrm>
            <a:off x="4305498" y="5120823"/>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527E46EC-5E3C-466E-A11C-565EEA729B00}"/>
              </a:ext>
            </a:extLst>
          </p:cNvPr>
          <p:cNvSpPr/>
          <p:nvPr/>
        </p:nvSpPr>
        <p:spPr>
          <a:xfrm>
            <a:off x="4305498" y="5211770"/>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lipse 28">
            <a:extLst>
              <a:ext uri="{FF2B5EF4-FFF2-40B4-BE49-F238E27FC236}">
                <a16:creationId xmlns:a16="http://schemas.microsoft.com/office/drawing/2014/main" id="{DA18278F-1438-44A4-B277-9899F2E1F3B4}"/>
              </a:ext>
            </a:extLst>
          </p:cNvPr>
          <p:cNvSpPr/>
          <p:nvPr/>
        </p:nvSpPr>
        <p:spPr>
          <a:xfrm>
            <a:off x="4305498" y="5291420"/>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8F4EE5EA-172D-4103-800F-A936E3865931}"/>
              </a:ext>
            </a:extLst>
          </p:cNvPr>
          <p:cNvSpPr/>
          <p:nvPr/>
        </p:nvSpPr>
        <p:spPr>
          <a:xfrm>
            <a:off x="4305498" y="5370267"/>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1" name="Conector: Angulado 30">
            <a:extLst>
              <a:ext uri="{FF2B5EF4-FFF2-40B4-BE49-F238E27FC236}">
                <a16:creationId xmlns:a16="http://schemas.microsoft.com/office/drawing/2014/main" id="{808BBAA1-2D5F-4CEE-BD39-858297367E2D}"/>
              </a:ext>
            </a:extLst>
          </p:cNvPr>
          <p:cNvCxnSpPr>
            <a:cxnSpLocks/>
            <a:stCxn id="18" idx="6"/>
          </p:cNvCxnSpPr>
          <p:nvPr/>
        </p:nvCxnSpPr>
        <p:spPr>
          <a:xfrm flipH="1">
            <a:off x="1668769" y="4771533"/>
            <a:ext cx="723146" cy="865786"/>
          </a:xfrm>
          <a:prstGeom prst="bentConnector4">
            <a:avLst>
              <a:gd name="adj1" fmla="val -31612"/>
              <a:gd name="adj2" fmla="val 995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do 35">
            <a:extLst>
              <a:ext uri="{FF2B5EF4-FFF2-40B4-BE49-F238E27FC236}">
                <a16:creationId xmlns:a16="http://schemas.microsoft.com/office/drawing/2014/main" id="{DA6904AF-54E2-449F-B56D-25BFCC85E921}"/>
              </a:ext>
            </a:extLst>
          </p:cNvPr>
          <p:cNvCxnSpPr>
            <a:cxnSpLocks/>
            <a:stCxn id="16" idx="6"/>
          </p:cNvCxnSpPr>
          <p:nvPr/>
        </p:nvCxnSpPr>
        <p:spPr>
          <a:xfrm>
            <a:off x="1935393" y="4347146"/>
            <a:ext cx="674642" cy="908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992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EFBFD-58BF-413F-A6D1-46ABE6D29C9B}"/>
              </a:ext>
            </a:extLst>
          </p:cNvPr>
          <p:cNvSpPr>
            <a:spLocks noGrp="1"/>
          </p:cNvSpPr>
          <p:nvPr>
            <p:ph type="title"/>
          </p:nvPr>
        </p:nvSpPr>
        <p:spPr/>
        <p:txBody>
          <a:bodyPr/>
          <a:lstStyle/>
          <a:p>
            <a:r>
              <a:rPr lang="pt-BR" dirty="0"/>
              <a:t>Modos de transmissão:</a:t>
            </a:r>
          </a:p>
        </p:txBody>
      </p:sp>
      <p:sp>
        <p:nvSpPr>
          <p:cNvPr id="3" name="Espaço Reservado para Conteúdo 2">
            <a:extLst>
              <a:ext uri="{FF2B5EF4-FFF2-40B4-BE49-F238E27FC236}">
                <a16:creationId xmlns:a16="http://schemas.microsoft.com/office/drawing/2014/main" id="{F9E511FB-5585-455B-A0D9-74AC690FD2DD}"/>
              </a:ext>
            </a:extLst>
          </p:cNvPr>
          <p:cNvSpPr>
            <a:spLocks noGrp="1"/>
          </p:cNvSpPr>
          <p:nvPr>
            <p:ph idx="1"/>
          </p:nvPr>
        </p:nvSpPr>
        <p:spPr/>
        <p:txBody>
          <a:bodyPr/>
          <a:lstStyle/>
          <a:p>
            <a:r>
              <a:rPr lang="pt-BR" dirty="0"/>
              <a:t>Transmissão Paralela:</a:t>
            </a:r>
          </a:p>
          <a:p>
            <a:pPr>
              <a:buFontTx/>
              <a:buChar char="-"/>
            </a:pPr>
            <a:r>
              <a:rPr lang="pt-BR" dirty="0"/>
              <a:t>Dados binários podem ser organizados em grupos de n bits cada</a:t>
            </a:r>
          </a:p>
          <a:p>
            <a:pPr>
              <a:buFontTx/>
              <a:buChar char="-"/>
            </a:pPr>
            <a:r>
              <a:rPr lang="pt-BR" dirty="0"/>
              <a:t>Por meio do agrupamento é possível enviar blocos de n bits por vez</a:t>
            </a:r>
          </a:p>
          <a:p>
            <a:pPr marL="0" indent="0">
              <a:buNone/>
            </a:pPr>
            <a:r>
              <a:rPr lang="pt-BR" dirty="0"/>
              <a:t>* Sua vantagem de rede paralela é que, por serem enviados vários bits de uma só vez, ela tende a ser rápida.</a:t>
            </a:r>
          </a:p>
        </p:txBody>
      </p:sp>
    </p:spTree>
    <p:extLst>
      <p:ext uri="{BB962C8B-B14F-4D97-AF65-F5344CB8AC3E}">
        <p14:creationId xmlns:p14="http://schemas.microsoft.com/office/powerpoint/2010/main" val="47471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D70709B0-33B9-4C5D-ADB5-D9D58C9CAC5F}"/>
              </a:ext>
            </a:extLst>
          </p:cNvPr>
          <p:cNvSpPr/>
          <p:nvPr/>
        </p:nvSpPr>
        <p:spPr>
          <a:xfrm>
            <a:off x="1455938" y="1989576"/>
            <a:ext cx="9144000" cy="4100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                                             1</a:t>
            </a:r>
          </a:p>
          <a:p>
            <a:r>
              <a:rPr lang="pt-BR" dirty="0"/>
              <a:t>                                             0</a:t>
            </a:r>
          </a:p>
          <a:p>
            <a:r>
              <a:rPr lang="pt-BR" dirty="0"/>
              <a:t>                                             1</a:t>
            </a:r>
          </a:p>
          <a:p>
            <a:r>
              <a:rPr lang="pt-BR" dirty="0"/>
              <a:t>                                             0</a:t>
            </a:r>
          </a:p>
          <a:p>
            <a:r>
              <a:rPr lang="pt-BR" dirty="0"/>
              <a:t>                                             0</a:t>
            </a:r>
          </a:p>
          <a:p>
            <a:r>
              <a:rPr lang="pt-BR" dirty="0"/>
              <a:t>                                             1</a:t>
            </a:r>
          </a:p>
          <a:p>
            <a:r>
              <a:rPr lang="pt-BR" dirty="0"/>
              <a:t>                                             1</a:t>
            </a:r>
          </a:p>
          <a:p>
            <a:r>
              <a:rPr lang="pt-BR" dirty="0"/>
              <a:t>                                             0</a:t>
            </a:r>
          </a:p>
          <a:p>
            <a:endParaRPr lang="pt-BR" dirty="0"/>
          </a:p>
        </p:txBody>
      </p:sp>
      <p:sp>
        <p:nvSpPr>
          <p:cNvPr id="2" name="Título 1">
            <a:extLst>
              <a:ext uri="{FF2B5EF4-FFF2-40B4-BE49-F238E27FC236}">
                <a16:creationId xmlns:a16="http://schemas.microsoft.com/office/drawing/2014/main" id="{C65938A3-15E7-4832-8B22-20A6D09A9268}"/>
              </a:ext>
            </a:extLst>
          </p:cNvPr>
          <p:cNvSpPr>
            <a:spLocks noGrp="1"/>
          </p:cNvSpPr>
          <p:nvPr>
            <p:ph type="title"/>
          </p:nvPr>
        </p:nvSpPr>
        <p:spPr/>
        <p:txBody>
          <a:bodyPr/>
          <a:lstStyle/>
          <a:p>
            <a:r>
              <a:rPr lang="pt-BR" dirty="0"/>
              <a:t>Transmissão paralela:</a:t>
            </a:r>
          </a:p>
        </p:txBody>
      </p:sp>
      <p:sp>
        <p:nvSpPr>
          <p:cNvPr id="4" name="Retângulo 3">
            <a:extLst>
              <a:ext uri="{FF2B5EF4-FFF2-40B4-BE49-F238E27FC236}">
                <a16:creationId xmlns:a16="http://schemas.microsoft.com/office/drawing/2014/main" id="{341C8F0E-C564-4ED8-8A5E-2B518032906E}"/>
              </a:ext>
            </a:extLst>
          </p:cNvPr>
          <p:cNvSpPr/>
          <p:nvPr/>
        </p:nvSpPr>
        <p:spPr>
          <a:xfrm>
            <a:off x="2323470" y="2619892"/>
            <a:ext cx="1961965" cy="294738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000" dirty="0"/>
              <a:t>TX</a:t>
            </a:r>
          </a:p>
        </p:txBody>
      </p:sp>
      <p:sp>
        <p:nvSpPr>
          <p:cNvPr id="7" name="Retângulo 6">
            <a:extLst>
              <a:ext uri="{FF2B5EF4-FFF2-40B4-BE49-F238E27FC236}">
                <a16:creationId xmlns:a16="http://schemas.microsoft.com/office/drawing/2014/main" id="{1F629987-DD70-481E-9482-59912A8561FA}"/>
              </a:ext>
            </a:extLst>
          </p:cNvPr>
          <p:cNvSpPr/>
          <p:nvPr/>
        </p:nvSpPr>
        <p:spPr>
          <a:xfrm>
            <a:off x="7766481" y="2692893"/>
            <a:ext cx="1961965" cy="294738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000" dirty="0"/>
              <a:t>RX</a:t>
            </a:r>
          </a:p>
        </p:txBody>
      </p:sp>
      <p:cxnSp>
        <p:nvCxnSpPr>
          <p:cNvPr id="8" name="Conector de Seta Reta 7">
            <a:extLst>
              <a:ext uri="{FF2B5EF4-FFF2-40B4-BE49-F238E27FC236}">
                <a16:creationId xmlns:a16="http://schemas.microsoft.com/office/drawing/2014/main" id="{8AC34655-919D-4A97-A226-C4DE974FBF1F}"/>
              </a:ext>
            </a:extLst>
          </p:cNvPr>
          <p:cNvCxnSpPr/>
          <p:nvPr/>
        </p:nvCxnSpPr>
        <p:spPr>
          <a:xfrm>
            <a:off x="4447710" y="3089429"/>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29565FD6-7935-4CD0-862F-DF533801797F}"/>
              </a:ext>
            </a:extLst>
          </p:cNvPr>
          <p:cNvCxnSpPr/>
          <p:nvPr/>
        </p:nvCxnSpPr>
        <p:spPr>
          <a:xfrm>
            <a:off x="4447710" y="3357239"/>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3C8D199E-6C00-4AD3-A0AA-7B35F115D91B}"/>
              </a:ext>
            </a:extLst>
          </p:cNvPr>
          <p:cNvCxnSpPr/>
          <p:nvPr/>
        </p:nvCxnSpPr>
        <p:spPr>
          <a:xfrm>
            <a:off x="4447710" y="3632447"/>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769D38B2-6477-448F-892B-CA90872332A7}"/>
              </a:ext>
            </a:extLst>
          </p:cNvPr>
          <p:cNvCxnSpPr/>
          <p:nvPr/>
        </p:nvCxnSpPr>
        <p:spPr>
          <a:xfrm>
            <a:off x="4447710" y="3898777"/>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AE0009A-7FE2-4319-B731-363504E06349}"/>
              </a:ext>
            </a:extLst>
          </p:cNvPr>
          <p:cNvCxnSpPr/>
          <p:nvPr/>
        </p:nvCxnSpPr>
        <p:spPr>
          <a:xfrm>
            <a:off x="4447710" y="416658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E76CCAC2-CDAC-4AE2-989E-EF0264CC39E8}"/>
              </a:ext>
            </a:extLst>
          </p:cNvPr>
          <p:cNvCxnSpPr/>
          <p:nvPr/>
        </p:nvCxnSpPr>
        <p:spPr>
          <a:xfrm>
            <a:off x="4447710" y="4452151"/>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36D1FE3-D767-4577-ACFE-E1453508A8F4}"/>
              </a:ext>
            </a:extLst>
          </p:cNvPr>
          <p:cNvCxnSpPr/>
          <p:nvPr/>
        </p:nvCxnSpPr>
        <p:spPr>
          <a:xfrm>
            <a:off x="4447710" y="473771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1B126221-32CF-4184-ACF0-7AEC7FC03670}"/>
              </a:ext>
            </a:extLst>
          </p:cNvPr>
          <p:cNvCxnSpPr/>
          <p:nvPr/>
        </p:nvCxnSpPr>
        <p:spPr>
          <a:xfrm>
            <a:off x="4447710" y="503955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19">
            <a:extLst>
              <a:ext uri="{FF2B5EF4-FFF2-40B4-BE49-F238E27FC236}">
                <a16:creationId xmlns:a16="http://schemas.microsoft.com/office/drawing/2014/main" id="{EA2B4BC0-D0C0-47BC-B094-C145518FAE1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715539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5869B-3D41-4ECC-8C0B-B44622EBE13F}"/>
              </a:ext>
            </a:extLst>
          </p:cNvPr>
          <p:cNvSpPr>
            <a:spLocks noGrp="1"/>
          </p:cNvSpPr>
          <p:nvPr>
            <p:ph type="title"/>
          </p:nvPr>
        </p:nvSpPr>
        <p:spPr/>
        <p:txBody>
          <a:bodyPr/>
          <a:lstStyle/>
          <a:p>
            <a:r>
              <a:rPr lang="pt-BR" dirty="0"/>
              <a:t>Transmissão serial:</a:t>
            </a:r>
          </a:p>
        </p:txBody>
      </p:sp>
      <p:sp>
        <p:nvSpPr>
          <p:cNvPr id="3" name="Espaço Reservado para Conteúdo 2">
            <a:extLst>
              <a:ext uri="{FF2B5EF4-FFF2-40B4-BE49-F238E27FC236}">
                <a16:creationId xmlns:a16="http://schemas.microsoft.com/office/drawing/2014/main" id="{B8785267-236C-4F61-9A1E-382D92236B28}"/>
              </a:ext>
            </a:extLst>
          </p:cNvPr>
          <p:cNvSpPr>
            <a:spLocks noGrp="1"/>
          </p:cNvSpPr>
          <p:nvPr>
            <p:ph idx="1"/>
          </p:nvPr>
        </p:nvSpPr>
        <p:spPr/>
        <p:txBody>
          <a:bodyPr/>
          <a:lstStyle/>
          <a:p>
            <a:pPr>
              <a:buFontTx/>
              <a:buChar char="-"/>
            </a:pPr>
            <a:r>
              <a:rPr lang="pt-BR" dirty="0"/>
              <a:t>Transmissão de dados mais simples</a:t>
            </a:r>
          </a:p>
          <a:p>
            <a:pPr>
              <a:buFontTx/>
              <a:buChar char="-"/>
            </a:pPr>
            <a:r>
              <a:rPr lang="pt-BR" dirty="0"/>
              <a:t>Utiliza apenas um canal de comunicação: um bit segue o outro.</a:t>
            </a:r>
          </a:p>
          <a:p>
            <a:r>
              <a:rPr lang="pt-BR" dirty="0"/>
              <a:t>Basicamente, é o processo que faz com que seja possível o envio de dados de um bit por vez, de forma sequencial, utilizando um canal de comunicação ou barramento.</a:t>
            </a:r>
          </a:p>
        </p:txBody>
      </p:sp>
    </p:spTree>
    <p:extLst>
      <p:ext uri="{BB962C8B-B14F-4D97-AF65-F5344CB8AC3E}">
        <p14:creationId xmlns:p14="http://schemas.microsoft.com/office/powerpoint/2010/main" val="315679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8658D-4511-425C-8B2A-51FA555CCBFC}"/>
              </a:ext>
            </a:extLst>
          </p:cNvPr>
          <p:cNvSpPr>
            <a:spLocks noGrp="1"/>
          </p:cNvSpPr>
          <p:nvPr>
            <p:ph type="title"/>
          </p:nvPr>
        </p:nvSpPr>
        <p:spPr/>
        <p:txBody>
          <a:bodyPr/>
          <a:lstStyle/>
          <a:p>
            <a:r>
              <a:rPr lang="pt-BR" dirty="0"/>
              <a:t>Transmissão serial:</a:t>
            </a:r>
          </a:p>
        </p:txBody>
      </p:sp>
      <p:sp>
        <p:nvSpPr>
          <p:cNvPr id="4" name="Retângulo 3">
            <a:extLst>
              <a:ext uri="{FF2B5EF4-FFF2-40B4-BE49-F238E27FC236}">
                <a16:creationId xmlns:a16="http://schemas.microsoft.com/office/drawing/2014/main" id="{A1674846-BC3A-4BB5-A7A3-4A9B76D1F10C}"/>
              </a:ext>
            </a:extLst>
          </p:cNvPr>
          <p:cNvSpPr/>
          <p:nvPr/>
        </p:nvSpPr>
        <p:spPr>
          <a:xfrm>
            <a:off x="3089429" y="3429000"/>
            <a:ext cx="736847" cy="16401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a:solidFill>
                  <a:schemeClr val="bg1"/>
                </a:solidFill>
              </a:rPr>
              <a:t>Emissor</a:t>
            </a:r>
          </a:p>
        </p:txBody>
      </p:sp>
      <p:sp>
        <p:nvSpPr>
          <p:cNvPr id="6" name="Retângulo 5">
            <a:extLst>
              <a:ext uri="{FF2B5EF4-FFF2-40B4-BE49-F238E27FC236}">
                <a16:creationId xmlns:a16="http://schemas.microsoft.com/office/drawing/2014/main" id="{EE0AECD0-226E-40E9-A35D-92C0577D7714}"/>
              </a:ext>
            </a:extLst>
          </p:cNvPr>
          <p:cNvSpPr/>
          <p:nvPr/>
        </p:nvSpPr>
        <p:spPr>
          <a:xfrm>
            <a:off x="7628879" y="3429000"/>
            <a:ext cx="736847" cy="16401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a:solidFill>
                  <a:schemeClr val="bg1"/>
                </a:solidFill>
              </a:rPr>
              <a:t>Receptor</a:t>
            </a:r>
          </a:p>
        </p:txBody>
      </p:sp>
      <p:sp>
        <p:nvSpPr>
          <p:cNvPr id="5" name="Seta: para a Direita 4">
            <a:extLst>
              <a:ext uri="{FF2B5EF4-FFF2-40B4-BE49-F238E27FC236}">
                <a16:creationId xmlns:a16="http://schemas.microsoft.com/office/drawing/2014/main" id="{16362260-990B-4F32-BE33-6F70D923BD6F}"/>
              </a:ext>
            </a:extLst>
          </p:cNvPr>
          <p:cNvSpPr/>
          <p:nvPr/>
        </p:nvSpPr>
        <p:spPr>
          <a:xfrm>
            <a:off x="4243526" y="4149213"/>
            <a:ext cx="2938509" cy="10319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D5410C3F-3EA4-45A7-B70B-2541CB74BFDE}"/>
              </a:ext>
            </a:extLst>
          </p:cNvPr>
          <p:cNvSpPr/>
          <p:nvPr/>
        </p:nvSpPr>
        <p:spPr>
          <a:xfrm>
            <a:off x="3864745" y="3506680"/>
            <a:ext cx="310718" cy="147857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1C110B86-8706-418C-BE9F-A652F703E6C1}"/>
              </a:ext>
            </a:extLst>
          </p:cNvPr>
          <p:cNvSpPr/>
          <p:nvPr/>
        </p:nvSpPr>
        <p:spPr>
          <a:xfrm>
            <a:off x="7301728" y="3506680"/>
            <a:ext cx="310718" cy="147857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Conteúdo 11">
            <a:extLst>
              <a:ext uri="{FF2B5EF4-FFF2-40B4-BE49-F238E27FC236}">
                <a16:creationId xmlns:a16="http://schemas.microsoft.com/office/drawing/2014/main" id="{71BFB638-D3A2-4DB2-9548-5E07E792A1A6}"/>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81841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ECDE-0C28-4556-BB56-6952F7648058}"/>
              </a:ext>
            </a:extLst>
          </p:cNvPr>
          <p:cNvSpPr>
            <a:spLocks noGrp="1"/>
          </p:cNvSpPr>
          <p:nvPr>
            <p:ph type="title"/>
          </p:nvPr>
        </p:nvSpPr>
        <p:spPr/>
        <p:txBody>
          <a:bodyPr/>
          <a:lstStyle/>
          <a:p>
            <a:r>
              <a:rPr lang="pt-BR" dirty="0"/>
              <a:t>Transmissão serial assíncrona:</a:t>
            </a:r>
          </a:p>
        </p:txBody>
      </p:sp>
      <p:sp>
        <p:nvSpPr>
          <p:cNvPr id="3" name="Espaço Reservado para Conteúdo 2">
            <a:extLst>
              <a:ext uri="{FF2B5EF4-FFF2-40B4-BE49-F238E27FC236}">
                <a16:creationId xmlns:a16="http://schemas.microsoft.com/office/drawing/2014/main" id="{7515B579-C3FC-4EDC-986D-C663389BFF78}"/>
              </a:ext>
            </a:extLst>
          </p:cNvPr>
          <p:cNvSpPr>
            <a:spLocks noGrp="1"/>
          </p:cNvSpPr>
          <p:nvPr>
            <p:ph idx="1"/>
          </p:nvPr>
        </p:nvSpPr>
        <p:spPr/>
        <p:txBody>
          <a:bodyPr/>
          <a:lstStyle/>
          <a:p>
            <a:pPr>
              <a:buFontTx/>
              <a:buChar char="-"/>
            </a:pPr>
            <a:r>
              <a:rPr lang="pt-BR" dirty="0"/>
              <a:t>Inserção de bits extras deixa mais lenta</a:t>
            </a:r>
          </a:p>
          <a:p>
            <a:pPr>
              <a:buFontTx/>
              <a:buChar char="-"/>
            </a:pPr>
            <a:r>
              <a:rPr lang="pt-BR" dirty="0"/>
              <a:t>Mais barata, recomendada para baixas velocidades</a:t>
            </a:r>
          </a:p>
          <a:p>
            <a:pPr>
              <a:buFontTx/>
              <a:buChar char="-"/>
            </a:pPr>
            <a:r>
              <a:rPr lang="pt-BR" dirty="0"/>
              <a:t> ambos (transmissor e receptor) utilizam a mesma velocidade de transmissão, também chamado de </a:t>
            </a:r>
            <a:r>
              <a:rPr lang="pt-BR" dirty="0" err="1"/>
              <a:t>baud</a:t>
            </a:r>
            <a:r>
              <a:rPr lang="pt-BR" dirty="0"/>
              <a:t> rate. </a:t>
            </a:r>
          </a:p>
        </p:txBody>
      </p:sp>
    </p:spTree>
    <p:extLst>
      <p:ext uri="{BB962C8B-B14F-4D97-AF65-F5344CB8AC3E}">
        <p14:creationId xmlns:p14="http://schemas.microsoft.com/office/powerpoint/2010/main" val="243155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49E49-2766-4F04-8596-844BD9F3C496}"/>
              </a:ext>
            </a:extLst>
          </p:cNvPr>
          <p:cNvSpPr>
            <a:spLocks noGrp="1"/>
          </p:cNvSpPr>
          <p:nvPr>
            <p:ph type="title"/>
          </p:nvPr>
        </p:nvSpPr>
        <p:spPr/>
        <p:txBody>
          <a:bodyPr/>
          <a:lstStyle/>
          <a:p>
            <a:r>
              <a:rPr lang="pt-BR" dirty="0"/>
              <a:t>Transmissão serial síncrona:</a:t>
            </a:r>
          </a:p>
        </p:txBody>
      </p:sp>
      <p:sp>
        <p:nvSpPr>
          <p:cNvPr id="3" name="Espaço Reservado para Conteúdo 2">
            <a:extLst>
              <a:ext uri="{FF2B5EF4-FFF2-40B4-BE49-F238E27FC236}">
                <a16:creationId xmlns:a16="http://schemas.microsoft.com/office/drawing/2014/main" id="{D5B58B83-6318-424D-AAF3-354DFC3800BF}"/>
              </a:ext>
            </a:extLst>
          </p:cNvPr>
          <p:cNvSpPr>
            <a:spLocks noGrp="1"/>
          </p:cNvSpPr>
          <p:nvPr>
            <p:ph idx="1"/>
          </p:nvPr>
        </p:nvSpPr>
        <p:spPr/>
        <p:txBody>
          <a:bodyPr/>
          <a:lstStyle/>
          <a:p>
            <a:pPr>
              <a:buFontTx/>
              <a:buChar char="-"/>
            </a:pPr>
            <a:r>
              <a:rPr lang="pt-BR" dirty="0"/>
              <a:t>Divisões ilustrativas </a:t>
            </a:r>
          </a:p>
          <a:p>
            <a:pPr>
              <a:buFontTx/>
              <a:buChar char="-"/>
            </a:pPr>
            <a:r>
              <a:rPr lang="pt-BR" dirty="0"/>
              <a:t>Requer um relógio de sincronismo confiável</a:t>
            </a:r>
          </a:p>
          <a:p>
            <a:pPr>
              <a:buFontTx/>
              <a:buChar char="-"/>
            </a:pPr>
            <a:r>
              <a:rPr lang="pt-BR" dirty="0"/>
              <a:t>A sincronização é efetivada na camada de Enlace</a:t>
            </a:r>
          </a:p>
          <a:p>
            <a:pPr>
              <a:buFontTx/>
              <a:buChar char="-"/>
            </a:pPr>
            <a:r>
              <a:rPr lang="pt-BR" dirty="0"/>
              <a:t>é uma maneira de transmitir bits de forma que estes possam ser recebidos adequadamente pelo destinatário.</a:t>
            </a:r>
          </a:p>
        </p:txBody>
      </p:sp>
    </p:spTree>
    <p:extLst>
      <p:ext uri="{BB962C8B-B14F-4D97-AF65-F5344CB8AC3E}">
        <p14:creationId xmlns:p14="http://schemas.microsoft.com/office/powerpoint/2010/main" val="945911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D90C1-9331-4411-8E96-14E8FC11B6BC}"/>
              </a:ext>
            </a:extLst>
          </p:cNvPr>
          <p:cNvSpPr>
            <a:spLocks noGrp="1"/>
          </p:cNvSpPr>
          <p:nvPr>
            <p:ph type="title"/>
          </p:nvPr>
        </p:nvSpPr>
        <p:spPr/>
        <p:txBody>
          <a:bodyPr/>
          <a:lstStyle/>
          <a:p>
            <a:r>
              <a:rPr lang="pt-BR" dirty="0"/>
              <a:t>Conversão digital-analógico</a:t>
            </a:r>
          </a:p>
        </p:txBody>
      </p:sp>
      <p:sp>
        <p:nvSpPr>
          <p:cNvPr id="3" name="Espaço Reservado para Conteúdo 2">
            <a:extLst>
              <a:ext uri="{FF2B5EF4-FFF2-40B4-BE49-F238E27FC236}">
                <a16:creationId xmlns:a16="http://schemas.microsoft.com/office/drawing/2014/main" id="{D114218F-0997-4466-909B-D85B39CF446C}"/>
              </a:ext>
            </a:extLst>
          </p:cNvPr>
          <p:cNvSpPr>
            <a:spLocks noGrp="1"/>
          </p:cNvSpPr>
          <p:nvPr>
            <p:ph idx="1"/>
          </p:nvPr>
        </p:nvSpPr>
        <p:spPr/>
        <p:txBody>
          <a:bodyPr>
            <a:normAutofit fontScale="85000" lnSpcReduction="10000"/>
          </a:bodyPr>
          <a:lstStyle/>
          <a:p>
            <a:r>
              <a:rPr lang="pt-BR" dirty="0"/>
              <a:t>Um conversor A/D transforma um sinal analógico, contínuo no tempo, num sinal amostrado, discreto no tempo, quantizado dentro de um número finito de valores inteiros, determinado pela resolução característica do conversor em bits (8, 10, 12, 16 </a:t>
            </a:r>
            <a:r>
              <a:rPr lang="pt-BR" dirty="0" err="1"/>
              <a:t>etc</a:t>
            </a:r>
            <a:r>
              <a:rPr lang="pt-BR" dirty="0"/>
              <a:t>).</a:t>
            </a:r>
          </a:p>
          <a:p>
            <a:pPr marL="0" indent="0">
              <a:buNone/>
            </a:pPr>
            <a:r>
              <a:rPr lang="pt-BR" b="1" dirty="0"/>
              <a:t>-Desafio:</a:t>
            </a:r>
          </a:p>
          <a:p>
            <a:r>
              <a:rPr lang="pt-BR" dirty="0"/>
              <a:t>Transformar os dados digitais em analógicos para prover a comunicação</a:t>
            </a:r>
          </a:p>
          <a:p>
            <a:pPr marL="0" indent="0">
              <a:buNone/>
            </a:pPr>
            <a:r>
              <a:rPr lang="pt-BR" b="1" dirty="0"/>
              <a:t>-</a:t>
            </a:r>
            <a:r>
              <a:rPr lang="pt-BR" b="1" dirty="0" err="1"/>
              <a:t>Modulção</a:t>
            </a:r>
            <a:r>
              <a:rPr lang="pt-BR" b="1" dirty="0"/>
              <a:t>:</a:t>
            </a:r>
          </a:p>
          <a:p>
            <a:r>
              <a:rPr lang="pt-BR" dirty="0"/>
              <a:t>Técnica de converter sinais analógicos e digitais em um sinal analógico com uma faixa de frequência escolhida</a:t>
            </a:r>
          </a:p>
        </p:txBody>
      </p:sp>
    </p:spTree>
    <p:extLst>
      <p:ext uri="{BB962C8B-B14F-4D97-AF65-F5344CB8AC3E}">
        <p14:creationId xmlns:p14="http://schemas.microsoft.com/office/powerpoint/2010/main" val="868296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4E950-3394-4553-B2AC-4A31BA535E47}"/>
              </a:ext>
            </a:extLst>
          </p:cNvPr>
          <p:cNvSpPr>
            <a:spLocks noGrp="1"/>
          </p:cNvSpPr>
          <p:nvPr>
            <p:ph type="title"/>
          </p:nvPr>
        </p:nvSpPr>
        <p:spPr/>
        <p:txBody>
          <a:bodyPr/>
          <a:lstStyle/>
          <a:p>
            <a:r>
              <a:rPr lang="pt-BR" dirty="0"/>
              <a:t>Modulação de dados:</a:t>
            </a:r>
          </a:p>
        </p:txBody>
      </p:sp>
      <p:sp>
        <p:nvSpPr>
          <p:cNvPr id="3" name="Espaço Reservado para Conteúdo 2">
            <a:extLst>
              <a:ext uri="{FF2B5EF4-FFF2-40B4-BE49-F238E27FC236}">
                <a16:creationId xmlns:a16="http://schemas.microsoft.com/office/drawing/2014/main" id="{869AF76D-E89E-4E36-A3B6-6148D18E1DF6}"/>
              </a:ext>
            </a:extLst>
          </p:cNvPr>
          <p:cNvSpPr>
            <a:spLocks noGrp="1"/>
          </p:cNvSpPr>
          <p:nvPr>
            <p:ph idx="1"/>
          </p:nvPr>
        </p:nvSpPr>
        <p:spPr/>
        <p:txBody>
          <a:bodyPr/>
          <a:lstStyle/>
          <a:p>
            <a:pPr>
              <a:buFontTx/>
              <a:buChar char="-"/>
            </a:pPr>
            <a:r>
              <a:rPr lang="pt-BR" dirty="0"/>
              <a:t>Existe diversos tipos de modulação de dados, mas seus principais são:</a:t>
            </a:r>
          </a:p>
          <a:p>
            <a:r>
              <a:rPr lang="pt-BR" b="1" dirty="0"/>
              <a:t>ASK</a:t>
            </a:r>
            <a:r>
              <a:rPr lang="pt-BR" dirty="0"/>
              <a:t> - Modulação em Amplitude; </a:t>
            </a:r>
          </a:p>
          <a:p>
            <a:r>
              <a:rPr lang="pt-BR" b="1" dirty="0"/>
              <a:t>FSK</a:t>
            </a:r>
            <a:r>
              <a:rPr lang="pt-BR" dirty="0"/>
              <a:t> - Modulação em Frequência; </a:t>
            </a:r>
          </a:p>
          <a:p>
            <a:r>
              <a:rPr lang="pt-BR" b="1" dirty="0"/>
              <a:t>PSK</a:t>
            </a:r>
            <a:r>
              <a:rPr lang="pt-BR" dirty="0"/>
              <a:t> - Modulação em Fase; </a:t>
            </a:r>
          </a:p>
          <a:p>
            <a:r>
              <a:rPr lang="pt-BR" b="1" dirty="0"/>
              <a:t>DPSK</a:t>
            </a:r>
            <a:r>
              <a:rPr lang="pt-BR" dirty="0"/>
              <a:t> - Modulação em Fase Diferencial;</a:t>
            </a:r>
          </a:p>
          <a:p>
            <a:r>
              <a:rPr lang="pt-BR" b="1" dirty="0"/>
              <a:t>QAM</a:t>
            </a:r>
            <a:r>
              <a:rPr lang="pt-BR" dirty="0"/>
              <a:t> - Modulação em Amplitude e fase.</a:t>
            </a:r>
          </a:p>
        </p:txBody>
      </p:sp>
    </p:spTree>
    <p:extLst>
      <p:ext uri="{BB962C8B-B14F-4D97-AF65-F5344CB8AC3E}">
        <p14:creationId xmlns:p14="http://schemas.microsoft.com/office/powerpoint/2010/main" val="514271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F961B-5D0F-4906-9B90-F43A8B2904BF}"/>
              </a:ext>
            </a:extLst>
          </p:cNvPr>
          <p:cNvSpPr>
            <a:spLocks noGrp="1"/>
          </p:cNvSpPr>
          <p:nvPr>
            <p:ph type="title"/>
          </p:nvPr>
        </p:nvSpPr>
        <p:spPr/>
        <p:txBody>
          <a:bodyPr/>
          <a:lstStyle/>
          <a:p>
            <a:r>
              <a:rPr lang="pt-BR" dirty="0"/>
              <a:t>Conversão analógico- analógico:</a:t>
            </a:r>
          </a:p>
        </p:txBody>
      </p:sp>
      <p:sp>
        <p:nvSpPr>
          <p:cNvPr id="4" name="Espaço Reservado para Conteúdo 3">
            <a:extLst>
              <a:ext uri="{FF2B5EF4-FFF2-40B4-BE49-F238E27FC236}">
                <a16:creationId xmlns:a16="http://schemas.microsoft.com/office/drawing/2014/main" id="{B200B775-4770-4347-96DC-14C4197C9681}"/>
              </a:ext>
            </a:extLst>
          </p:cNvPr>
          <p:cNvSpPr>
            <a:spLocks noGrp="1"/>
          </p:cNvSpPr>
          <p:nvPr>
            <p:ph idx="1"/>
          </p:nvPr>
        </p:nvSpPr>
        <p:spPr/>
        <p:txBody>
          <a:bodyPr/>
          <a:lstStyle/>
          <a:p>
            <a:r>
              <a:rPr lang="pt-BR" dirty="0"/>
              <a:t>Tal conversão é efetuada por um Conversor Analógico-Digital ("A/D converter" ou ADC). O sinal recebido, depois de digitalizado, é processado e, na maioria das vezes, será utilizado para atuar sobre o circuito analógico que gerou o sinal original ou até mesmo sobre outro circuito.</a:t>
            </a:r>
          </a:p>
        </p:txBody>
      </p:sp>
    </p:spTree>
    <p:extLst>
      <p:ext uri="{BB962C8B-B14F-4D97-AF65-F5344CB8AC3E}">
        <p14:creationId xmlns:p14="http://schemas.microsoft.com/office/powerpoint/2010/main" val="1618178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9D2D0-EAE7-4AA1-953D-862D68598075}"/>
              </a:ext>
            </a:extLst>
          </p:cNvPr>
          <p:cNvSpPr>
            <a:spLocks noGrp="1"/>
          </p:cNvSpPr>
          <p:nvPr>
            <p:ph type="title"/>
          </p:nvPr>
        </p:nvSpPr>
        <p:spPr/>
        <p:txBody>
          <a:bodyPr/>
          <a:lstStyle/>
          <a:p>
            <a:r>
              <a:rPr lang="pt-BR" dirty="0"/>
              <a:t>Conversão analógico- analógico:</a:t>
            </a:r>
          </a:p>
        </p:txBody>
      </p:sp>
      <p:sp>
        <p:nvSpPr>
          <p:cNvPr id="3" name="Espaço Reservado para Conteúdo 2">
            <a:extLst>
              <a:ext uri="{FF2B5EF4-FFF2-40B4-BE49-F238E27FC236}">
                <a16:creationId xmlns:a16="http://schemas.microsoft.com/office/drawing/2014/main" id="{16274F23-DA63-414B-A1CC-D2F8031F5482}"/>
              </a:ext>
            </a:extLst>
          </p:cNvPr>
          <p:cNvSpPr>
            <a:spLocks noGrp="1"/>
          </p:cNvSpPr>
          <p:nvPr>
            <p:ph idx="1"/>
          </p:nvPr>
        </p:nvSpPr>
        <p:spPr/>
        <p:txBody>
          <a:bodyPr/>
          <a:lstStyle/>
          <a:p>
            <a:pPr>
              <a:buFontTx/>
              <a:buChar char="-"/>
            </a:pPr>
            <a:r>
              <a:rPr lang="pt-BR" dirty="0"/>
              <a:t>Existem diversos tipos de conversões nesta parte de analógico para analógico, mas seus principais são:</a:t>
            </a:r>
          </a:p>
          <a:p>
            <a:r>
              <a:rPr lang="pt-BR" dirty="0"/>
              <a:t>AM: Modulação de amplitude;</a:t>
            </a:r>
          </a:p>
          <a:p>
            <a:r>
              <a:rPr lang="pt-BR" dirty="0"/>
              <a:t>FM: Modulação de frequência;</a:t>
            </a:r>
          </a:p>
          <a:p>
            <a:r>
              <a:rPr lang="pt-BR" dirty="0"/>
              <a:t>PM: Modulação de fase.</a:t>
            </a:r>
          </a:p>
        </p:txBody>
      </p:sp>
    </p:spTree>
    <p:extLst>
      <p:ext uri="{BB962C8B-B14F-4D97-AF65-F5344CB8AC3E}">
        <p14:creationId xmlns:p14="http://schemas.microsoft.com/office/powerpoint/2010/main" val="357812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4A328F7-F77D-4AE9-A544-CF54220A35CF}"/>
              </a:ext>
            </a:extLst>
          </p:cNvPr>
          <p:cNvSpPr>
            <a:spLocks noGrp="1"/>
          </p:cNvSpPr>
          <p:nvPr>
            <p:ph type="title"/>
          </p:nvPr>
        </p:nvSpPr>
        <p:spPr/>
        <p:txBody>
          <a:bodyPr/>
          <a:lstStyle/>
          <a:p>
            <a:r>
              <a:rPr lang="pt-BR" dirty="0"/>
              <a:t>Sistema de comunicação:</a:t>
            </a:r>
          </a:p>
        </p:txBody>
      </p:sp>
      <p:sp>
        <p:nvSpPr>
          <p:cNvPr id="6" name="Subtítulo 5">
            <a:extLst>
              <a:ext uri="{FF2B5EF4-FFF2-40B4-BE49-F238E27FC236}">
                <a16:creationId xmlns:a16="http://schemas.microsoft.com/office/drawing/2014/main" id="{0F53D0D1-6327-4631-A475-AD64D23943BC}"/>
              </a:ext>
            </a:extLst>
          </p:cNvPr>
          <p:cNvSpPr>
            <a:spLocks noGrp="1"/>
          </p:cNvSpPr>
          <p:nvPr>
            <p:ph idx="1"/>
          </p:nvPr>
        </p:nvSpPr>
        <p:spPr>
          <a:xfrm>
            <a:off x="1141412" y="2249487"/>
            <a:ext cx="9905999" cy="3541714"/>
          </a:xfrm>
        </p:spPr>
        <p:txBody>
          <a:bodyPr>
            <a:normAutofit fontScale="92500"/>
          </a:bodyPr>
          <a:lstStyle/>
          <a:p>
            <a:pPr marL="342900" indent="-342900">
              <a:buFont typeface="Arial" panose="020B0604020202020204" pitchFamily="34" charset="0"/>
              <a:buChar char="•"/>
            </a:pPr>
            <a:r>
              <a:rPr lang="pt-BR" dirty="0"/>
              <a:t>Os meios de comunicação são instrumentos utilizados para a transmissão de informações.</a:t>
            </a:r>
          </a:p>
          <a:p>
            <a:pPr marL="342900" indent="-342900">
              <a:buFont typeface="Arial" panose="020B0604020202020204" pitchFamily="34" charset="0"/>
              <a:buChar char="•"/>
            </a:pPr>
            <a:r>
              <a:rPr lang="pt-BR" dirty="0"/>
              <a:t>Eles podem ser individuais, quando a comunicação ocorre em nível interpessoal, ou de massa, quando se atinge um grande número de pessoas ao mesmo tempo.</a:t>
            </a:r>
          </a:p>
          <a:p>
            <a:pPr marL="342900" indent="-342900"/>
            <a:r>
              <a:rPr lang="pt-BR" dirty="0"/>
              <a:t>São classificados ainda em escritos, sonoros, audiovisuais, multimídia ou hipermídia.</a:t>
            </a:r>
          </a:p>
          <a:p>
            <a:pPr marL="342900" indent="-342900"/>
            <a:r>
              <a:rPr lang="pt-BR" dirty="0"/>
              <a:t>Jornais, televisão, telefone, computador, celular e internet são os principais meios de comunicação da atualidade.</a:t>
            </a:r>
          </a:p>
        </p:txBody>
      </p:sp>
    </p:spTree>
    <p:extLst>
      <p:ext uri="{BB962C8B-B14F-4D97-AF65-F5344CB8AC3E}">
        <p14:creationId xmlns:p14="http://schemas.microsoft.com/office/powerpoint/2010/main" val="15462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3E4C8-BFA6-4105-AF76-35D127FE1743}"/>
              </a:ext>
            </a:extLst>
          </p:cNvPr>
          <p:cNvSpPr>
            <a:spLocks noGrp="1"/>
          </p:cNvSpPr>
          <p:nvPr>
            <p:ph type="title"/>
          </p:nvPr>
        </p:nvSpPr>
        <p:spPr/>
        <p:txBody>
          <a:bodyPr/>
          <a:lstStyle/>
          <a:p>
            <a:r>
              <a:rPr lang="pt-BR" dirty="0" err="1"/>
              <a:t>Multicomplexação</a:t>
            </a:r>
            <a:r>
              <a:rPr lang="pt-BR" dirty="0"/>
              <a:t>:</a:t>
            </a:r>
          </a:p>
        </p:txBody>
      </p:sp>
      <p:sp>
        <p:nvSpPr>
          <p:cNvPr id="3" name="Espaço Reservado para Conteúdo 2">
            <a:extLst>
              <a:ext uri="{FF2B5EF4-FFF2-40B4-BE49-F238E27FC236}">
                <a16:creationId xmlns:a16="http://schemas.microsoft.com/office/drawing/2014/main" id="{28062BF0-9E02-4A24-A21E-1A03ED4AB1EB}"/>
              </a:ext>
            </a:extLst>
          </p:cNvPr>
          <p:cNvSpPr>
            <a:spLocks noGrp="1"/>
          </p:cNvSpPr>
          <p:nvPr>
            <p:ph idx="1"/>
          </p:nvPr>
        </p:nvSpPr>
        <p:spPr/>
        <p:txBody>
          <a:bodyPr>
            <a:normAutofit lnSpcReduction="10000"/>
          </a:bodyPr>
          <a:lstStyle/>
          <a:p>
            <a:r>
              <a:rPr lang="pt-BR" dirty="0"/>
              <a:t>Define-se multiplexação como sendo a tarefa de reunir pedaços de dados, vindos de diferentes portas (no hospedeiro de origem), encapsulando esses pedaços com o conjunto de campos para criar segmentos e entregá-los a camada de rede.</a:t>
            </a:r>
          </a:p>
          <a:p>
            <a:r>
              <a:rPr lang="pt-BR" dirty="0"/>
              <a:t>A multiplexação é uma função que transmite 2 ou mais sinais individuais, de forma simultânea, por meio de um único cabo ou via wireless. É uma técnica que abre mais canais de comunicação e amplia a capacidade de transmissão de dados.</a:t>
            </a:r>
          </a:p>
        </p:txBody>
      </p:sp>
    </p:spTree>
    <p:extLst>
      <p:ext uri="{BB962C8B-B14F-4D97-AF65-F5344CB8AC3E}">
        <p14:creationId xmlns:p14="http://schemas.microsoft.com/office/powerpoint/2010/main" val="1516858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23088-22C0-4757-A79C-1A513C495417}"/>
              </a:ext>
            </a:extLst>
          </p:cNvPr>
          <p:cNvSpPr>
            <a:spLocks noGrp="1"/>
          </p:cNvSpPr>
          <p:nvPr>
            <p:ph type="title"/>
          </p:nvPr>
        </p:nvSpPr>
        <p:spPr/>
        <p:txBody>
          <a:bodyPr/>
          <a:lstStyle/>
          <a:p>
            <a:r>
              <a:rPr lang="pt-BR" dirty="0"/>
              <a:t>Multiplexação:</a:t>
            </a:r>
          </a:p>
        </p:txBody>
      </p:sp>
      <p:sp>
        <p:nvSpPr>
          <p:cNvPr id="3" name="Espaço Reservado para Conteúdo 2">
            <a:extLst>
              <a:ext uri="{FF2B5EF4-FFF2-40B4-BE49-F238E27FC236}">
                <a16:creationId xmlns:a16="http://schemas.microsoft.com/office/drawing/2014/main" id="{2D87E2F6-629F-4A4C-97A4-21B869B7915D}"/>
              </a:ext>
            </a:extLst>
          </p:cNvPr>
          <p:cNvSpPr>
            <a:spLocks noGrp="1"/>
          </p:cNvSpPr>
          <p:nvPr>
            <p:ph idx="1"/>
          </p:nvPr>
        </p:nvSpPr>
        <p:spPr/>
        <p:txBody>
          <a:bodyPr/>
          <a:lstStyle/>
          <a:p>
            <a:pPr>
              <a:buFontTx/>
              <a:buChar char="-"/>
            </a:pPr>
            <a:r>
              <a:rPr lang="pt-BR" dirty="0"/>
              <a:t>Tipos:</a:t>
            </a:r>
          </a:p>
          <a:p>
            <a:r>
              <a:rPr lang="pt-BR" b="1" dirty="0"/>
              <a:t>FDM: </a:t>
            </a:r>
            <a:r>
              <a:rPr lang="pt-BR" dirty="0"/>
              <a:t>Multiplexação por divisão do espectro de frequência;</a:t>
            </a:r>
          </a:p>
          <a:p>
            <a:r>
              <a:rPr lang="pt-BR" b="1" dirty="0"/>
              <a:t>TDM: </a:t>
            </a:r>
            <a:r>
              <a:rPr lang="pt-BR" dirty="0"/>
              <a:t>Multiplexação por divisão do tempo;</a:t>
            </a:r>
          </a:p>
          <a:p>
            <a:r>
              <a:rPr lang="pt-BR" b="1" dirty="0"/>
              <a:t>WDM:</a:t>
            </a:r>
            <a:r>
              <a:rPr lang="pt-BR" dirty="0"/>
              <a:t>  Multiplexação por divisão do comprimento de onda;</a:t>
            </a:r>
          </a:p>
          <a:p>
            <a:r>
              <a:rPr lang="pt-BR" b="1" dirty="0"/>
              <a:t>CDM: </a:t>
            </a:r>
            <a:r>
              <a:rPr lang="pt-BR" dirty="0"/>
              <a:t>Multiplexação por divisão de Código; 	</a:t>
            </a:r>
          </a:p>
        </p:txBody>
      </p:sp>
    </p:spTree>
    <p:extLst>
      <p:ext uri="{BB962C8B-B14F-4D97-AF65-F5344CB8AC3E}">
        <p14:creationId xmlns:p14="http://schemas.microsoft.com/office/powerpoint/2010/main" val="1032854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AF6B3-B038-4918-A735-6475B9B41F3C}"/>
              </a:ext>
            </a:extLst>
          </p:cNvPr>
          <p:cNvSpPr>
            <a:spLocks noGrp="1"/>
          </p:cNvSpPr>
          <p:nvPr>
            <p:ph type="title"/>
          </p:nvPr>
        </p:nvSpPr>
        <p:spPr/>
        <p:txBody>
          <a:bodyPr/>
          <a:lstStyle/>
          <a:p>
            <a:r>
              <a:rPr lang="pt-BR" dirty="0"/>
              <a:t>Meios de transmissão:</a:t>
            </a:r>
          </a:p>
        </p:txBody>
      </p:sp>
      <p:sp>
        <p:nvSpPr>
          <p:cNvPr id="3" name="Espaço Reservado para Conteúdo 2">
            <a:extLst>
              <a:ext uri="{FF2B5EF4-FFF2-40B4-BE49-F238E27FC236}">
                <a16:creationId xmlns:a16="http://schemas.microsoft.com/office/drawing/2014/main" id="{D4D59CA9-F4BA-40E4-B9C9-3AE9F1397B63}"/>
              </a:ext>
            </a:extLst>
          </p:cNvPr>
          <p:cNvSpPr>
            <a:spLocks noGrp="1"/>
          </p:cNvSpPr>
          <p:nvPr>
            <p:ph idx="1"/>
          </p:nvPr>
        </p:nvSpPr>
        <p:spPr/>
        <p:txBody>
          <a:bodyPr>
            <a:normAutofit fontScale="92500" lnSpcReduction="20000"/>
          </a:bodyPr>
          <a:lstStyle/>
          <a:p>
            <a:pPr>
              <a:buFontTx/>
              <a:buChar char="-"/>
            </a:pPr>
            <a:r>
              <a:rPr lang="pt-BR" dirty="0"/>
              <a:t>Há vários tipos de transmissão, e esses são seus principais:</a:t>
            </a:r>
          </a:p>
          <a:p>
            <a:pPr marL="457200" indent="-457200">
              <a:buFont typeface="+mj-lt"/>
              <a:buAutoNum type="arabicPeriod"/>
            </a:pPr>
            <a:r>
              <a:rPr lang="pt-BR" dirty="0"/>
              <a:t>Meios Magnéticos.</a:t>
            </a:r>
          </a:p>
          <a:p>
            <a:pPr marL="457200" indent="-457200">
              <a:buFont typeface="+mj-lt"/>
              <a:buAutoNum type="arabicPeriod"/>
            </a:pPr>
            <a:r>
              <a:rPr lang="pt-BR" dirty="0"/>
              <a:t>Cabo Coaxial.</a:t>
            </a:r>
          </a:p>
          <a:p>
            <a:pPr marL="457200" indent="-457200">
              <a:buFont typeface="+mj-lt"/>
              <a:buAutoNum type="arabicPeriod"/>
            </a:pPr>
            <a:r>
              <a:rPr lang="pt-BR" dirty="0"/>
              <a:t>Fibra óptica.</a:t>
            </a:r>
          </a:p>
          <a:p>
            <a:pPr marL="457200" indent="-457200">
              <a:buFont typeface="+mj-lt"/>
              <a:buAutoNum type="arabicPeriod"/>
            </a:pPr>
            <a:r>
              <a:rPr lang="pt-BR" dirty="0"/>
              <a:t>Transmissão via rádio.</a:t>
            </a:r>
          </a:p>
          <a:p>
            <a:pPr marL="457200" indent="-457200">
              <a:buFont typeface="+mj-lt"/>
              <a:buAutoNum type="arabicPeriod"/>
            </a:pPr>
            <a:r>
              <a:rPr lang="pt-BR" dirty="0"/>
              <a:t>Ondas infravermelhas.</a:t>
            </a:r>
          </a:p>
          <a:p>
            <a:pPr marL="457200" indent="-457200">
              <a:buFont typeface="+mj-lt"/>
              <a:buAutoNum type="arabicPeriod"/>
            </a:pPr>
            <a:r>
              <a:rPr lang="pt-BR" dirty="0"/>
              <a:t>Outros meios.</a:t>
            </a:r>
            <a:br>
              <a:rPr lang="pt-BR" dirty="0"/>
            </a:br>
            <a:endParaRPr lang="pt-BR" dirty="0"/>
          </a:p>
        </p:txBody>
      </p:sp>
    </p:spTree>
    <p:extLst>
      <p:ext uri="{BB962C8B-B14F-4D97-AF65-F5344CB8AC3E}">
        <p14:creationId xmlns:p14="http://schemas.microsoft.com/office/powerpoint/2010/main" val="261098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85400466-996C-4B7E-ABB4-5C43CF203932}"/>
              </a:ext>
            </a:extLst>
          </p:cNvPr>
          <p:cNvSpPr/>
          <p:nvPr/>
        </p:nvSpPr>
        <p:spPr>
          <a:xfrm>
            <a:off x="3215640" y="4251874"/>
            <a:ext cx="6294120" cy="23696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bg1"/>
                </a:solidFill>
              </a:rPr>
              <a:t>Par Trançado</a:t>
            </a:r>
          </a:p>
        </p:txBody>
      </p:sp>
      <p:sp>
        <p:nvSpPr>
          <p:cNvPr id="2" name="Título 1">
            <a:extLst>
              <a:ext uri="{FF2B5EF4-FFF2-40B4-BE49-F238E27FC236}">
                <a16:creationId xmlns:a16="http://schemas.microsoft.com/office/drawing/2014/main" id="{949C6CE3-9CCA-4FBA-9702-504B99C2B3C7}"/>
              </a:ext>
            </a:extLst>
          </p:cNvPr>
          <p:cNvSpPr>
            <a:spLocks noGrp="1"/>
          </p:cNvSpPr>
          <p:nvPr>
            <p:ph type="title"/>
          </p:nvPr>
        </p:nvSpPr>
        <p:spPr/>
        <p:txBody>
          <a:bodyPr/>
          <a:lstStyle/>
          <a:p>
            <a:r>
              <a:rPr lang="pt-BR" dirty="0"/>
              <a:t>Meio de transmissão guiado:</a:t>
            </a:r>
          </a:p>
        </p:txBody>
      </p:sp>
      <p:sp>
        <p:nvSpPr>
          <p:cNvPr id="3" name="Espaço Reservado para Conteúdo 2">
            <a:extLst>
              <a:ext uri="{FF2B5EF4-FFF2-40B4-BE49-F238E27FC236}">
                <a16:creationId xmlns:a16="http://schemas.microsoft.com/office/drawing/2014/main" id="{A6D7856B-C1F4-4378-9EA6-D23264D2BA58}"/>
              </a:ext>
            </a:extLst>
          </p:cNvPr>
          <p:cNvSpPr>
            <a:spLocks noGrp="1"/>
          </p:cNvSpPr>
          <p:nvPr>
            <p:ph idx="1"/>
          </p:nvPr>
        </p:nvSpPr>
        <p:spPr/>
        <p:txBody>
          <a:bodyPr/>
          <a:lstStyle/>
          <a:p>
            <a:r>
              <a:rPr lang="pt-BR" dirty="0"/>
              <a:t>Um meio guiado é a transmissão </a:t>
            </a:r>
            <a:r>
              <a:rPr lang="pt-BR" b="1" dirty="0"/>
              <a:t>por cabos </a:t>
            </a:r>
            <a:r>
              <a:rPr lang="pt-BR" dirty="0"/>
              <a:t>ou </a:t>
            </a:r>
            <a:r>
              <a:rPr lang="pt-BR" b="1" dirty="0"/>
              <a:t>fios de cobre</a:t>
            </a:r>
            <a:r>
              <a:rPr lang="pt-BR" dirty="0"/>
              <a:t>, onde os dados transmitidos são convertidos em sinais elétricos que propagam pelo </a:t>
            </a:r>
            <a:r>
              <a:rPr lang="pt-BR" b="1" dirty="0"/>
              <a:t>material condutor</a:t>
            </a:r>
            <a:r>
              <a:rPr lang="pt-BR" dirty="0"/>
              <a:t>, e a transmissão </a:t>
            </a:r>
            <a:r>
              <a:rPr lang="pt-BR" b="1" dirty="0"/>
              <a:t>por fibras ópticas</a:t>
            </a:r>
            <a:r>
              <a:rPr lang="pt-BR" dirty="0"/>
              <a:t>, onde os dados são </a:t>
            </a:r>
            <a:r>
              <a:rPr lang="pt-BR" b="1" dirty="0"/>
              <a:t>convertidos em sinais luminosos </a:t>
            </a:r>
            <a:r>
              <a:rPr lang="pt-BR" dirty="0"/>
              <a:t>e então propagados pelo material transparente da fibra óptica.</a:t>
            </a:r>
          </a:p>
        </p:txBody>
      </p:sp>
      <p:sp>
        <p:nvSpPr>
          <p:cNvPr id="4" name="Retângulo: Cantos Arredondados 3">
            <a:extLst>
              <a:ext uri="{FF2B5EF4-FFF2-40B4-BE49-F238E27FC236}">
                <a16:creationId xmlns:a16="http://schemas.microsoft.com/office/drawing/2014/main" id="{89BF8E81-B0B7-40D7-9EA7-BD970E69E89F}"/>
              </a:ext>
            </a:extLst>
          </p:cNvPr>
          <p:cNvSpPr/>
          <p:nvPr/>
        </p:nvSpPr>
        <p:spPr>
          <a:xfrm>
            <a:off x="3459480" y="5570220"/>
            <a:ext cx="2636520" cy="28956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pt-BR"/>
          </a:p>
        </p:txBody>
      </p:sp>
      <p:sp>
        <p:nvSpPr>
          <p:cNvPr id="6" name="Forma Livre: Forma 5">
            <a:extLst>
              <a:ext uri="{FF2B5EF4-FFF2-40B4-BE49-F238E27FC236}">
                <a16:creationId xmlns:a16="http://schemas.microsoft.com/office/drawing/2014/main" id="{D6339B51-AC52-468E-9AB2-2F15F6F81BE2}"/>
              </a:ext>
            </a:extLst>
          </p:cNvPr>
          <p:cNvSpPr/>
          <p:nvPr/>
        </p:nvSpPr>
        <p:spPr>
          <a:xfrm>
            <a:off x="6118860" y="4297680"/>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7" name="Forma Livre: Forma 6">
            <a:extLst>
              <a:ext uri="{FF2B5EF4-FFF2-40B4-BE49-F238E27FC236}">
                <a16:creationId xmlns:a16="http://schemas.microsoft.com/office/drawing/2014/main" id="{D8AAAED3-3E38-4BC7-BA47-E1AFD30F1DC1}"/>
              </a:ext>
            </a:extLst>
          </p:cNvPr>
          <p:cNvSpPr/>
          <p:nvPr/>
        </p:nvSpPr>
        <p:spPr>
          <a:xfrm>
            <a:off x="6141720" y="4251874"/>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orma Livre: Forma 9">
            <a:extLst>
              <a:ext uri="{FF2B5EF4-FFF2-40B4-BE49-F238E27FC236}">
                <a16:creationId xmlns:a16="http://schemas.microsoft.com/office/drawing/2014/main" id="{BC7D3FF7-2A01-4F17-B8FB-B9C6F08BEF4E}"/>
              </a:ext>
            </a:extLst>
          </p:cNvPr>
          <p:cNvSpPr/>
          <p:nvPr/>
        </p:nvSpPr>
        <p:spPr>
          <a:xfrm rot="639787">
            <a:off x="6348303" y="4567035"/>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Forma Livre: Forma 10">
            <a:extLst>
              <a:ext uri="{FF2B5EF4-FFF2-40B4-BE49-F238E27FC236}">
                <a16:creationId xmlns:a16="http://schemas.microsoft.com/office/drawing/2014/main" id="{7F453346-30B2-43A9-BA80-5B05827A5233}"/>
              </a:ext>
            </a:extLst>
          </p:cNvPr>
          <p:cNvSpPr/>
          <p:nvPr/>
        </p:nvSpPr>
        <p:spPr>
          <a:xfrm rot="834324">
            <a:off x="6220303" y="4632617"/>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2" name="Forma Livre: Forma 11">
            <a:extLst>
              <a:ext uri="{FF2B5EF4-FFF2-40B4-BE49-F238E27FC236}">
                <a16:creationId xmlns:a16="http://schemas.microsoft.com/office/drawing/2014/main" id="{2283991F-5EBF-4EEB-96DB-0AE5C68FCA36}"/>
              </a:ext>
            </a:extLst>
          </p:cNvPr>
          <p:cNvSpPr/>
          <p:nvPr/>
        </p:nvSpPr>
        <p:spPr>
          <a:xfrm rot="1425848">
            <a:off x="6395569" y="4982067"/>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Forma Livre: Forma 12">
            <a:extLst>
              <a:ext uri="{FF2B5EF4-FFF2-40B4-BE49-F238E27FC236}">
                <a16:creationId xmlns:a16="http://schemas.microsoft.com/office/drawing/2014/main" id="{9E0E4B54-1F59-43A5-B56F-213873C38E10}"/>
              </a:ext>
            </a:extLst>
          </p:cNvPr>
          <p:cNvSpPr/>
          <p:nvPr/>
        </p:nvSpPr>
        <p:spPr>
          <a:xfrm rot="1620385">
            <a:off x="6267569" y="5047649"/>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4" name="Forma Livre: Forma 13">
            <a:extLst>
              <a:ext uri="{FF2B5EF4-FFF2-40B4-BE49-F238E27FC236}">
                <a16:creationId xmlns:a16="http://schemas.microsoft.com/office/drawing/2014/main" id="{AFC9405B-D7FE-4099-9761-56878E9C258C}"/>
              </a:ext>
            </a:extLst>
          </p:cNvPr>
          <p:cNvSpPr/>
          <p:nvPr/>
        </p:nvSpPr>
        <p:spPr>
          <a:xfrm rot="2290965">
            <a:off x="6313537" y="5338892"/>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Forma Livre: Forma 14">
            <a:extLst>
              <a:ext uri="{FF2B5EF4-FFF2-40B4-BE49-F238E27FC236}">
                <a16:creationId xmlns:a16="http://schemas.microsoft.com/office/drawing/2014/main" id="{6B6E0556-2DA9-4AE3-8D4B-E8F4CD78F708}"/>
              </a:ext>
            </a:extLst>
          </p:cNvPr>
          <p:cNvSpPr/>
          <p:nvPr/>
        </p:nvSpPr>
        <p:spPr>
          <a:xfrm rot="2485502">
            <a:off x="6185537" y="5404474"/>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cxnSp>
        <p:nvCxnSpPr>
          <p:cNvPr id="16" name="Conector: Curvo 15">
            <a:extLst>
              <a:ext uri="{FF2B5EF4-FFF2-40B4-BE49-F238E27FC236}">
                <a16:creationId xmlns:a16="http://schemas.microsoft.com/office/drawing/2014/main" id="{56ABA6D9-8B6C-4C4B-9D13-ADBABEDDC60F}"/>
              </a:ext>
            </a:extLst>
          </p:cNvPr>
          <p:cNvCxnSpPr/>
          <p:nvPr/>
        </p:nvCxnSpPr>
        <p:spPr>
          <a:xfrm flipV="1">
            <a:off x="4572000" y="5100569"/>
            <a:ext cx="1798320" cy="323532"/>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999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D1495-D314-4C11-B271-31D9CB52307E}"/>
              </a:ext>
            </a:extLst>
          </p:cNvPr>
          <p:cNvSpPr>
            <a:spLocks noGrp="1"/>
          </p:cNvSpPr>
          <p:nvPr>
            <p:ph type="title"/>
          </p:nvPr>
        </p:nvSpPr>
        <p:spPr/>
        <p:txBody>
          <a:bodyPr/>
          <a:lstStyle/>
          <a:p>
            <a:r>
              <a:rPr lang="pt-BR" dirty="0"/>
              <a:t>Meios de transmissão não guiados:</a:t>
            </a:r>
          </a:p>
        </p:txBody>
      </p:sp>
      <p:sp>
        <p:nvSpPr>
          <p:cNvPr id="3" name="Espaço Reservado para Conteúdo 2">
            <a:extLst>
              <a:ext uri="{FF2B5EF4-FFF2-40B4-BE49-F238E27FC236}">
                <a16:creationId xmlns:a16="http://schemas.microsoft.com/office/drawing/2014/main" id="{3675B940-4EF2-4E0D-A86D-AA4AE125E094}"/>
              </a:ext>
            </a:extLst>
          </p:cNvPr>
          <p:cNvSpPr>
            <a:spLocks noGrp="1"/>
          </p:cNvSpPr>
          <p:nvPr>
            <p:ph idx="1"/>
          </p:nvPr>
        </p:nvSpPr>
        <p:spPr/>
        <p:txBody>
          <a:bodyPr/>
          <a:lstStyle/>
          <a:p>
            <a:r>
              <a:rPr lang="pt-BR" dirty="0"/>
              <a:t>Quanto aos meios não-guiados, podemos citar a transmissão por </a:t>
            </a:r>
            <a:r>
              <a:rPr lang="pt-BR" b="1" dirty="0"/>
              <a:t>irradiação eletromagnética</a:t>
            </a:r>
            <a:r>
              <a:rPr lang="pt-BR" dirty="0"/>
              <a:t>, onde os dados transmitidos são irradiados através de </a:t>
            </a:r>
            <a:r>
              <a:rPr lang="pt-BR" b="1" dirty="0"/>
              <a:t>antenas</a:t>
            </a:r>
            <a:r>
              <a:rPr lang="pt-BR" dirty="0"/>
              <a:t> para o ambiente, como por exemplo as </a:t>
            </a:r>
            <a:r>
              <a:rPr lang="pt-BR" b="1" dirty="0"/>
              <a:t>transmissões via satélite</a:t>
            </a:r>
            <a:r>
              <a:rPr lang="pt-BR" dirty="0"/>
              <a:t>, infravermelho, </a:t>
            </a:r>
            <a:r>
              <a:rPr lang="pt-BR" b="1" dirty="0" err="1"/>
              <a:t>bluetooth</a:t>
            </a:r>
            <a:r>
              <a:rPr lang="pt-BR" b="1" dirty="0"/>
              <a:t> e wireless</a:t>
            </a:r>
            <a:r>
              <a:rPr lang="pt-BR" dirty="0"/>
              <a:t>.</a:t>
            </a:r>
          </a:p>
        </p:txBody>
      </p:sp>
      <p:sp>
        <p:nvSpPr>
          <p:cNvPr id="5" name="Retângulo 4">
            <a:extLst>
              <a:ext uri="{FF2B5EF4-FFF2-40B4-BE49-F238E27FC236}">
                <a16:creationId xmlns:a16="http://schemas.microsoft.com/office/drawing/2014/main" id="{ABCC7EF7-A64E-4447-BE84-AEB0CF7D8D4F}"/>
              </a:ext>
            </a:extLst>
          </p:cNvPr>
          <p:cNvSpPr/>
          <p:nvPr/>
        </p:nvSpPr>
        <p:spPr>
          <a:xfrm>
            <a:off x="2414726" y="5024761"/>
            <a:ext cx="1447060" cy="47051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Transmissão</a:t>
            </a:r>
          </a:p>
        </p:txBody>
      </p:sp>
      <p:sp>
        <p:nvSpPr>
          <p:cNvPr id="7" name="Retângulo 6">
            <a:extLst>
              <a:ext uri="{FF2B5EF4-FFF2-40B4-BE49-F238E27FC236}">
                <a16:creationId xmlns:a16="http://schemas.microsoft.com/office/drawing/2014/main" id="{EF1186A0-A8A0-469C-90D0-38E66EF8F8DC}"/>
              </a:ext>
            </a:extLst>
          </p:cNvPr>
          <p:cNvSpPr/>
          <p:nvPr/>
        </p:nvSpPr>
        <p:spPr>
          <a:xfrm>
            <a:off x="7884850" y="5024760"/>
            <a:ext cx="1447060" cy="47051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Receptor</a:t>
            </a:r>
          </a:p>
        </p:txBody>
      </p:sp>
      <p:sp>
        <p:nvSpPr>
          <p:cNvPr id="8" name="Elipse 7">
            <a:extLst>
              <a:ext uri="{FF2B5EF4-FFF2-40B4-BE49-F238E27FC236}">
                <a16:creationId xmlns:a16="http://schemas.microsoft.com/office/drawing/2014/main" id="{B50CB172-29CF-4FC9-8DF1-3D54C756DC6C}"/>
              </a:ext>
            </a:extLst>
          </p:cNvPr>
          <p:cNvSpPr/>
          <p:nvPr/>
        </p:nvSpPr>
        <p:spPr>
          <a:xfrm>
            <a:off x="6875420" y="5034302"/>
            <a:ext cx="179551" cy="1961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A39F4A31-E3A6-400E-8776-493CD69112CD}"/>
              </a:ext>
            </a:extLst>
          </p:cNvPr>
          <p:cNvSpPr/>
          <p:nvPr/>
        </p:nvSpPr>
        <p:spPr>
          <a:xfrm>
            <a:off x="6942338" y="5237825"/>
            <a:ext cx="45719" cy="337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28E1877-026C-4B57-B6D1-D91624C36AD7}"/>
              </a:ext>
            </a:extLst>
          </p:cNvPr>
          <p:cNvSpPr/>
          <p:nvPr/>
        </p:nvSpPr>
        <p:spPr>
          <a:xfrm>
            <a:off x="6854226" y="5570072"/>
            <a:ext cx="22194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a:extLst>
              <a:ext uri="{FF2B5EF4-FFF2-40B4-BE49-F238E27FC236}">
                <a16:creationId xmlns:a16="http://schemas.microsoft.com/office/drawing/2014/main" id="{2CCC243F-930B-4FFA-9C3C-B9131783C426}"/>
              </a:ext>
            </a:extLst>
          </p:cNvPr>
          <p:cNvCxnSpPr/>
          <p:nvPr/>
        </p:nvCxnSpPr>
        <p:spPr>
          <a:xfrm>
            <a:off x="7376160" y="5260018"/>
            <a:ext cx="5086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9E3D6420-7E62-45EA-9D51-9D2CC33BD152}"/>
              </a:ext>
            </a:extLst>
          </p:cNvPr>
          <p:cNvCxnSpPr>
            <a:cxnSpLocks/>
          </p:cNvCxnSpPr>
          <p:nvPr/>
        </p:nvCxnSpPr>
        <p:spPr>
          <a:xfrm>
            <a:off x="3907536" y="5265284"/>
            <a:ext cx="5086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07CF6B14-412E-4B63-AA51-C1F02AAC7146}"/>
              </a:ext>
            </a:extLst>
          </p:cNvPr>
          <p:cNvCxnSpPr>
            <a:cxnSpLocks/>
          </p:cNvCxnSpPr>
          <p:nvPr/>
        </p:nvCxnSpPr>
        <p:spPr>
          <a:xfrm>
            <a:off x="7461885" y="492061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o 22">
            <a:extLst>
              <a:ext uri="{FF2B5EF4-FFF2-40B4-BE49-F238E27FC236}">
                <a16:creationId xmlns:a16="http://schemas.microsoft.com/office/drawing/2014/main" id="{34F9910B-B48B-418F-8CFD-8852BB72FA72}"/>
              </a:ext>
            </a:extLst>
          </p:cNvPr>
          <p:cNvSpPr/>
          <p:nvPr/>
        </p:nvSpPr>
        <p:spPr>
          <a:xfrm>
            <a:off x="7115554" y="5026035"/>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24" name="Arco 23">
            <a:extLst>
              <a:ext uri="{FF2B5EF4-FFF2-40B4-BE49-F238E27FC236}">
                <a16:creationId xmlns:a16="http://schemas.microsoft.com/office/drawing/2014/main" id="{BDC4ED1F-BF3B-4068-8AFB-E29DD91457D7}"/>
              </a:ext>
            </a:extLst>
          </p:cNvPr>
          <p:cNvSpPr/>
          <p:nvPr/>
        </p:nvSpPr>
        <p:spPr>
          <a:xfrm>
            <a:off x="7197429" y="5024760"/>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25" name="Arco 24">
            <a:extLst>
              <a:ext uri="{FF2B5EF4-FFF2-40B4-BE49-F238E27FC236}">
                <a16:creationId xmlns:a16="http://schemas.microsoft.com/office/drawing/2014/main" id="{872B49DF-228E-4090-8B1C-8A9452EA2CA9}"/>
              </a:ext>
            </a:extLst>
          </p:cNvPr>
          <p:cNvSpPr/>
          <p:nvPr/>
        </p:nvSpPr>
        <p:spPr>
          <a:xfrm>
            <a:off x="7271425" y="4985702"/>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29" name="Arco 28">
            <a:extLst>
              <a:ext uri="{FF2B5EF4-FFF2-40B4-BE49-F238E27FC236}">
                <a16:creationId xmlns:a16="http://schemas.microsoft.com/office/drawing/2014/main" id="{C3DDE026-3F7B-4D49-A0AD-2669BBCFE728}"/>
              </a:ext>
            </a:extLst>
          </p:cNvPr>
          <p:cNvSpPr/>
          <p:nvPr/>
        </p:nvSpPr>
        <p:spPr>
          <a:xfrm rot="10601844">
            <a:off x="6771843" y="4920199"/>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0" name="Arco 29">
            <a:extLst>
              <a:ext uri="{FF2B5EF4-FFF2-40B4-BE49-F238E27FC236}">
                <a16:creationId xmlns:a16="http://schemas.microsoft.com/office/drawing/2014/main" id="{1972DC93-18F0-4510-BAB5-E2A6BA05CC59}"/>
              </a:ext>
            </a:extLst>
          </p:cNvPr>
          <p:cNvSpPr/>
          <p:nvPr/>
        </p:nvSpPr>
        <p:spPr>
          <a:xfrm rot="10601844">
            <a:off x="6692848" y="4934201"/>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31" name="Arco 30">
            <a:extLst>
              <a:ext uri="{FF2B5EF4-FFF2-40B4-BE49-F238E27FC236}">
                <a16:creationId xmlns:a16="http://schemas.microsoft.com/office/drawing/2014/main" id="{31BFC486-A15C-4C0C-A632-351EF946DEFE}"/>
              </a:ext>
            </a:extLst>
          </p:cNvPr>
          <p:cNvSpPr/>
          <p:nvPr/>
        </p:nvSpPr>
        <p:spPr>
          <a:xfrm rot="10601844">
            <a:off x="6614997" y="4933221"/>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32" name="Elipse 31">
            <a:extLst>
              <a:ext uri="{FF2B5EF4-FFF2-40B4-BE49-F238E27FC236}">
                <a16:creationId xmlns:a16="http://schemas.microsoft.com/office/drawing/2014/main" id="{817D86E2-D4F8-45FA-AD42-946F5EC6820E}"/>
              </a:ext>
            </a:extLst>
          </p:cNvPr>
          <p:cNvSpPr/>
          <p:nvPr/>
        </p:nvSpPr>
        <p:spPr>
          <a:xfrm>
            <a:off x="4827121" y="5024760"/>
            <a:ext cx="179551" cy="1961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406C4C51-C757-4391-8651-C79E1AC98EB4}"/>
              </a:ext>
            </a:extLst>
          </p:cNvPr>
          <p:cNvSpPr/>
          <p:nvPr/>
        </p:nvSpPr>
        <p:spPr>
          <a:xfrm>
            <a:off x="4894039" y="5228283"/>
            <a:ext cx="45719" cy="337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6D9A47B2-9D20-4C54-BDCE-FF66D2B07CEF}"/>
              </a:ext>
            </a:extLst>
          </p:cNvPr>
          <p:cNvSpPr/>
          <p:nvPr/>
        </p:nvSpPr>
        <p:spPr>
          <a:xfrm>
            <a:off x="4805927" y="5560530"/>
            <a:ext cx="22194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Arco 34">
            <a:extLst>
              <a:ext uri="{FF2B5EF4-FFF2-40B4-BE49-F238E27FC236}">
                <a16:creationId xmlns:a16="http://schemas.microsoft.com/office/drawing/2014/main" id="{694467C3-765C-4408-A638-C9BF2AA23921}"/>
              </a:ext>
            </a:extLst>
          </p:cNvPr>
          <p:cNvSpPr/>
          <p:nvPr/>
        </p:nvSpPr>
        <p:spPr>
          <a:xfrm>
            <a:off x="5067255" y="5016493"/>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6" name="Arco 35">
            <a:extLst>
              <a:ext uri="{FF2B5EF4-FFF2-40B4-BE49-F238E27FC236}">
                <a16:creationId xmlns:a16="http://schemas.microsoft.com/office/drawing/2014/main" id="{146ED74F-6BDC-4345-98EE-091FB01F8C05}"/>
              </a:ext>
            </a:extLst>
          </p:cNvPr>
          <p:cNvSpPr/>
          <p:nvPr/>
        </p:nvSpPr>
        <p:spPr>
          <a:xfrm>
            <a:off x="5149130" y="5015218"/>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37" name="Arco 36">
            <a:extLst>
              <a:ext uri="{FF2B5EF4-FFF2-40B4-BE49-F238E27FC236}">
                <a16:creationId xmlns:a16="http://schemas.microsoft.com/office/drawing/2014/main" id="{EA7174FB-BE2C-4BB9-A5C9-901449977958}"/>
              </a:ext>
            </a:extLst>
          </p:cNvPr>
          <p:cNvSpPr/>
          <p:nvPr/>
        </p:nvSpPr>
        <p:spPr>
          <a:xfrm>
            <a:off x="5223126" y="4976160"/>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38" name="Arco 37">
            <a:extLst>
              <a:ext uri="{FF2B5EF4-FFF2-40B4-BE49-F238E27FC236}">
                <a16:creationId xmlns:a16="http://schemas.microsoft.com/office/drawing/2014/main" id="{23379553-3033-4E18-AEF1-16AFB6B2B325}"/>
              </a:ext>
            </a:extLst>
          </p:cNvPr>
          <p:cNvSpPr/>
          <p:nvPr/>
        </p:nvSpPr>
        <p:spPr>
          <a:xfrm rot="10601844">
            <a:off x="4723544" y="4910657"/>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9" name="Arco 38">
            <a:extLst>
              <a:ext uri="{FF2B5EF4-FFF2-40B4-BE49-F238E27FC236}">
                <a16:creationId xmlns:a16="http://schemas.microsoft.com/office/drawing/2014/main" id="{3710D42F-C4DB-4DBA-A5BE-A0DDCD894E50}"/>
              </a:ext>
            </a:extLst>
          </p:cNvPr>
          <p:cNvSpPr/>
          <p:nvPr/>
        </p:nvSpPr>
        <p:spPr>
          <a:xfrm rot="10601844">
            <a:off x="4644549" y="4924659"/>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40" name="Arco 39">
            <a:extLst>
              <a:ext uri="{FF2B5EF4-FFF2-40B4-BE49-F238E27FC236}">
                <a16:creationId xmlns:a16="http://schemas.microsoft.com/office/drawing/2014/main" id="{E8A75BA1-E9C9-406B-A567-364E9FB1B1DC}"/>
              </a:ext>
            </a:extLst>
          </p:cNvPr>
          <p:cNvSpPr/>
          <p:nvPr/>
        </p:nvSpPr>
        <p:spPr>
          <a:xfrm rot="10601844">
            <a:off x="4566698" y="4923679"/>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Tree>
    <p:extLst>
      <p:ext uri="{BB962C8B-B14F-4D97-AF65-F5344CB8AC3E}">
        <p14:creationId xmlns:p14="http://schemas.microsoft.com/office/powerpoint/2010/main" val="3637453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5705D-4340-452D-A7F3-49352442FCBB}"/>
              </a:ext>
            </a:extLst>
          </p:cNvPr>
          <p:cNvSpPr>
            <a:spLocks noGrp="1"/>
          </p:cNvSpPr>
          <p:nvPr>
            <p:ph type="title"/>
          </p:nvPr>
        </p:nvSpPr>
        <p:spPr/>
        <p:txBody>
          <a:bodyPr/>
          <a:lstStyle/>
          <a:p>
            <a:r>
              <a:rPr lang="pt-BR" dirty="0"/>
              <a:t>Camada de enlace:</a:t>
            </a:r>
          </a:p>
        </p:txBody>
      </p:sp>
      <p:sp>
        <p:nvSpPr>
          <p:cNvPr id="3" name="Espaço Reservado para Conteúdo 2">
            <a:extLst>
              <a:ext uri="{FF2B5EF4-FFF2-40B4-BE49-F238E27FC236}">
                <a16:creationId xmlns:a16="http://schemas.microsoft.com/office/drawing/2014/main" id="{67754766-F8D2-48D2-9FFF-74FB29D60383}"/>
              </a:ext>
            </a:extLst>
          </p:cNvPr>
          <p:cNvSpPr>
            <a:spLocks noGrp="1"/>
          </p:cNvSpPr>
          <p:nvPr>
            <p:ph idx="1"/>
          </p:nvPr>
        </p:nvSpPr>
        <p:spPr/>
        <p:txBody>
          <a:bodyPr/>
          <a:lstStyle/>
          <a:p>
            <a:r>
              <a:rPr lang="pt-BR" dirty="0"/>
              <a:t>Como diz o nome, esta camada entrelaça os dados, ou seja, transforma a camada física, em um recurso de transmissão bruto, em um link responsável pela comunicação de dados nó a nó.</a:t>
            </a:r>
          </a:p>
          <a:p>
            <a:r>
              <a:rPr lang="pt-BR" dirty="0"/>
              <a:t>Na maioria das vezes, esta camada, de enlace, costuma-se implementar em um adaptador de rede (NIC).</a:t>
            </a:r>
          </a:p>
        </p:txBody>
      </p:sp>
    </p:spTree>
    <p:extLst>
      <p:ext uri="{BB962C8B-B14F-4D97-AF65-F5344CB8AC3E}">
        <p14:creationId xmlns:p14="http://schemas.microsoft.com/office/powerpoint/2010/main" val="3660462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0CA3B-D2EF-41FD-B894-9E53D65F9845}"/>
              </a:ext>
            </a:extLst>
          </p:cNvPr>
          <p:cNvSpPr>
            <a:spLocks noGrp="1"/>
          </p:cNvSpPr>
          <p:nvPr>
            <p:ph type="title"/>
          </p:nvPr>
        </p:nvSpPr>
        <p:spPr/>
        <p:txBody>
          <a:bodyPr/>
          <a:lstStyle/>
          <a:p>
            <a:r>
              <a:rPr lang="pt-BR" dirty="0"/>
              <a:t>Para que serve a camada de enlace?:</a:t>
            </a:r>
          </a:p>
        </p:txBody>
      </p:sp>
      <p:sp>
        <p:nvSpPr>
          <p:cNvPr id="3" name="Espaço Reservado para Conteúdo 2">
            <a:extLst>
              <a:ext uri="{FF2B5EF4-FFF2-40B4-BE49-F238E27FC236}">
                <a16:creationId xmlns:a16="http://schemas.microsoft.com/office/drawing/2014/main" id="{2A1E25EE-80E9-4785-A767-D2C8A0A0EF8B}"/>
              </a:ext>
            </a:extLst>
          </p:cNvPr>
          <p:cNvSpPr>
            <a:spLocks noGrp="1"/>
          </p:cNvSpPr>
          <p:nvPr>
            <p:ph idx="1"/>
          </p:nvPr>
        </p:nvSpPr>
        <p:spPr/>
        <p:txBody>
          <a:bodyPr/>
          <a:lstStyle/>
          <a:p>
            <a:r>
              <a:rPr lang="pt-BR" dirty="0"/>
              <a:t>A função primária da camada de enlace é fazer a conexão lógica entre as máquinas que estiverem trocando informações.</a:t>
            </a:r>
          </a:p>
          <a:p>
            <a:r>
              <a:rPr lang="pt-BR" dirty="0"/>
              <a:t>Essa tarefa implica em alguns serviços que podem ser oferecidos às camadas superiores que não têm, na realidade, relação direta com o enlace das máquinas.</a:t>
            </a:r>
          </a:p>
        </p:txBody>
      </p:sp>
    </p:spTree>
    <p:extLst>
      <p:ext uri="{BB962C8B-B14F-4D97-AF65-F5344CB8AC3E}">
        <p14:creationId xmlns:p14="http://schemas.microsoft.com/office/powerpoint/2010/main" val="3466448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CCCB7-B7B0-409C-AE7A-FFB48B0AE3E2}"/>
              </a:ext>
            </a:extLst>
          </p:cNvPr>
          <p:cNvSpPr>
            <a:spLocks noGrp="1"/>
          </p:cNvSpPr>
          <p:nvPr>
            <p:ph type="title"/>
          </p:nvPr>
        </p:nvSpPr>
        <p:spPr/>
        <p:txBody>
          <a:bodyPr/>
          <a:lstStyle/>
          <a:p>
            <a:r>
              <a:rPr lang="pt-BR" dirty="0"/>
              <a:t>Controle de enlace de dados:</a:t>
            </a:r>
          </a:p>
        </p:txBody>
      </p:sp>
      <p:sp>
        <p:nvSpPr>
          <p:cNvPr id="3" name="Espaço Reservado para Conteúdo 2">
            <a:extLst>
              <a:ext uri="{FF2B5EF4-FFF2-40B4-BE49-F238E27FC236}">
                <a16:creationId xmlns:a16="http://schemas.microsoft.com/office/drawing/2014/main" id="{D0771C7D-C29F-4F8F-8E8F-F7B654DA69EB}"/>
              </a:ext>
            </a:extLst>
          </p:cNvPr>
          <p:cNvSpPr>
            <a:spLocks noGrp="1"/>
          </p:cNvSpPr>
          <p:nvPr>
            <p:ph idx="1"/>
          </p:nvPr>
        </p:nvSpPr>
        <p:spPr/>
        <p:txBody>
          <a:bodyPr/>
          <a:lstStyle/>
          <a:p>
            <a:r>
              <a:rPr lang="pt-BR" dirty="0"/>
              <a:t>Para o controle de enlace de dados, é necessário uma coordenação entre transmissor e receptor.</a:t>
            </a:r>
          </a:p>
          <a:p>
            <a:pPr marL="0" indent="0">
              <a:buNone/>
            </a:pPr>
            <a:r>
              <a:rPr lang="pt-BR" dirty="0"/>
              <a:t>-&gt; Dentro do controles de dados, há um Controle de Fluxo, que se refere a um conjunto de procedimentos utilizados para controlar a quantidade de dados que o emissor pode enviar antes de receber uma confirmação do receptor. Chamado de ACK.</a:t>
            </a:r>
          </a:p>
        </p:txBody>
      </p:sp>
    </p:spTree>
    <p:extLst>
      <p:ext uri="{BB962C8B-B14F-4D97-AF65-F5344CB8AC3E}">
        <p14:creationId xmlns:p14="http://schemas.microsoft.com/office/powerpoint/2010/main" val="2111227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78E2E-DEBD-46F6-B2A7-4E471A300B5E}"/>
              </a:ext>
            </a:extLst>
          </p:cNvPr>
          <p:cNvSpPr>
            <a:spLocks noGrp="1"/>
          </p:cNvSpPr>
          <p:nvPr>
            <p:ph type="title"/>
          </p:nvPr>
        </p:nvSpPr>
        <p:spPr/>
        <p:txBody>
          <a:bodyPr/>
          <a:lstStyle/>
          <a:p>
            <a:r>
              <a:rPr lang="pt-BR" dirty="0"/>
              <a:t>Protocolos: sem ruído</a:t>
            </a:r>
          </a:p>
        </p:txBody>
      </p:sp>
      <p:sp>
        <p:nvSpPr>
          <p:cNvPr id="11" name="Espaço Reservado para Conteúdo 10">
            <a:extLst>
              <a:ext uri="{FF2B5EF4-FFF2-40B4-BE49-F238E27FC236}">
                <a16:creationId xmlns:a16="http://schemas.microsoft.com/office/drawing/2014/main" id="{1B68B9C2-6723-49D9-9199-80F16215EE4B}"/>
              </a:ext>
            </a:extLst>
          </p:cNvPr>
          <p:cNvSpPr>
            <a:spLocks noGrp="1"/>
          </p:cNvSpPr>
          <p:nvPr>
            <p:ph idx="1"/>
          </p:nvPr>
        </p:nvSpPr>
        <p:spPr/>
        <p:txBody>
          <a:bodyPr/>
          <a:lstStyle/>
          <a:p>
            <a:r>
              <a:rPr lang="pt-BR" dirty="0" err="1"/>
              <a:t>Simplest</a:t>
            </a:r>
            <a:r>
              <a:rPr lang="pt-BR" dirty="0"/>
              <a:t>: O protocolo mais simples já existente</a:t>
            </a:r>
          </a:p>
          <a:p>
            <a:r>
              <a:rPr lang="pt-BR" dirty="0"/>
              <a:t>Stop-</a:t>
            </a:r>
            <a:r>
              <a:rPr lang="pt-BR" dirty="0" err="1"/>
              <a:t>and</a:t>
            </a:r>
            <a:r>
              <a:rPr lang="pt-BR" dirty="0"/>
              <a:t>-</a:t>
            </a:r>
            <a:r>
              <a:rPr lang="pt-BR" dirty="0" err="1"/>
              <a:t>Wait</a:t>
            </a:r>
            <a:r>
              <a:rPr lang="pt-BR" dirty="0"/>
              <a:t>: Conhecido como protocolo de bit alternado , é um método em telecomunicações para enviar informações entre dois dispositivos conectados. Ele garante que as informações não sejam perdidas devido a pacotes descartados e que os pacotes sejam recebidos na ordem correta.</a:t>
            </a:r>
          </a:p>
        </p:txBody>
      </p:sp>
    </p:spTree>
    <p:extLst>
      <p:ext uri="{BB962C8B-B14F-4D97-AF65-F5344CB8AC3E}">
        <p14:creationId xmlns:p14="http://schemas.microsoft.com/office/powerpoint/2010/main" val="2246873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4042B-E650-413E-BE28-E0D24F12AD74}"/>
              </a:ext>
            </a:extLst>
          </p:cNvPr>
          <p:cNvSpPr>
            <a:spLocks noGrp="1"/>
          </p:cNvSpPr>
          <p:nvPr>
            <p:ph type="title"/>
          </p:nvPr>
        </p:nvSpPr>
        <p:spPr/>
        <p:txBody>
          <a:bodyPr/>
          <a:lstStyle/>
          <a:p>
            <a:r>
              <a:rPr lang="pt-BR" dirty="0"/>
              <a:t>Protocolos: com ruído</a:t>
            </a:r>
          </a:p>
        </p:txBody>
      </p:sp>
      <p:sp>
        <p:nvSpPr>
          <p:cNvPr id="3" name="Espaço Reservado para Conteúdo 2">
            <a:extLst>
              <a:ext uri="{FF2B5EF4-FFF2-40B4-BE49-F238E27FC236}">
                <a16:creationId xmlns:a16="http://schemas.microsoft.com/office/drawing/2014/main" id="{535B90CE-57FD-4059-B2BF-CA549DC9D687}"/>
              </a:ext>
            </a:extLst>
          </p:cNvPr>
          <p:cNvSpPr>
            <a:spLocks noGrp="1"/>
          </p:cNvSpPr>
          <p:nvPr>
            <p:ph idx="1"/>
          </p:nvPr>
        </p:nvSpPr>
        <p:spPr/>
        <p:txBody>
          <a:bodyPr>
            <a:normAutofit fontScale="92500" lnSpcReduction="10000"/>
          </a:bodyPr>
          <a:lstStyle/>
          <a:p>
            <a:r>
              <a:rPr lang="pt-BR" dirty="0"/>
              <a:t>Stop-</a:t>
            </a:r>
            <a:r>
              <a:rPr lang="pt-BR" dirty="0" err="1"/>
              <a:t>and</a:t>
            </a:r>
            <a:r>
              <a:rPr lang="pt-BR" dirty="0"/>
              <a:t>-</a:t>
            </a:r>
            <a:r>
              <a:rPr lang="pt-BR" dirty="0" err="1"/>
              <a:t>Wait</a:t>
            </a:r>
            <a:r>
              <a:rPr lang="pt-BR" dirty="0"/>
              <a:t> ARQ: Também conhecido como protocolo de bit alternado , é um método em telecomunicações para enviar informações entre dois dispositivos conectados. Ele garante que as informações não sejam perdidas devido a pacotes descartados e que os pacotes sejam recebidos na ordem correta.</a:t>
            </a:r>
          </a:p>
          <a:p>
            <a:r>
              <a:rPr lang="pt-BR" dirty="0"/>
              <a:t>Go-Back-n ARQ: Envia continuamente frames até a um valor máximo N específico do tamanho da janela do emissor, sem receber um pacote de confirmação do receptor.</a:t>
            </a:r>
          </a:p>
          <a:p>
            <a:r>
              <a:rPr lang="pt-BR" dirty="0" err="1"/>
              <a:t>Selective</a:t>
            </a:r>
            <a:r>
              <a:rPr lang="pt-BR" dirty="0"/>
              <a:t> </a:t>
            </a:r>
            <a:r>
              <a:rPr lang="pt-BR" dirty="0" err="1"/>
              <a:t>Repeat</a:t>
            </a:r>
            <a:r>
              <a:rPr lang="pt-BR" dirty="0"/>
              <a:t> ARQ: Usado para gerenciar números de sequência e retransmissões em comunicações confiáveis.</a:t>
            </a:r>
          </a:p>
          <a:p>
            <a:endParaRPr lang="pt-BR" dirty="0"/>
          </a:p>
        </p:txBody>
      </p:sp>
    </p:spTree>
    <p:extLst>
      <p:ext uri="{BB962C8B-B14F-4D97-AF65-F5344CB8AC3E}">
        <p14:creationId xmlns:p14="http://schemas.microsoft.com/office/powerpoint/2010/main" val="349489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4BB0F-784A-4102-A919-C4730110767D}"/>
              </a:ext>
            </a:extLst>
          </p:cNvPr>
          <p:cNvSpPr>
            <a:spLocks noGrp="1"/>
          </p:cNvSpPr>
          <p:nvPr>
            <p:ph type="title"/>
          </p:nvPr>
        </p:nvSpPr>
        <p:spPr/>
        <p:txBody>
          <a:bodyPr/>
          <a:lstStyle/>
          <a:p>
            <a:r>
              <a:rPr lang="pt-BR" dirty="0"/>
              <a:t>Tipos de comunicação/dados:</a:t>
            </a:r>
          </a:p>
        </p:txBody>
      </p:sp>
      <p:sp>
        <p:nvSpPr>
          <p:cNvPr id="3" name="Espaço Reservado para Conteúdo 2">
            <a:extLst>
              <a:ext uri="{FF2B5EF4-FFF2-40B4-BE49-F238E27FC236}">
                <a16:creationId xmlns:a16="http://schemas.microsoft.com/office/drawing/2014/main" id="{F5EA8550-85BA-472B-AA49-639C987165B4}"/>
              </a:ext>
            </a:extLst>
          </p:cNvPr>
          <p:cNvSpPr>
            <a:spLocks noGrp="1"/>
          </p:cNvSpPr>
          <p:nvPr>
            <p:ph idx="1"/>
          </p:nvPr>
        </p:nvSpPr>
        <p:spPr/>
        <p:txBody>
          <a:bodyPr>
            <a:normAutofit fontScale="77500" lnSpcReduction="20000"/>
          </a:bodyPr>
          <a:lstStyle/>
          <a:p>
            <a:pPr marL="0" indent="0">
              <a:buNone/>
            </a:pPr>
            <a:r>
              <a:rPr lang="pt-BR" dirty="0"/>
              <a:t>Os meios de comunicação podem ser categorizados em dois diferentes tipos de acordo com a plataforma, por meio da qual se dá a propagação de informações, e também o seu público receptor. São eles:</a:t>
            </a:r>
          </a:p>
          <a:p>
            <a:r>
              <a:rPr lang="pt-BR" dirty="0"/>
              <a:t>Meios de comunicação individual: são aquelas ferramentas que permitem a troca de informações em nível interpessoal e de maneira direta, de um indivíduo a outro ou entre um pequeno grupo de pessoas. O público emissor e receptor da mensagem é, portanto, limitado. Os principais exemplos são: carta, telefone, celular (por meio de aplicativos de mensagem instantânea) e e-mail.</a:t>
            </a:r>
          </a:p>
          <a:p>
            <a:r>
              <a:rPr lang="pt-BR" dirty="0"/>
              <a:t>Meios de comunicação em massa ou social: são aquelas ferramentas utilizadas para estabelecer a comunicação e a troca de informações com uma vasta quantidade de pessoas, até mesmo populações inteiras. Os principais exemplos são: rádio, televisão, jornal, revista e internet.</a:t>
            </a:r>
          </a:p>
        </p:txBody>
      </p:sp>
    </p:spTree>
    <p:extLst>
      <p:ext uri="{BB962C8B-B14F-4D97-AF65-F5344CB8AC3E}">
        <p14:creationId xmlns:p14="http://schemas.microsoft.com/office/powerpoint/2010/main" val="566950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A58A3-89C4-4F0B-BC30-1CEBA325BFBF}"/>
              </a:ext>
            </a:extLst>
          </p:cNvPr>
          <p:cNvSpPr>
            <a:spLocks noGrp="1"/>
          </p:cNvSpPr>
          <p:nvPr>
            <p:ph type="title"/>
          </p:nvPr>
        </p:nvSpPr>
        <p:spPr/>
        <p:txBody>
          <a:bodyPr/>
          <a:lstStyle/>
          <a:p>
            <a:r>
              <a:rPr lang="pt-BR" dirty="0"/>
              <a:t>Controle e detecção de erros: distância de erros</a:t>
            </a:r>
          </a:p>
        </p:txBody>
      </p:sp>
      <p:sp>
        <p:nvSpPr>
          <p:cNvPr id="3" name="Espaço Reservado para Conteúdo 2">
            <a:extLst>
              <a:ext uri="{FF2B5EF4-FFF2-40B4-BE49-F238E27FC236}">
                <a16:creationId xmlns:a16="http://schemas.microsoft.com/office/drawing/2014/main" id="{7DF66F57-7E33-4E63-937C-9CE574C98F6F}"/>
              </a:ext>
            </a:extLst>
          </p:cNvPr>
          <p:cNvSpPr>
            <a:spLocks noGrp="1"/>
          </p:cNvSpPr>
          <p:nvPr>
            <p:ph idx="1"/>
          </p:nvPr>
        </p:nvSpPr>
        <p:spPr/>
        <p:txBody>
          <a:bodyPr/>
          <a:lstStyle/>
          <a:p>
            <a:r>
              <a:rPr lang="pt-BR"/>
              <a:t>Os erros </a:t>
            </a:r>
            <a:r>
              <a:rPr lang="pt-BR" dirty="0"/>
              <a:t>de transmissão ainda são um fato </a:t>
            </a:r>
            <a:r>
              <a:rPr lang="pt-BR"/>
              <a:t>muito comum</a:t>
            </a:r>
          </a:p>
          <a:p>
            <a:endParaRPr lang="pt-BR" dirty="0"/>
          </a:p>
        </p:txBody>
      </p:sp>
    </p:spTree>
    <p:extLst>
      <p:ext uri="{BB962C8B-B14F-4D97-AF65-F5344CB8AC3E}">
        <p14:creationId xmlns:p14="http://schemas.microsoft.com/office/powerpoint/2010/main" val="232885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6A3D0-4A12-4DA6-A98B-9508B016559E}"/>
              </a:ext>
            </a:extLst>
          </p:cNvPr>
          <p:cNvSpPr>
            <a:spLocks noGrp="1"/>
          </p:cNvSpPr>
          <p:nvPr>
            <p:ph type="title"/>
          </p:nvPr>
        </p:nvSpPr>
        <p:spPr/>
        <p:txBody>
          <a:bodyPr/>
          <a:lstStyle/>
          <a:p>
            <a:r>
              <a:rPr lang="pt-BR" dirty="0"/>
              <a:t>Fluxo de dados:</a:t>
            </a:r>
          </a:p>
        </p:txBody>
      </p:sp>
      <p:sp>
        <p:nvSpPr>
          <p:cNvPr id="3" name="Espaço Reservado para Conteúdo 2">
            <a:extLst>
              <a:ext uri="{FF2B5EF4-FFF2-40B4-BE49-F238E27FC236}">
                <a16:creationId xmlns:a16="http://schemas.microsoft.com/office/drawing/2014/main" id="{6DCE8F85-2C05-4DE6-8732-7F342EB9605B}"/>
              </a:ext>
            </a:extLst>
          </p:cNvPr>
          <p:cNvSpPr>
            <a:spLocks noGrp="1"/>
          </p:cNvSpPr>
          <p:nvPr>
            <p:ph idx="1"/>
          </p:nvPr>
        </p:nvSpPr>
        <p:spPr/>
        <p:txBody>
          <a:bodyPr/>
          <a:lstStyle/>
          <a:p>
            <a:endParaRPr lang="pt-BR" dirty="0"/>
          </a:p>
        </p:txBody>
      </p:sp>
      <p:sp>
        <p:nvSpPr>
          <p:cNvPr id="4" name="Espaço Reservado para Texto 3">
            <a:extLst>
              <a:ext uri="{FF2B5EF4-FFF2-40B4-BE49-F238E27FC236}">
                <a16:creationId xmlns:a16="http://schemas.microsoft.com/office/drawing/2014/main" id="{5B7D2735-6AC1-410F-A1FC-D9B053CB45FA}"/>
              </a:ext>
            </a:extLst>
          </p:cNvPr>
          <p:cNvSpPr>
            <a:spLocks noGrp="1"/>
          </p:cNvSpPr>
          <p:nvPr>
            <p:ph type="body" sz="half" idx="2"/>
          </p:nvPr>
        </p:nvSpPr>
        <p:spPr/>
        <p:txBody>
          <a:bodyPr/>
          <a:lstStyle/>
          <a:p>
            <a:r>
              <a:rPr lang="pt-BR" dirty="0"/>
              <a:t>Um diagrama de fluxo de dados (DFD) é uma representação visual de como os dados fluem </a:t>
            </a:r>
          </a:p>
          <a:p>
            <a:r>
              <a:rPr lang="pt-BR" b="1" dirty="0"/>
              <a:t>DFD lógico x DFD físico</a:t>
            </a:r>
            <a:br>
              <a:rPr lang="pt-BR" dirty="0"/>
            </a:br>
            <a:r>
              <a:rPr lang="pt-BR" dirty="0"/>
              <a:t>Estas são as duas categorias de um diagrama de fluxo de </a:t>
            </a:r>
            <a:r>
              <a:rPr lang="pt-BR" dirty="0" err="1"/>
              <a:t>dados.através</a:t>
            </a:r>
            <a:r>
              <a:rPr lang="pt-BR" dirty="0"/>
              <a:t> de um processo ou sistema.</a:t>
            </a:r>
          </a:p>
          <a:p>
            <a:endParaRPr lang="pt-BR" dirty="0"/>
          </a:p>
        </p:txBody>
      </p:sp>
      <p:sp>
        <p:nvSpPr>
          <p:cNvPr id="5" name="Retângulo 4">
            <a:extLst>
              <a:ext uri="{FF2B5EF4-FFF2-40B4-BE49-F238E27FC236}">
                <a16:creationId xmlns:a16="http://schemas.microsoft.com/office/drawing/2014/main" id="{04820C01-6DA8-48F4-9230-9606B1FF0038}"/>
              </a:ext>
            </a:extLst>
          </p:cNvPr>
          <p:cNvSpPr/>
          <p:nvPr/>
        </p:nvSpPr>
        <p:spPr>
          <a:xfrm>
            <a:off x="5489129" y="889571"/>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FE3CFCA4-FF91-4FED-AADE-376ED607DFF2}"/>
              </a:ext>
            </a:extLst>
          </p:cNvPr>
          <p:cNvSpPr/>
          <p:nvPr/>
        </p:nvSpPr>
        <p:spPr>
          <a:xfrm>
            <a:off x="9448631" y="889570"/>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Cantos Arredondados 5">
            <a:extLst>
              <a:ext uri="{FF2B5EF4-FFF2-40B4-BE49-F238E27FC236}">
                <a16:creationId xmlns:a16="http://schemas.microsoft.com/office/drawing/2014/main" id="{3F691A44-B801-4AEF-9FD8-D4495CA2722C}"/>
              </a:ext>
            </a:extLst>
          </p:cNvPr>
          <p:cNvSpPr/>
          <p:nvPr/>
        </p:nvSpPr>
        <p:spPr>
          <a:xfrm>
            <a:off x="5656439" y="2363264"/>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F8E355E3-74FC-473D-A054-3D96827D0EDC}"/>
              </a:ext>
            </a:extLst>
          </p:cNvPr>
          <p:cNvSpPr/>
          <p:nvPr/>
        </p:nvSpPr>
        <p:spPr>
          <a:xfrm>
            <a:off x="9615941" y="2363263"/>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C8257B11-0E66-4781-AD1B-2C7DE9077D4F}"/>
              </a:ext>
            </a:extLst>
          </p:cNvPr>
          <p:cNvSpPr/>
          <p:nvPr/>
        </p:nvSpPr>
        <p:spPr>
          <a:xfrm>
            <a:off x="7637639" y="4429958"/>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BB774A3-22CB-4623-8116-D6386AF90BF9}"/>
              </a:ext>
            </a:extLst>
          </p:cNvPr>
          <p:cNvSpPr/>
          <p:nvPr/>
        </p:nvSpPr>
        <p:spPr>
          <a:xfrm>
            <a:off x="9371902" y="4361896"/>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14E772B-2325-4042-8665-5CD8BBDE8120}"/>
              </a:ext>
            </a:extLst>
          </p:cNvPr>
          <p:cNvSpPr/>
          <p:nvPr/>
        </p:nvSpPr>
        <p:spPr>
          <a:xfrm>
            <a:off x="7501631" y="1897185"/>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F56543CC-320E-4644-BE8F-EC73D4FDD384}"/>
              </a:ext>
            </a:extLst>
          </p:cNvPr>
          <p:cNvSpPr/>
          <p:nvPr/>
        </p:nvSpPr>
        <p:spPr>
          <a:xfrm>
            <a:off x="7517790" y="3529699"/>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7CA741C2-AC69-4EA5-A5C2-CE3909CDFE32}"/>
              </a:ext>
            </a:extLst>
          </p:cNvPr>
          <p:cNvSpPr/>
          <p:nvPr/>
        </p:nvSpPr>
        <p:spPr>
          <a:xfrm>
            <a:off x="5536590" y="3976466"/>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Angulado 20">
            <a:extLst>
              <a:ext uri="{FF2B5EF4-FFF2-40B4-BE49-F238E27FC236}">
                <a16:creationId xmlns:a16="http://schemas.microsoft.com/office/drawing/2014/main" id="{0089D14B-B826-4377-B7EE-C0255290530A}"/>
              </a:ext>
            </a:extLst>
          </p:cNvPr>
          <p:cNvCxnSpPr/>
          <p:nvPr/>
        </p:nvCxnSpPr>
        <p:spPr>
          <a:xfrm flipV="1">
            <a:off x="6766148" y="2092495"/>
            <a:ext cx="735483" cy="6151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107F5AD9-A76F-461F-A302-F118E302F2BC}"/>
              </a:ext>
            </a:extLst>
          </p:cNvPr>
          <p:cNvCxnSpPr/>
          <p:nvPr/>
        </p:nvCxnSpPr>
        <p:spPr>
          <a:xfrm>
            <a:off x="8867196" y="2092495"/>
            <a:ext cx="748745" cy="6151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C8B5AACE-9323-4754-94FB-161005E659BF}"/>
              </a:ext>
            </a:extLst>
          </p:cNvPr>
          <p:cNvCxnSpPr/>
          <p:nvPr/>
        </p:nvCxnSpPr>
        <p:spPr>
          <a:xfrm>
            <a:off x="10141372" y="1866114"/>
            <a:ext cx="0" cy="4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do 26">
            <a:extLst>
              <a:ext uri="{FF2B5EF4-FFF2-40B4-BE49-F238E27FC236}">
                <a16:creationId xmlns:a16="http://schemas.microsoft.com/office/drawing/2014/main" id="{A6200DAB-0E2D-439E-AE65-346E272AB1CF}"/>
              </a:ext>
            </a:extLst>
          </p:cNvPr>
          <p:cNvCxnSpPr>
            <a:cxnSpLocks/>
          </p:cNvCxnSpPr>
          <p:nvPr/>
        </p:nvCxnSpPr>
        <p:spPr>
          <a:xfrm flipV="1">
            <a:off x="8398276" y="3027286"/>
            <a:ext cx="1217665" cy="5024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D2C08FC6-CF2A-4FB4-8F3E-F95A0AD801DA}"/>
              </a:ext>
            </a:extLst>
          </p:cNvPr>
          <p:cNvCxnSpPr>
            <a:cxnSpLocks/>
          </p:cNvCxnSpPr>
          <p:nvPr/>
        </p:nvCxnSpPr>
        <p:spPr>
          <a:xfrm rot="10800000">
            <a:off x="6885999" y="3032551"/>
            <a:ext cx="1115571" cy="5148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512F5526-8D08-489A-86A8-981A9407D758}"/>
              </a:ext>
            </a:extLst>
          </p:cNvPr>
          <p:cNvCxnSpPr/>
          <p:nvPr/>
        </p:nvCxnSpPr>
        <p:spPr>
          <a:xfrm>
            <a:off x="6195680" y="3340544"/>
            <a:ext cx="0" cy="54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3017C15C-6AA3-4CA1-B165-539C6D89DDBE}"/>
              </a:ext>
            </a:extLst>
          </p:cNvPr>
          <p:cNvCxnSpPr/>
          <p:nvPr/>
        </p:nvCxnSpPr>
        <p:spPr>
          <a:xfrm>
            <a:off x="10141372" y="3355759"/>
            <a:ext cx="0" cy="9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5F19D373-4F8B-484E-BF36-F843C57C98C9}"/>
              </a:ext>
            </a:extLst>
          </p:cNvPr>
          <p:cNvCxnSpPr/>
          <p:nvPr/>
        </p:nvCxnSpPr>
        <p:spPr>
          <a:xfrm>
            <a:off x="8176334" y="3881999"/>
            <a:ext cx="16159" cy="54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do 38">
            <a:extLst>
              <a:ext uri="{FF2B5EF4-FFF2-40B4-BE49-F238E27FC236}">
                <a16:creationId xmlns:a16="http://schemas.microsoft.com/office/drawing/2014/main" id="{9555D1C7-115A-4D7C-9C65-DD6EB176860D}"/>
              </a:ext>
            </a:extLst>
          </p:cNvPr>
          <p:cNvCxnSpPr>
            <a:cxnSpLocks/>
          </p:cNvCxnSpPr>
          <p:nvPr/>
        </p:nvCxnSpPr>
        <p:spPr>
          <a:xfrm>
            <a:off x="6096000" y="4328766"/>
            <a:ext cx="1464910" cy="567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a:extLst>
              <a:ext uri="{FF2B5EF4-FFF2-40B4-BE49-F238E27FC236}">
                <a16:creationId xmlns:a16="http://schemas.microsoft.com/office/drawing/2014/main" id="{C89CF34C-E9DA-4694-8F9C-2E4B3505C4B4}"/>
              </a:ext>
            </a:extLst>
          </p:cNvPr>
          <p:cNvCxnSpPr/>
          <p:nvPr/>
        </p:nvCxnSpPr>
        <p:spPr>
          <a:xfrm flipH="1">
            <a:off x="8817047" y="4862429"/>
            <a:ext cx="515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a:extLst>
              <a:ext uri="{FF2B5EF4-FFF2-40B4-BE49-F238E27FC236}">
                <a16:creationId xmlns:a16="http://schemas.microsoft.com/office/drawing/2014/main" id="{EF96486A-B2DE-4BBE-9D8B-46834BB68788}"/>
              </a:ext>
            </a:extLst>
          </p:cNvPr>
          <p:cNvCxnSpPr/>
          <p:nvPr/>
        </p:nvCxnSpPr>
        <p:spPr>
          <a:xfrm>
            <a:off x="6195680" y="1821725"/>
            <a:ext cx="0"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82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7BAEFB3-4087-4388-9749-0EB9676D0B03}"/>
              </a:ext>
            </a:extLst>
          </p:cNvPr>
          <p:cNvSpPr>
            <a:spLocks noGrp="1"/>
          </p:cNvSpPr>
          <p:nvPr>
            <p:ph type="title"/>
          </p:nvPr>
        </p:nvSpPr>
        <p:spPr/>
        <p:txBody>
          <a:bodyPr/>
          <a:lstStyle/>
          <a:p>
            <a:r>
              <a:rPr lang="pt-BR" dirty="0"/>
              <a:t>Redes nas organizações:</a:t>
            </a:r>
          </a:p>
        </p:txBody>
      </p:sp>
      <p:sp>
        <p:nvSpPr>
          <p:cNvPr id="6" name="Espaço Reservado para Conteúdo 5">
            <a:extLst>
              <a:ext uri="{FF2B5EF4-FFF2-40B4-BE49-F238E27FC236}">
                <a16:creationId xmlns:a16="http://schemas.microsoft.com/office/drawing/2014/main" id="{C4197714-3C09-4BD7-BC73-FFBC51424B52}"/>
              </a:ext>
            </a:extLst>
          </p:cNvPr>
          <p:cNvSpPr>
            <a:spLocks noGrp="1"/>
          </p:cNvSpPr>
          <p:nvPr>
            <p:ph idx="1"/>
          </p:nvPr>
        </p:nvSpPr>
        <p:spPr/>
        <p:txBody>
          <a:bodyPr>
            <a:normAutofit fontScale="92500" lnSpcReduction="20000"/>
          </a:bodyPr>
          <a:lstStyle/>
          <a:p>
            <a:r>
              <a:rPr lang="pt-BR" dirty="0"/>
              <a:t>A comunicação dados é a disciplina da ciência da computação que trata da comunicação entre computadores (sistema computacional) e dispositivos de calculadoras analógicas antigas sem utilização de nenhum protocolo do modelo OSI ou da arquitetura </a:t>
            </a:r>
            <a:r>
              <a:rPr lang="pt-BR" dirty="0" err="1"/>
              <a:t>tcp/ip</a:t>
            </a:r>
            <a:r>
              <a:rPr lang="pt-BR" dirty="0"/>
              <a:t> diferentes através de um meio de transmissão incomum.</a:t>
            </a:r>
          </a:p>
          <a:p>
            <a:r>
              <a:rPr lang="pt-BR" dirty="0"/>
              <a:t>Estas redes podem ser classificadas em três grupos, conforme as suas características e finalidades: </a:t>
            </a:r>
            <a:r>
              <a:rPr lang="pt-BR" b="1" dirty="0" err="1"/>
              <a:t>LANs</a:t>
            </a:r>
            <a:r>
              <a:rPr lang="pt-BR" b="1" dirty="0"/>
              <a:t> (Local </a:t>
            </a:r>
            <a:r>
              <a:rPr lang="pt-BR" b="1" dirty="0" err="1"/>
              <a:t>Area</a:t>
            </a:r>
            <a:r>
              <a:rPr lang="pt-BR" b="1" dirty="0"/>
              <a:t> Network - Rede Local de Computadores), </a:t>
            </a:r>
            <a:r>
              <a:rPr lang="pt-BR" b="1" dirty="0" err="1"/>
              <a:t>MANs</a:t>
            </a:r>
            <a:r>
              <a:rPr lang="pt-BR" b="1" dirty="0"/>
              <a:t> (</a:t>
            </a:r>
            <a:r>
              <a:rPr lang="pt-BR" b="1" dirty="0" err="1"/>
              <a:t>Metropolitan</a:t>
            </a:r>
            <a:r>
              <a:rPr lang="pt-BR" b="1" dirty="0"/>
              <a:t> </a:t>
            </a:r>
            <a:r>
              <a:rPr lang="pt-BR" b="1" dirty="0" err="1"/>
              <a:t>Area</a:t>
            </a:r>
            <a:r>
              <a:rPr lang="pt-BR" b="1" dirty="0"/>
              <a:t> Network - Rede Metropolitana de Computadores) e </a:t>
            </a:r>
            <a:r>
              <a:rPr lang="pt-BR" b="1" dirty="0" err="1"/>
              <a:t>WANs</a:t>
            </a:r>
            <a:r>
              <a:rPr lang="pt-BR" b="1" dirty="0"/>
              <a:t> (</a:t>
            </a:r>
            <a:r>
              <a:rPr lang="pt-BR" b="1" dirty="0" err="1"/>
              <a:t>Wide</a:t>
            </a:r>
            <a:r>
              <a:rPr lang="pt-BR" b="1" dirty="0"/>
              <a:t> </a:t>
            </a:r>
            <a:r>
              <a:rPr lang="pt-BR" b="1" dirty="0" err="1"/>
              <a:t>Area</a:t>
            </a:r>
            <a:r>
              <a:rPr lang="pt-BR" b="1" dirty="0"/>
              <a:t> Network - Rede de Grandes Áreas)</a:t>
            </a:r>
            <a:r>
              <a:rPr lang="pt-BR" dirty="0"/>
              <a:t>.</a:t>
            </a:r>
          </a:p>
        </p:txBody>
      </p:sp>
      <p:sp>
        <p:nvSpPr>
          <p:cNvPr id="7" name="Espaço Reservado para Texto 6">
            <a:extLst>
              <a:ext uri="{FF2B5EF4-FFF2-40B4-BE49-F238E27FC236}">
                <a16:creationId xmlns:a16="http://schemas.microsoft.com/office/drawing/2014/main" id="{4687FA2B-2D65-4128-9596-66CDC2E39843}"/>
              </a:ext>
            </a:extLst>
          </p:cNvPr>
          <p:cNvSpPr>
            <a:spLocks noGrp="1"/>
          </p:cNvSpPr>
          <p:nvPr>
            <p:ph type="body" sz="half" idx="2"/>
          </p:nvPr>
        </p:nvSpPr>
        <p:spPr>
          <a:xfrm>
            <a:off x="1146705" y="2249486"/>
            <a:ext cx="3856037" cy="3541714"/>
          </a:xfrm>
        </p:spPr>
        <p:txBody>
          <a:bodyPr/>
          <a:lstStyle/>
          <a:p>
            <a:endParaRPr lang="pt-BR" dirty="0"/>
          </a:p>
        </p:txBody>
      </p:sp>
      <p:sp>
        <p:nvSpPr>
          <p:cNvPr id="9" name="Retângulo: Cantos Arredondados 8">
            <a:extLst>
              <a:ext uri="{FF2B5EF4-FFF2-40B4-BE49-F238E27FC236}">
                <a16:creationId xmlns:a16="http://schemas.microsoft.com/office/drawing/2014/main" id="{C5463021-F3AB-47B9-B7E1-0DAB6CE17E54}"/>
              </a:ext>
            </a:extLst>
          </p:cNvPr>
          <p:cNvSpPr/>
          <p:nvPr/>
        </p:nvSpPr>
        <p:spPr>
          <a:xfrm>
            <a:off x="1569666" y="2947386"/>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991AFFE7-4F5E-4E0C-BF9D-D77A6E31FD81}"/>
              </a:ext>
            </a:extLst>
          </p:cNvPr>
          <p:cNvSpPr/>
          <p:nvPr/>
        </p:nvSpPr>
        <p:spPr>
          <a:xfrm>
            <a:off x="3910202" y="2947386"/>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32049811-2181-4307-8451-D5A82929B8A3}"/>
              </a:ext>
            </a:extLst>
          </p:cNvPr>
          <p:cNvSpPr/>
          <p:nvPr/>
        </p:nvSpPr>
        <p:spPr>
          <a:xfrm>
            <a:off x="1145178" y="3807780"/>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Arredondados 12">
            <a:extLst>
              <a:ext uri="{FF2B5EF4-FFF2-40B4-BE49-F238E27FC236}">
                <a16:creationId xmlns:a16="http://schemas.microsoft.com/office/drawing/2014/main" id="{D2437544-17C0-4BB9-95EA-C1701C5B913A}"/>
              </a:ext>
            </a:extLst>
          </p:cNvPr>
          <p:cNvSpPr/>
          <p:nvPr/>
        </p:nvSpPr>
        <p:spPr>
          <a:xfrm>
            <a:off x="1669002" y="5068779"/>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Cantos Arredondados 13">
            <a:extLst>
              <a:ext uri="{FF2B5EF4-FFF2-40B4-BE49-F238E27FC236}">
                <a16:creationId xmlns:a16="http://schemas.microsoft.com/office/drawing/2014/main" id="{7A3563C8-49C8-4CC4-90D6-D5469A4787CE}"/>
              </a:ext>
            </a:extLst>
          </p:cNvPr>
          <p:cNvSpPr/>
          <p:nvPr/>
        </p:nvSpPr>
        <p:spPr>
          <a:xfrm>
            <a:off x="4309110" y="3726295"/>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Arredondados 14">
            <a:extLst>
              <a:ext uri="{FF2B5EF4-FFF2-40B4-BE49-F238E27FC236}">
                <a16:creationId xmlns:a16="http://schemas.microsoft.com/office/drawing/2014/main" id="{1737CC27-FE1A-4322-9CDC-128640B9087F}"/>
              </a:ext>
            </a:extLst>
          </p:cNvPr>
          <p:cNvSpPr/>
          <p:nvPr/>
        </p:nvSpPr>
        <p:spPr>
          <a:xfrm>
            <a:off x="3764131" y="5106984"/>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595C2ECF-1BFF-4DCA-A7BC-C80D47B8948B}"/>
              </a:ext>
            </a:extLst>
          </p:cNvPr>
          <p:cNvSpPr/>
          <p:nvPr/>
        </p:nvSpPr>
        <p:spPr>
          <a:xfrm>
            <a:off x="2574524" y="3485488"/>
            <a:ext cx="994299" cy="97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Conector de Seta Reta 18">
            <a:extLst>
              <a:ext uri="{FF2B5EF4-FFF2-40B4-BE49-F238E27FC236}">
                <a16:creationId xmlns:a16="http://schemas.microsoft.com/office/drawing/2014/main" id="{0DD7BE6D-A990-4676-B7D6-3AA97A2B73A2}"/>
              </a:ext>
            </a:extLst>
          </p:cNvPr>
          <p:cNvCxnSpPr/>
          <p:nvPr/>
        </p:nvCxnSpPr>
        <p:spPr>
          <a:xfrm flipV="1">
            <a:off x="2334827" y="4465468"/>
            <a:ext cx="479394" cy="603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2255E50F-1EC4-4D1E-860F-A40A69300E5E}"/>
              </a:ext>
            </a:extLst>
          </p:cNvPr>
          <p:cNvCxnSpPr/>
          <p:nvPr/>
        </p:nvCxnSpPr>
        <p:spPr>
          <a:xfrm>
            <a:off x="3329126" y="4465468"/>
            <a:ext cx="479394" cy="603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24BB346A-C019-45B4-B243-36983BB31868}"/>
              </a:ext>
            </a:extLst>
          </p:cNvPr>
          <p:cNvCxnSpPr/>
          <p:nvPr/>
        </p:nvCxnSpPr>
        <p:spPr>
          <a:xfrm>
            <a:off x="3577742" y="4088799"/>
            <a:ext cx="7313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01495FD8-DD90-4970-9AA1-D8BAF11E8F8F}"/>
              </a:ext>
            </a:extLst>
          </p:cNvPr>
          <p:cNvCxnSpPr/>
          <p:nvPr/>
        </p:nvCxnSpPr>
        <p:spPr>
          <a:xfrm flipH="1">
            <a:off x="1882066" y="4088799"/>
            <a:ext cx="6125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A1A862C8-3FE1-42AE-B0E1-5C36983259F0}"/>
              </a:ext>
            </a:extLst>
          </p:cNvPr>
          <p:cNvCxnSpPr>
            <a:cxnSpLocks/>
            <a:endCxn id="10" idx="1"/>
          </p:cNvCxnSpPr>
          <p:nvPr/>
        </p:nvCxnSpPr>
        <p:spPr>
          <a:xfrm>
            <a:off x="2235491" y="3366378"/>
            <a:ext cx="484645" cy="2626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532F715A-C4DD-4222-B9B8-FC66083F3436}"/>
              </a:ext>
            </a:extLst>
          </p:cNvPr>
          <p:cNvCxnSpPr>
            <a:cxnSpLocks/>
            <a:stCxn id="10" idx="7"/>
          </p:cNvCxnSpPr>
          <p:nvPr/>
        </p:nvCxnSpPr>
        <p:spPr>
          <a:xfrm flipV="1">
            <a:off x="3423211" y="3366379"/>
            <a:ext cx="484645" cy="2626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B71CD48-6535-42C9-B022-944E8BC7DB13}"/>
              </a:ext>
            </a:extLst>
          </p:cNvPr>
          <p:cNvSpPr>
            <a:spLocks noGrp="1"/>
          </p:cNvSpPr>
          <p:nvPr>
            <p:ph type="title"/>
          </p:nvPr>
        </p:nvSpPr>
        <p:spPr/>
        <p:txBody>
          <a:bodyPr/>
          <a:lstStyle/>
          <a:p>
            <a:r>
              <a:rPr lang="pt-BR" dirty="0"/>
              <a:t>Redes para as pessoas:</a:t>
            </a:r>
          </a:p>
        </p:txBody>
      </p:sp>
      <p:sp>
        <p:nvSpPr>
          <p:cNvPr id="6" name="Espaço Reservado para Conteúdo 5">
            <a:extLst>
              <a:ext uri="{FF2B5EF4-FFF2-40B4-BE49-F238E27FC236}">
                <a16:creationId xmlns:a16="http://schemas.microsoft.com/office/drawing/2014/main" id="{02BE7742-E88B-4758-A478-3FC885C5E864}"/>
              </a:ext>
            </a:extLst>
          </p:cNvPr>
          <p:cNvSpPr>
            <a:spLocks noGrp="1"/>
          </p:cNvSpPr>
          <p:nvPr>
            <p:ph idx="1"/>
          </p:nvPr>
        </p:nvSpPr>
        <p:spPr/>
        <p:txBody>
          <a:bodyPr/>
          <a:lstStyle/>
          <a:p>
            <a:r>
              <a:rPr lang="pt-BR" dirty="0"/>
              <a:t>Mais de 5 bilhões de pessoas utilizam a internet, apontou um levantamento da empresa de consultoria </a:t>
            </a:r>
            <a:r>
              <a:rPr lang="pt-BR" dirty="0" err="1"/>
              <a:t>DataReportal</a:t>
            </a:r>
            <a:r>
              <a:rPr lang="pt-BR" dirty="0"/>
              <a:t>. </a:t>
            </a:r>
          </a:p>
          <a:p>
            <a:r>
              <a:rPr lang="pt-BR" dirty="0"/>
              <a:t>Essa impressionante marca destaca que cerca de 63 população mundial está conectada de alguma forma à rede mundial de computadores. </a:t>
            </a:r>
          </a:p>
          <a:p>
            <a:r>
              <a:rPr lang="pt-BR" dirty="0"/>
              <a:t>Do mesmo todo, 4,6 bilhões são usuários ativos de redes sociais, o que representa 58,7 população mundial.</a:t>
            </a:r>
          </a:p>
        </p:txBody>
      </p:sp>
    </p:spTree>
    <p:extLst>
      <p:ext uri="{BB962C8B-B14F-4D97-AF65-F5344CB8AC3E}">
        <p14:creationId xmlns:p14="http://schemas.microsoft.com/office/powerpoint/2010/main" val="377352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08C87-D9CB-4C61-AF46-D8D233B4DE59}"/>
              </a:ext>
            </a:extLst>
          </p:cNvPr>
          <p:cNvSpPr>
            <a:spLocks noGrp="1"/>
          </p:cNvSpPr>
          <p:nvPr>
            <p:ph type="title"/>
          </p:nvPr>
        </p:nvSpPr>
        <p:spPr/>
        <p:txBody>
          <a:bodyPr/>
          <a:lstStyle/>
          <a:p>
            <a:r>
              <a:rPr lang="pt-BR" dirty="0"/>
              <a:t>Redes de difusão:</a:t>
            </a:r>
          </a:p>
        </p:txBody>
      </p:sp>
      <p:sp>
        <p:nvSpPr>
          <p:cNvPr id="3" name="Espaço Reservado para Conteúdo 2">
            <a:extLst>
              <a:ext uri="{FF2B5EF4-FFF2-40B4-BE49-F238E27FC236}">
                <a16:creationId xmlns:a16="http://schemas.microsoft.com/office/drawing/2014/main" id="{3E141ED8-CE8B-479B-8C03-0683EBB9A256}"/>
              </a:ext>
            </a:extLst>
          </p:cNvPr>
          <p:cNvSpPr>
            <a:spLocks noGrp="1"/>
          </p:cNvSpPr>
          <p:nvPr>
            <p:ph idx="1"/>
          </p:nvPr>
        </p:nvSpPr>
        <p:spPr/>
        <p:txBody>
          <a:bodyPr/>
          <a:lstStyle/>
          <a:p>
            <a:r>
              <a:rPr lang="pt-BR" dirty="0"/>
              <a:t>Uma rede de difusão é um grupo de estações de rádio, estações de televisão, ou outros meios eletrônicos de comunicação, que formam um acordo para o ar, ou de transmissão, de conteúdo a partir de um sistema centralizado de origem.</a:t>
            </a:r>
          </a:p>
        </p:txBody>
      </p:sp>
      <p:sp>
        <p:nvSpPr>
          <p:cNvPr id="5" name="Retângulo: Cantos Arredondados 4">
            <a:extLst>
              <a:ext uri="{FF2B5EF4-FFF2-40B4-BE49-F238E27FC236}">
                <a16:creationId xmlns:a16="http://schemas.microsoft.com/office/drawing/2014/main" id="{34D8FBF2-CC46-4B6C-83F8-0ADDABFE1CE6}"/>
              </a:ext>
            </a:extLst>
          </p:cNvPr>
          <p:cNvSpPr/>
          <p:nvPr/>
        </p:nvSpPr>
        <p:spPr>
          <a:xfrm>
            <a:off x="1908699" y="4110361"/>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id="{E6213978-9904-43B5-B31E-7DD6BDB5F9DE}"/>
              </a:ext>
            </a:extLst>
          </p:cNvPr>
          <p:cNvSpPr/>
          <p:nvPr/>
        </p:nvSpPr>
        <p:spPr>
          <a:xfrm>
            <a:off x="2713923"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9D1CF533-8319-480F-A366-393DCE8CEE79}"/>
              </a:ext>
            </a:extLst>
          </p:cNvPr>
          <p:cNvSpPr/>
          <p:nvPr/>
        </p:nvSpPr>
        <p:spPr>
          <a:xfrm>
            <a:off x="1081596"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5ACF91AB-DB70-4502-ADC9-843CBA720989}"/>
              </a:ext>
            </a:extLst>
          </p:cNvPr>
          <p:cNvSpPr/>
          <p:nvPr/>
        </p:nvSpPr>
        <p:spPr>
          <a:xfrm>
            <a:off x="1943377" y="5697944"/>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95C31A38-AD68-47C6-8090-2D2BA5D54039}"/>
              </a:ext>
            </a:extLst>
          </p:cNvPr>
          <p:cNvSpPr/>
          <p:nvPr/>
        </p:nvSpPr>
        <p:spPr>
          <a:xfrm>
            <a:off x="9320721" y="4110361"/>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Arredondados 12">
            <a:extLst>
              <a:ext uri="{FF2B5EF4-FFF2-40B4-BE49-F238E27FC236}">
                <a16:creationId xmlns:a16="http://schemas.microsoft.com/office/drawing/2014/main" id="{7FCE89B9-2256-4348-A11E-D65AE526B250}"/>
              </a:ext>
            </a:extLst>
          </p:cNvPr>
          <p:cNvSpPr/>
          <p:nvPr/>
        </p:nvSpPr>
        <p:spPr>
          <a:xfrm>
            <a:off x="10105230"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Cantos Arredondados 13">
            <a:extLst>
              <a:ext uri="{FF2B5EF4-FFF2-40B4-BE49-F238E27FC236}">
                <a16:creationId xmlns:a16="http://schemas.microsoft.com/office/drawing/2014/main" id="{0F7ADF21-96F1-4C7D-8BB7-4B498E4C6F9D}"/>
              </a:ext>
            </a:extLst>
          </p:cNvPr>
          <p:cNvSpPr/>
          <p:nvPr/>
        </p:nvSpPr>
        <p:spPr>
          <a:xfrm>
            <a:off x="8505455" y="4893076"/>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Arredondados 14">
            <a:extLst>
              <a:ext uri="{FF2B5EF4-FFF2-40B4-BE49-F238E27FC236}">
                <a16:creationId xmlns:a16="http://schemas.microsoft.com/office/drawing/2014/main" id="{A8ED7A51-01F7-4148-976D-48EE2B3CA530}"/>
              </a:ext>
            </a:extLst>
          </p:cNvPr>
          <p:cNvSpPr/>
          <p:nvPr/>
        </p:nvSpPr>
        <p:spPr>
          <a:xfrm>
            <a:off x="9320721" y="5863073"/>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F1AACBCC-3866-4D24-93B1-270E1188136C}"/>
              </a:ext>
            </a:extLst>
          </p:cNvPr>
          <p:cNvCxnSpPr/>
          <p:nvPr/>
        </p:nvCxnSpPr>
        <p:spPr>
          <a:xfrm flipV="1">
            <a:off x="2235369" y="5248012"/>
            <a:ext cx="0" cy="30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3DCBF78A-7E1C-4076-9071-A4CAC52702AA}"/>
              </a:ext>
            </a:extLst>
          </p:cNvPr>
          <p:cNvCxnSpPr/>
          <p:nvPr/>
        </p:nvCxnSpPr>
        <p:spPr>
          <a:xfrm flipH="1">
            <a:off x="1757779" y="5154967"/>
            <a:ext cx="328473" cy="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555492E1-9DC6-4689-8C65-268737B58C93}"/>
              </a:ext>
            </a:extLst>
          </p:cNvPr>
          <p:cNvCxnSpPr>
            <a:cxnSpLocks/>
          </p:cNvCxnSpPr>
          <p:nvPr/>
        </p:nvCxnSpPr>
        <p:spPr>
          <a:xfrm flipV="1">
            <a:off x="2206101" y="4727898"/>
            <a:ext cx="0" cy="35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4BCA4A53-FB22-4071-BA8E-12254DDD331F}"/>
              </a:ext>
            </a:extLst>
          </p:cNvPr>
          <p:cNvCxnSpPr/>
          <p:nvPr/>
        </p:nvCxnSpPr>
        <p:spPr>
          <a:xfrm>
            <a:off x="2304071" y="5154967"/>
            <a:ext cx="330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6" name="Picture 6" descr="Círculo de três setas girando no sentido anti-horário - ícones de setas  grátis">
            <a:extLst>
              <a:ext uri="{FF2B5EF4-FFF2-40B4-BE49-F238E27FC236}">
                <a16:creationId xmlns:a16="http://schemas.microsoft.com/office/drawing/2014/main" id="{3FB78A53-2852-4438-943F-4745F1ED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820" y="4724936"/>
            <a:ext cx="810606" cy="81060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Conector de Seta Reta 41">
            <a:extLst>
              <a:ext uri="{FF2B5EF4-FFF2-40B4-BE49-F238E27FC236}">
                <a16:creationId xmlns:a16="http://schemas.microsoft.com/office/drawing/2014/main" id="{51682410-7C9A-43C7-AB1E-08CF6A79833B}"/>
              </a:ext>
            </a:extLst>
          </p:cNvPr>
          <p:cNvCxnSpPr>
            <a:cxnSpLocks/>
          </p:cNvCxnSpPr>
          <p:nvPr/>
        </p:nvCxnSpPr>
        <p:spPr>
          <a:xfrm flipV="1">
            <a:off x="9695824" y="5526200"/>
            <a:ext cx="0" cy="293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a:extLst>
              <a:ext uri="{FF2B5EF4-FFF2-40B4-BE49-F238E27FC236}">
                <a16:creationId xmlns:a16="http://schemas.microsoft.com/office/drawing/2014/main" id="{4879CC21-1702-4419-8933-CD2174487E97}"/>
              </a:ext>
            </a:extLst>
          </p:cNvPr>
          <p:cNvCxnSpPr>
            <a:cxnSpLocks/>
          </p:cNvCxnSpPr>
          <p:nvPr/>
        </p:nvCxnSpPr>
        <p:spPr>
          <a:xfrm>
            <a:off x="9560546" y="5557421"/>
            <a:ext cx="1" cy="2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88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801</TotalTime>
  <Words>2878</Words>
  <Application>Microsoft Office PowerPoint</Application>
  <PresentationFormat>Widescreen</PresentationFormat>
  <Paragraphs>244</Paragraphs>
  <Slides>50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50</vt:i4>
      </vt:variant>
    </vt:vector>
  </HeadingPairs>
  <TitlesOfParts>
    <vt:vector size="54" baseType="lpstr">
      <vt:lpstr>Arial</vt:lpstr>
      <vt:lpstr>Trebuchet MS</vt:lpstr>
      <vt:lpstr>Tw Cen MT</vt:lpstr>
      <vt:lpstr>Circuito</vt:lpstr>
      <vt:lpstr>Resumo: Conceitos básicos</vt:lpstr>
      <vt:lpstr>História da primeira comunicação:</vt:lpstr>
      <vt:lpstr>Comunicação de dados:</vt:lpstr>
      <vt:lpstr>Sistema de comunicação:</vt:lpstr>
      <vt:lpstr>Tipos de comunicação/dados:</vt:lpstr>
      <vt:lpstr>Fluxo de dados:</vt:lpstr>
      <vt:lpstr>Redes nas organizações:</vt:lpstr>
      <vt:lpstr>Redes para as pessoas:</vt:lpstr>
      <vt:lpstr>Redes de difusão:</vt:lpstr>
      <vt:lpstr>Topologia de redes:</vt:lpstr>
      <vt:lpstr>Exemplos de topologia:</vt:lpstr>
      <vt:lpstr>Legendas (topologia de redes):</vt:lpstr>
      <vt:lpstr>Categorias de imagem:</vt:lpstr>
      <vt:lpstr>Comutação de circuitos:</vt:lpstr>
      <vt:lpstr>Comutação de pacotes:</vt:lpstr>
      <vt:lpstr>Conceitos de protocolo:</vt:lpstr>
      <vt:lpstr>Conceitos de protocolo:</vt:lpstr>
      <vt:lpstr>Conceitos de camadas:</vt:lpstr>
      <vt:lpstr>Modelos osi e tcp/ip:</vt:lpstr>
      <vt:lpstr>Modelos osi e tcp/ip:</vt:lpstr>
      <vt:lpstr>Camada física:</vt:lpstr>
      <vt:lpstr>Tipos de sinais:</vt:lpstr>
      <vt:lpstr>Tipos de sinais:</vt:lpstr>
      <vt:lpstr>Sinais digitais:</vt:lpstr>
      <vt:lpstr>Sinais digitais:</vt:lpstr>
      <vt:lpstr>Perda na transmissão:</vt:lpstr>
      <vt:lpstr>Conversão digital-digital:</vt:lpstr>
      <vt:lpstr>Codificação de linha:</vt:lpstr>
      <vt:lpstr>Conversão de analógico-digital:</vt:lpstr>
      <vt:lpstr>Modos de transmissão:</vt:lpstr>
      <vt:lpstr>Transmissão paralela:</vt:lpstr>
      <vt:lpstr>Transmissão serial:</vt:lpstr>
      <vt:lpstr>Transmissão serial:</vt:lpstr>
      <vt:lpstr>Transmissão serial assíncrona:</vt:lpstr>
      <vt:lpstr>Transmissão serial síncrona:</vt:lpstr>
      <vt:lpstr>Conversão digital-analógico</vt:lpstr>
      <vt:lpstr>Modulação de dados:</vt:lpstr>
      <vt:lpstr>Conversão analógico- analógico:</vt:lpstr>
      <vt:lpstr>Conversão analógico- analógico:</vt:lpstr>
      <vt:lpstr>Multicomplexação:</vt:lpstr>
      <vt:lpstr>Multiplexação:</vt:lpstr>
      <vt:lpstr>Meios de transmissão:</vt:lpstr>
      <vt:lpstr>Meio de transmissão guiado:</vt:lpstr>
      <vt:lpstr>Meios de transmissão não guiados:</vt:lpstr>
      <vt:lpstr>Camada de enlace:</vt:lpstr>
      <vt:lpstr>Para que serve a camada de enlace?:</vt:lpstr>
      <vt:lpstr>Controle de enlace de dados:</vt:lpstr>
      <vt:lpstr>Protocolos: sem ruído</vt:lpstr>
      <vt:lpstr>Protocolos: com ruído</vt:lpstr>
      <vt:lpstr>Controle e detecção de erros: distância de erros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Resumo: Conceitos básicos</dc:title>
  <dc:creator>GABRIEL SILVA</dc:creator>
  <cp:lastModifiedBy>GABRIEL ALEXANDRE COMETA SILVA</cp:lastModifiedBy>
  <cp:revision>47</cp:revision>
  <dcterms:created xsi:type="dcterms:W3CDTF">2023-04-12T14:27:14Z</dcterms:created>
  <dcterms:modified xsi:type="dcterms:W3CDTF">2023-04-24T19:23:30Z</dcterms:modified>
</cp:coreProperties>
</file>