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89" r:id="rId37"/>
    <p:sldId id="292" r:id="rId38"/>
    <p:sldId id="294" r:id="rId39"/>
    <p:sldId id="295" r:id="rId40"/>
    <p:sldId id="293"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ALEXANDRE COMETA SILVA" initials="GACS" lastIdx="1" clrIdx="0">
    <p:extLst>
      <p:ext uri="{19B8F6BF-5375-455C-9EA6-DF929625EA0E}">
        <p15:presenceInfo xmlns:p15="http://schemas.microsoft.com/office/powerpoint/2012/main" userId="GABRIEL ALEXANDRE COMETA SI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2T14:11:14.92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AFD6-4438-4E44-8452-61C2CDDA324A}"/>
              </a:ext>
            </a:extLst>
          </p:cNvPr>
          <p:cNvSpPr>
            <a:spLocks noGrp="1"/>
          </p:cNvSpPr>
          <p:nvPr>
            <p:ph type="ctrTitle"/>
          </p:nvPr>
        </p:nvSpPr>
        <p:spPr/>
        <p:txBody>
          <a:bodyPr/>
          <a:lstStyle/>
          <a:p>
            <a:r>
              <a:rPr lang="pt-BR" dirty="0"/>
              <a:t>Resumo: Conceitos básicos</a:t>
            </a:r>
          </a:p>
        </p:txBody>
      </p:sp>
      <p:sp>
        <p:nvSpPr>
          <p:cNvPr id="3" name="Subtítulo 2">
            <a:extLst>
              <a:ext uri="{FF2B5EF4-FFF2-40B4-BE49-F238E27FC236}">
                <a16:creationId xmlns:a16="http://schemas.microsoft.com/office/drawing/2014/main" id="{6DDA5994-A45B-4D6D-93C2-BF0DE3A30CDB}"/>
              </a:ext>
            </a:extLst>
          </p:cNvPr>
          <p:cNvSpPr>
            <a:spLocks noGrp="1"/>
          </p:cNvSpPr>
          <p:nvPr>
            <p:ph type="subTitle" idx="1"/>
          </p:nvPr>
        </p:nvSpPr>
        <p:spPr/>
        <p:txBody>
          <a:bodyPr/>
          <a:lstStyle/>
          <a:p>
            <a:r>
              <a:rPr lang="pt-BR" dirty="0"/>
              <a:t>Gabriel Alexandre cometa silva</a:t>
            </a:r>
          </a:p>
          <a:p>
            <a:r>
              <a:rPr lang="pt-BR" dirty="0"/>
              <a:t>N°: 10</a:t>
            </a:r>
          </a:p>
        </p:txBody>
      </p:sp>
    </p:spTree>
    <p:extLst>
      <p:ext uri="{BB962C8B-B14F-4D97-AF65-F5344CB8AC3E}">
        <p14:creationId xmlns:p14="http://schemas.microsoft.com/office/powerpoint/2010/main" val="173143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7CE2B-9C1C-48C7-BD13-E48109F64B70}"/>
              </a:ext>
            </a:extLst>
          </p:cNvPr>
          <p:cNvSpPr>
            <a:spLocks noGrp="1"/>
          </p:cNvSpPr>
          <p:nvPr>
            <p:ph type="title"/>
          </p:nvPr>
        </p:nvSpPr>
        <p:spPr/>
        <p:txBody>
          <a:bodyPr/>
          <a:lstStyle/>
          <a:p>
            <a:r>
              <a:rPr lang="pt-BR" dirty="0"/>
              <a:t>Topologia de redes:</a:t>
            </a:r>
          </a:p>
        </p:txBody>
      </p:sp>
      <p:sp>
        <p:nvSpPr>
          <p:cNvPr id="3" name="Espaço Reservado para Conteúdo 2">
            <a:extLst>
              <a:ext uri="{FF2B5EF4-FFF2-40B4-BE49-F238E27FC236}">
                <a16:creationId xmlns:a16="http://schemas.microsoft.com/office/drawing/2014/main" id="{19947412-E891-44E0-80E9-0A1B544D56BF}"/>
              </a:ext>
            </a:extLst>
          </p:cNvPr>
          <p:cNvSpPr>
            <a:spLocks noGrp="1"/>
          </p:cNvSpPr>
          <p:nvPr>
            <p:ph idx="1"/>
          </p:nvPr>
        </p:nvSpPr>
        <p:spPr/>
        <p:txBody>
          <a:bodyPr/>
          <a:lstStyle/>
          <a:p>
            <a:r>
              <a:rPr lang="pt-BR" dirty="0"/>
              <a:t>A topologia estuda quais propriedades de um espaço topológico não variam por conta de certas deformações. </a:t>
            </a:r>
          </a:p>
          <a:p>
            <a:r>
              <a:rPr lang="pt-BR" dirty="0"/>
              <a:t>Por exemplo, um disco e um ponto são o mesmo espaço topológico, porque podemos deformar o disco continuamente até se transformar em um ponto em direção ao centro de seus raios, como mostra o exemplo 4. Uma rede.</a:t>
            </a:r>
          </a:p>
        </p:txBody>
      </p:sp>
    </p:spTree>
    <p:extLst>
      <p:ext uri="{BB962C8B-B14F-4D97-AF65-F5344CB8AC3E}">
        <p14:creationId xmlns:p14="http://schemas.microsoft.com/office/powerpoint/2010/main" val="56897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C305B-5930-4C35-824E-C5253ABC0711}"/>
              </a:ext>
            </a:extLst>
          </p:cNvPr>
          <p:cNvSpPr>
            <a:spLocks noGrp="1"/>
          </p:cNvSpPr>
          <p:nvPr>
            <p:ph type="title"/>
          </p:nvPr>
        </p:nvSpPr>
        <p:spPr/>
        <p:txBody>
          <a:bodyPr/>
          <a:lstStyle/>
          <a:p>
            <a:r>
              <a:rPr lang="pt-BR" dirty="0"/>
              <a:t>Exemplos de topologia:</a:t>
            </a:r>
          </a:p>
        </p:txBody>
      </p:sp>
      <p:sp>
        <p:nvSpPr>
          <p:cNvPr id="5" name="Elipse 4">
            <a:extLst>
              <a:ext uri="{FF2B5EF4-FFF2-40B4-BE49-F238E27FC236}">
                <a16:creationId xmlns:a16="http://schemas.microsoft.com/office/drawing/2014/main" id="{512C6103-266E-46FF-82A5-4A52D25394E7}"/>
              </a:ext>
            </a:extLst>
          </p:cNvPr>
          <p:cNvSpPr/>
          <p:nvPr/>
        </p:nvSpPr>
        <p:spPr>
          <a:xfrm>
            <a:off x="2539014"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46A43A86-2B52-4EF9-A593-E9AF44528748}"/>
              </a:ext>
            </a:extLst>
          </p:cNvPr>
          <p:cNvSpPr/>
          <p:nvPr/>
        </p:nvSpPr>
        <p:spPr>
          <a:xfrm>
            <a:off x="3035700" y="2396971"/>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2146FEFC-2D78-4179-81DD-D01CF9F65624}"/>
              </a:ext>
            </a:extLst>
          </p:cNvPr>
          <p:cNvSpPr/>
          <p:nvPr/>
        </p:nvSpPr>
        <p:spPr>
          <a:xfrm>
            <a:off x="2858147"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1E03C88F-B410-4D88-92BA-08014CD34447}"/>
              </a:ext>
            </a:extLst>
          </p:cNvPr>
          <p:cNvSpPr/>
          <p:nvPr/>
        </p:nvSpPr>
        <p:spPr>
          <a:xfrm>
            <a:off x="3302030" y="335938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C0C18166-408E-4545-B735-FA0337F2194E}"/>
              </a:ext>
            </a:extLst>
          </p:cNvPr>
          <p:cNvSpPr/>
          <p:nvPr/>
        </p:nvSpPr>
        <p:spPr>
          <a:xfrm>
            <a:off x="3559020" y="371391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A84238D7-23FC-4570-90C2-098DB62503D1}"/>
              </a:ext>
            </a:extLst>
          </p:cNvPr>
          <p:cNvSpPr/>
          <p:nvPr/>
        </p:nvSpPr>
        <p:spPr>
          <a:xfrm>
            <a:off x="3035700"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E97CFC4F-0A2F-4E72-830C-0702FC867728}"/>
              </a:ext>
            </a:extLst>
          </p:cNvPr>
          <p:cNvSpPr/>
          <p:nvPr/>
        </p:nvSpPr>
        <p:spPr>
          <a:xfrm>
            <a:off x="2858147" y="40944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B96B9843-1B4D-4BBE-BE76-4B16C48263B3}"/>
              </a:ext>
            </a:extLst>
          </p:cNvPr>
          <p:cNvSpPr/>
          <p:nvPr/>
        </p:nvSpPr>
        <p:spPr>
          <a:xfrm>
            <a:off x="3237712" y="413808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81345CCB-38FC-4440-A2D2-18E97857BC94}"/>
              </a:ext>
            </a:extLst>
          </p:cNvPr>
          <p:cNvSpPr/>
          <p:nvPr/>
        </p:nvSpPr>
        <p:spPr>
          <a:xfrm>
            <a:off x="2530137" y="372690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3A064A54-5C90-4FF7-BE4E-48840E72D383}"/>
              </a:ext>
            </a:extLst>
          </p:cNvPr>
          <p:cNvSpPr/>
          <p:nvPr/>
        </p:nvSpPr>
        <p:spPr>
          <a:xfrm>
            <a:off x="5013306" y="51717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102BDB9F-DF20-4FEC-A330-D1FBFDE94176}"/>
              </a:ext>
            </a:extLst>
          </p:cNvPr>
          <p:cNvSpPr/>
          <p:nvPr/>
        </p:nvSpPr>
        <p:spPr>
          <a:xfrm>
            <a:off x="4746976" y="47988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3BDABE94-9FBD-4C73-B120-B7D5F4B74C56}"/>
              </a:ext>
            </a:extLst>
          </p:cNvPr>
          <p:cNvSpPr/>
          <p:nvPr/>
        </p:nvSpPr>
        <p:spPr>
          <a:xfrm>
            <a:off x="5028484"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C411A8D6-C553-4B45-94AD-AE689547C8F4}"/>
              </a:ext>
            </a:extLst>
          </p:cNvPr>
          <p:cNvSpPr/>
          <p:nvPr/>
        </p:nvSpPr>
        <p:spPr>
          <a:xfrm>
            <a:off x="5623922" y="442603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D4BF9986-8915-46AD-A21E-E1DAD03B1FE4}"/>
              </a:ext>
            </a:extLst>
          </p:cNvPr>
          <p:cNvSpPr/>
          <p:nvPr/>
        </p:nvSpPr>
        <p:spPr>
          <a:xfrm>
            <a:off x="5879969" y="488027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DAAC3ED-6FA4-48AF-9D2A-8AB869E58A24}"/>
              </a:ext>
            </a:extLst>
          </p:cNvPr>
          <p:cNvSpPr/>
          <p:nvPr/>
        </p:nvSpPr>
        <p:spPr>
          <a:xfrm>
            <a:off x="5541380" y="52351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7DAE5B27-2CA8-43D2-AB07-790818F40E3F}"/>
              </a:ext>
            </a:extLst>
          </p:cNvPr>
          <p:cNvSpPr/>
          <p:nvPr/>
        </p:nvSpPr>
        <p:spPr>
          <a:xfrm>
            <a:off x="5028484"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A5829F89-CCD5-49AF-B96C-1A2B1E1482B4}"/>
              </a:ext>
            </a:extLst>
          </p:cNvPr>
          <p:cNvSpPr/>
          <p:nvPr/>
        </p:nvSpPr>
        <p:spPr>
          <a:xfrm>
            <a:off x="4321558" y="28888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a:extLst>
              <a:ext uri="{FF2B5EF4-FFF2-40B4-BE49-F238E27FC236}">
                <a16:creationId xmlns:a16="http://schemas.microsoft.com/office/drawing/2014/main" id="{272D2E33-A4AE-4D9F-8892-7B3D944A8C70}"/>
              </a:ext>
            </a:extLst>
          </p:cNvPr>
          <p:cNvSpPr/>
          <p:nvPr/>
        </p:nvSpPr>
        <p:spPr>
          <a:xfrm>
            <a:off x="4646744" y="22443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a:extLst>
              <a:ext uri="{FF2B5EF4-FFF2-40B4-BE49-F238E27FC236}">
                <a16:creationId xmlns:a16="http://schemas.microsoft.com/office/drawing/2014/main" id="{399315B5-3688-490E-A930-90AAE4F491CD}"/>
              </a:ext>
            </a:extLst>
          </p:cNvPr>
          <p:cNvSpPr/>
          <p:nvPr/>
        </p:nvSpPr>
        <p:spPr>
          <a:xfrm>
            <a:off x="5376652" y="22406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3952B4EC-8FDE-4584-A911-8CEBE73A6BFC}"/>
              </a:ext>
            </a:extLst>
          </p:cNvPr>
          <p:cNvSpPr/>
          <p:nvPr/>
        </p:nvSpPr>
        <p:spPr>
          <a:xfrm>
            <a:off x="7143084" y="20263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975A44E-89F3-4A06-AE26-1D8F61A1F153}"/>
              </a:ext>
            </a:extLst>
          </p:cNvPr>
          <p:cNvSpPr/>
          <p:nvPr/>
        </p:nvSpPr>
        <p:spPr>
          <a:xfrm>
            <a:off x="7137929"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a:extLst>
              <a:ext uri="{FF2B5EF4-FFF2-40B4-BE49-F238E27FC236}">
                <a16:creationId xmlns:a16="http://schemas.microsoft.com/office/drawing/2014/main" id="{62AEC780-02C5-411E-BA54-E70BAC5B33EC}"/>
              </a:ext>
            </a:extLst>
          </p:cNvPr>
          <p:cNvSpPr/>
          <p:nvPr/>
        </p:nvSpPr>
        <p:spPr>
          <a:xfrm>
            <a:off x="7702792"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35F562B8-DB8B-46DF-BDF4-87B36C52FCD8}"/>
              </a:ext>
            </a:extLst>
          </p:cNvPr>
          <p:cNvSpPr/>
          <p:nvPr/>
        </p:nvSpPr>
        <p:spPr>
          <a:xfrm>
            <a:off x="7969122" y="206171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a:extLst>
              <a:ext uri="{FF2B5EF4-FFF2-40B4-BE49-F238E27FC236}">
                <a16:creationId xmlns:a16="http://schemas.microsoft.com/office/drawing/2014/main" id="{F9D35D2F-EBB6-46E5-AD70-96BE3E2EEF3C}"/>
              </a:ext>
            </a:extLst>
          </p:cNvPr>
          <p:cNvSpPr/>
          <p:nvPr/>
        </p:nvSpPr>
        <p:spPr>
          <a:xfrm>
            <a:off x="8484631" y="207255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11317B04-051C-44BA-8F32-A42E14880AB0}"/>
              </a:ext>
            </a:extLst>
          </p:cNvPr>
          <p:cNvSpPr/>
          <p:nvPr/>
        </p:nvSpPr>
        <p:spPr>
          <a:xfrm>
            <a:off x="7939463" y="284335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25E79498-9C18-4F57-AEE2-8308C8EDA152}"/>
              </a:ext>
            </a:extLst>
          </p:cNvPr>
          <p:cNvSpPr/>
          <p:nvPr/>
        </p:nvSpPr>
        <p:spPr>
          <a:xfrm>
            <a:off x="8484631" y="288869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a:extLst>
              <a:ext uri="{FF2B5EF4-FFF2-40B4-BE49-F238E27FC236}">
                <a16:creationId xmlns:a16="http://schemas.microsoft.com/office/drawing/2014/main" id="{B8CA19C1-5307-4D54-8F24-F4F87625BA08}"/>
              </a:ext>
            </a:extLst>
          </p:cNvPr>
          <p:cNvSpPr/>
          <p:nvPr/>
        </p:nvSpPr>
        <p:spPr>
          <a:xfrm>
            <a:off x="8794035" y="248920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7F3CDBC4-FACF-43BD-86F1-43DD9D7AC63B}"/>
              </a:ext>
            </a:extLst>
          </p:cNvPr>
          <p:cNvSpPr/>
          <p:nvPr/>
        </p:nvSpPr>
        <p:spPr>
          <a:xfrm>
            <a:off x="9095247" y="2072553"/>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a:extLst>
              <a:ext uri="{FF2B5EF4-FFF2-40B4-BE49-F238E27FC236}">
                <a16:creationId xmlns:a16="http://schemas.microsoft.com/office/drawing/2014/main" id="{B60747EA-E397-4BB8-B970-25E037FF96E7}"/>
              </a:ext>
            </a:extLst>
          </p:cNvPr>
          <p:cNvSpPr/>
          <p:nvPr/>
        </p:nvSpPr>
        <p:spPr>
          <a:xfrm>
            <a:off x="9506259" y="209708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a:extLst>
              <a:ext uri="{FF2B5EF4-FFF2-40B4-BE49-F238E27FC236}">
                <a16:creationId xmlns:a16="http://schemas.microsoft.com/office/drawing/2014/main" id="{0572AE8B-25C7-4449-A86A-4CFFFFCE8821}"/>
              </a:ext>
            </a:extLst>
          </p:cNvPr>
          <p:cNvSpPr/>
          <p:nvPr/>
        </p:nvSpPr>
        <p:spPr>
          <a:xfrm>
            <a:off x="9271486" y="24727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a:extLst>
              <a:ext uri="{FF2B5EF4-FFF2-40B4-BE49-F238E27FC236}">
                <a16:creationId xmlns:a16="http://schemas.microsoft.com/office/drawing/2014/main" id="{73B539D9-FAB2-4016-A034-D181DE151226}"/>
              </a:ext>
            </a:extLst>
          </p:cNvPr>
          <p:cNvSpPr/>
          <p:nvPr/>
        </p:nvSpPr>
        <p:spPr>
          <a:xfrm>
            <a:off x="9092382" y="284531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19E1F996-F009-469E-A701-61EBC4E75CD0}"/>
              </a:ext>
            </a:extLst>
          </p:cNvPr>
          <p:cNvSpPr/>
          <p:nvPr/>
        </p:nvSpPr>
        <p:spPr>
          <a:xfrm>
            <a:off x="9506259" y="2875024"/>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62BF2C77-B5EA-44EB-B755-8CBD8B9DCA96}"/>
              </a:ext>
            </a:extLst>
          </p:cNvPr>
          <p:cNvSpPr/>
          <p:nvPr/>
        </p:nvSpPr>
        <p:spPr>
          <a:xfrm>
            <a:off x="9786671" y="24796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C10F5DB3-6424-4DBD-98E7-B460BB841126}"/>
              </a:ext>
            </a:extLst>
          </p:cNvPr>
          <p:cNvSpPr/>
          <p:nvPr/>
        </p:nvSpPr>
        <p:spPr>
          <a:xfrm>
            <a:off x="8281456" y="380097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9" name="Elipse 48">
            <a:extLst>
              <a:ext uri="{FF2B5EF4-FFF2-40B4-BE49-F238E27FC236}">
                <a16:creationId xmlns:a16="http://schemas.microsoft.com/office/drawing/2014/main" id="{58C89743-4289-4417-93BF-D40E008198D8}"/>
              </a:ext>
            </a:extLst>
          </p:cNvPr>
          <p:cNvSpPr/>
          <p:nvPr/>
        </p:nvSpPr>
        <p:spPr>
          <a:xfrm>
            <a:off x="7935609"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2ED99A5D-57F0-478B-8EAC-132CB8720762}"/>
              </a:ext>
            </a:extLst>
          </p:cNvPr>
          <p:cNvSpPr/>
          <p:nvPr/>
        </p:nvSpPr>
        <p:spPr>
          <a:xfrm>
            <a:off x="8351466" y="442403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A03DCD1A-8213-4EB2-B9C8-604A24D1BB87}"/>
              </a:ext>
            </a:extLst>
          </p:cNvPr>
          <p:cNvSpPr/>
          <p:nvPr/>
        </p:nvSpPr>
        <p:spPr>
          <a:xfrm>
            <a:off x="8117621" y="477744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Elipse 51">
            <a:extLst>
              <a:ext uri="{FF2B5EF4-FFF2-40B4-BE49-F238E27FC236}">
                <a16:creationId xmlns:a16="http://schemas.microsoft.com/office/drawing/2014/main" id="{A7C78B35-5708-47CF-9DBA-CA4E0901008B}"/>
              </a:ext>
            </a:extLst>
          </p:cNvPr>
          <p:cNvSpPr/>
          <p:nvPr/>
        </p:nvSpPr>
        <p:spPr>
          <a:xfrm>
            <a:off x="7660791" y="479889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Elipse 52">
            <a:extLst>
              <a:ext uri="{FF2B5EF4-FFF2-40B4-BE49-F238E27FC236}">
                <a16:creationId xmlns:a16="http://schemas.microsoft.com/office/drawing/2014/main" id="{60F65DB3-6D3A-4469-8B24-AEE166F53772}"/>
              </a:ext>
            </a:extLst>
          </p:cNvPr>
          <p:cNvSpPr/>
          <p:nvPr/>
        </p:nvSpPr>
        <p:spPr>
          <a:xfrm>
            <a:off x="7927121" y="5150528"/>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Elipse 53">
            <a:extLst>
              <a:ext uri="{FF2B5EF4-FFF2-40B4-BE49-F238E27FC236}">
                <a16:creationId xmlns:a16="http://schemas.microsoft.com/office/drawing/2014/main" id="{7D56BDE4-A7BC-4015-9F0A-1310BD45E648}"/>
              </a:ext>
            </a:extLst>
          </p:cNvPr>
          <p:cNvSpPr/>
          <p:nvPr/>
        </p:nvSpPr>
        <p:spPr>
          <a:xfrm>
            <a:off x="8322030" y="5162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Elipse 54">
            <a:extLst>
              <a:ext uri="{FF2B5EF4-FFF2-40B4-BE49-F238E27FC236}">
                <a16:creationId xmlns:a16="http://schemas.microsoft.com/office/drawing/2014/main" id="{1B1D4FDA-5A1D-4EBE-AE77-FA1609FE678E}"/>
              </a:ext>
            </a:extLst>
          </p:cNvPr>
          <p:cNvSpPr/>
          <p:nvPr/>
        </p:nvSpPr>
        <p:spPr>
          <a:xfrm>
            <a:off x="8876649" y="5109072"/>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Elipse 55">
            <a:extLst>
              <a:ext uri="{FF2B5EF4-FFF2-40B4-BE49-F238E27FC236}">
                <a16:creationId xmlns:a16="http://schemas.microsoft.com/office/drawing/2014/main" id="{490A2773-5809-4126-8B68-C394E3DBD800}"/>
              </a:ext>
            </a:extLst>
          </p:cNvPr>
          <p:cNvSpPr/>
          <p:nvPr/>
        </p:nvSpPr>
        <p:spPr>
          <a:xfrm>
            <a:off x="8886910" y="4443847"/>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Elipse 56">
            <a:extLst>
              <a:ext uri="{FF2B5EF4-FFF2-40B4-BE49-F238E27FC236}">
                <a16:creationId xmlns:a16="http://schemas.microsoft.com/office/drawing/2014/main" id="{E531AC52-9385-44EF-BCE8-D10C3030C20D}"/>
              </a:ext>
            </a:extLst>
          </p:cNvPr>
          <p:cNvSpPr/>
          <p:nvPr/>
        </p:nvSpPr>
        <p:spPr>
          <a:xfrm>
            <a:off x="9092382" y="407711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a:extLst>
              <a:ext uri="{FF2B5EF4-FFF2-40B4-BE49-F238E27FC236}">
                <a16:creationId xmlns:a16="http://schemas.microsoft.com/office/drawing/2014/main" id="{C614FBC2-F9EB-4F60-9F67-3529F70099F4}"/>
              </a:ext>
            </a:extLst>
          </p:cNvPr>
          <p:cNvSpPr/>
          <p:nvPr/>
        </p:nvSpPr>
        <p:spPr>
          <a:xfrm>
            <a:off x="8876649" y="3705859"/>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9" name="Elipse 58">
            <a:extLst>
              <a:ext uri="{FF2B5EF4-FFF2-40B4-BE49-F238E27FC236}">
                <a16:creationId xmlns:a16="http://schemas.microsoft.com/office/drawing/2014/main" id="{C3329BDD-9B5A-4A3D-854F-4C7FAC7EA4F5}"/>
              </a:ext>
            </a:extLst>
          </p:cNvPr>
          <p:cNvSpPr/>
          <p:nvPr/>
        </p:nvSpPr>
        <p:spPr>
          <a:xfrm>
            <a:off x="9338677" y="3713950"/>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a:extLst>
              <a:ext uri="{FF2B5EF4-FFF2-40B4-BE49-F238E27FC236}">
                <a16:creationId xmlns:a16="http://schemas.microsoft.com/office/drawing/2014/main" id="{E429528A-F872-453D-A79C-196D2EE58B83}"/>
              </a:ext>
            </a:extLst>
          </p:cNvPr>
          <p:cNvSpPr/>
          <p:nvPr/>
        </p:nvSpPr>
        <p:spPr>
          <a:xfrm>
            <a:off x="9592445" y="4116235"/>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a:extLst>
              <a:ext uri="{FF2B5EF4-FFF2-40B4-BE49-F238E27FC236}">
                <a16:creationId xmlns:a16="http://schemas.microsoft.com/office/drawing/2014/main" id="{BFCB244A-F7F3-4501-897E-1B4B39FFDE18}"/>
              </a:ext>
            </a:extLst>
          </p:cNvPr>
          <p:cNvSpPr/>
          <p:nvPr/>
        </p:nvSpPr>
        <p:spPr>
          <a:xfrm>
            <a:off x="9292860" y="4458296"/>
            <a:ext cx="266330" cy="248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3" name="Conector reto 62">
            <a:extLst>
              <a:ext uri="{FF2B5EF4-FFF2-40B4-BE49-F238E27FC236}">
                <a16:creationId xmlns:a16="http://schemas.microsoft.com/office/drawing/2014/main" id="{32722483-D880-4306-A848-4AEAE3D50464}"/>
              </a:ext>
            </a:extLst>
          </p:cNvPr>
          <p:cNvCxnSpPr>
            <a:stCxn id="5" idx="6"/>
          </p:cNvCxnSpPr>
          <p:nvPr/>
        </p:nvCxnSpPr>
        <p:spPr>
          <a:xfrm flipV="1">
            <a:off x="2805344" y="2516551"/>
            <a:ext cx="230356" cy="4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6E75CB57-0368-4AF6-85FB-419B10F81D25}"/>
              </a:ext>
            </a:extLst>
          </p:cNvPr>
          <p:cNvCxnSpPr>
            <a:cxnSpLocks/>
          </p:cNvCxnSpPr>
          <p:nvPr/>
        </p:nvCxnSpPr>
        <p:spPr>
          <a:xfrm>
            <a:off x="4188393" y="2702666"/>
            <a:ext cx="1454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ctor reto 67">
            <a:extLst>
              <a:ext uri="{FF2B5EF4-FFF2-40B4-BE49-F238E27FC236}">
                <a16:creationId xmlns:a16="http://schemas.microsoft.com/office/drawing/2014/main" id="{355AEDC9-ECA4-43BA-BD07-974C29AD5BF3}"/>
              </a:ext>
            </a:extLst>
          </p:cNvPr>
          <p:cNvCxnSpPr>
            <a:stCxn id="31" idx="0"/>
            <a:endCxn id="31" idx="0"/>
          </p:cNvCxnSpPr>
          <p:nvPr/>
        </p:nvCxnSpPr>
        <p:spPr>
          <a:xfrm>
            <a:off x="4454723" y="28888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61AC5D90-1B9B-46A8-8B4C-CECDBF27CCF2}"/>
              </a:ext>
            </a:extLst>
          </p:cNvPr>
          <p:cNvCxnSpPr>
            <a:cxnSpLocks/>
            <a:stCxn id="31" idx="0"/>
          </p:cNvCxnSpPr>
          <p:nvPr/>
        </p:nvCxnSpPr>
        <p:spPr>
          <a:xfrm flipV="1">
            <a:off x="4454723" y="2728235"/>
            <a:ext cx="0" cy="160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923B744E-8658-48DE-9FE1-7040BD9DE924}"/>
              </a:ext>
            </a:extLst>
          </p:cNvPr>
          <p:cNvCxnSpPr>
            <a:cxnSpLocks/>
            <a:stCxn id="30" idx="0"/>
          </p:cNvCxnSpPr>
          <p:nvPr/>
        </p:nvCxnSpPr>
        <p:spPr>
          <a:xfrm flipV="1">
            <a:off x="5161649" y="2702667"/>
            <a:ext cx="0" cy="186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to 75">
            <a:extLst>
              <a:ext uri="{FF2B5EF4-FFF2-40B4-BE49-F238E27FC236}">
                <a16:creationId xmlns:a16="http://schemas.microsoft.com/office/drawing/2014/main" id="{7AAFDC10-DA35-40D1-A099-FBC240877E6F}"/>
              </a:ext>
            </a:extLst>
          </p:cNvPr>
          <p:cNvCxnSpPr>
            <a:cxnSpLocks/>
            <a:endCxn id="32" idx="4"/>
          </p:cNvCxnSpPr>
          <p:nvPr/>
        </p:nvCxnSpPr>
        <p:spPr>
          <a:xfrm flipV="1">
            <a:off x="4779909" y="2492963"/>
            <a:ext cx="0" cy="20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to 79">
            <a:extLst>
              <a:ext uri="{FF2B5EF4-FFF2-40B4-BE49-F238E27FC236}">
                <a16:creationId xmlns:a16="http://schemas.microsoft.com/office/drawing/2014/main" id="{35872FDA-61E0-47B8-BAA2-CED365F713B6}"/>
              </a:ext>
            </a:extLst>
          </p:cNvPr>
          <p:cNvCxnSpPr/>
          <p:nvPr/>
        </p:nvCxnSpPr>
        <p:spPr>
          <a:xfrm flipV="1">
            <a:off x="5509817" y="2516551"/>
            <a:ext cx="0" cy="186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a:extLst>
              <a:ext uri="{FF2B5EF4-FFF2-40B4-BE49-F238E27FC236}">
                <a16:creationId xmlns:a16="http://schemas.microsoft.com/office/drawing/2014/main" id="{4897AA24-3AB1-4B04-BBD9-EDD0E593519A}"/>
              </a:ext>
            </a:extLst>
          </p:cNvPr>
          <p:cNvCxnSpPr>
            <a:stCxn id="13" idx="6"/>
            <a:endCxn id="10" idx="2"/>
          </p:cNvCxnSpPr>
          <p:nvPr/>
        </p:nvCxnSpPr>
        <p:spPr>
          <a:xfrm>
            <a:off x="2796467" y="3851193"/>
            <a:ext cx="239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a:extLst>
              <a:ext uri="{FF2B5EF4-FFF2-40B4-BE49-F238E27FC236}">
                <a16:creationId xmlns:a16="http://schemas.microsoft.com/office/drawing/2014/main" id="{2AFCD15A-4082-4F97-B662-143EBC674520}"/>
              </a:ext>
            </a:extLst>
          </p:cNvPr>
          <p:cNvCxnSpPr>
            <a:cxnSpLocks/>
            <a:endCxn id="10" idx="1"/>
          </p:cNvCxnSpPr>
          <p:nvPr/>
        </p:nvCxnSpPr>
        <p:spPr>
          <a:xfrm>
            <a:off x="3035700" y="3607957"/>
            <a:ext cx="39003"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a:extLst>
              <a:ext uri="{FF2B5EF4-FFF2-40B4-BE49-F238E27FC236}">
                <a16:creationId xmlns:a16="http://schemas.microsoft.com/office/drawing/2014/main" id="{4BB7CDF3-6EFC-4A8F-A7E7-74CFA2634F9A}"/>
              </a:ext>
            </a:extLst>
          </p:cNvPr>
          <p:cNvCxnSpPr>
            <a:cxnSpLocks/>
            <a:endCxn id="8" idx="3"/>
          </p:cNvCxnSpPr>
          <p:nvPr/>
        </p:nvCxnSpPr>
        <p:spPr>
          <a:xfrm flipV="1">
            <a:off x="3298521" y="3571554"/>
            <a:ext cx="42512" cy="212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Conector reto 109">
            <a:extLst>
              <a:ext uri="{FF2B5EF4-FFF2-40B4-BE49-F238E27FC236}">
                <a16:creationId xmlns:a16="http://schemas.microsoft.com/office/drawing/2014/main" id="{44424A6C-C3C9-4540-980A-8DBC469CA295}"/>
              </a:ext>
            </a:extLst>
          </p:cNvPr>
          <p:cNvCxnSpPr>
            <a:cxnSpLocks/>
          </p:cNvCxnSpPr>
          <p:nvPr/>
        </p:nvCxnSpPr>
        <p:spPr>
          <a:xfrm>
            <a:off x="3320175" y="3874607"/>
            <a:ext cx="221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Conector reto 114">
            <a:extLst>
              <a:ext uri="{FF2B5EF4-FFF2-40B4-BE49-F238E27FC236}">
                <a16:creationId xmlns:a16="http://schemas.microsoft.com/office/drawing/2014/main" id="{6A44D92E-712D-4142-8268-7FAC7BDADF74}"/>
              </a:ext>
            </a:extLst>
          </p:cNvPr>
          <p:cNvCxnSpPr>
            <a:endCxn id="10" idx="5"/>
          </p:cNvCxnSpPr>
          <p:nvPr/>
        </p:nvCxnSpPr>
        <p:spPr>
          <a:xfrm flipH="1" flipV="1">
            <a:off x="3263027" y="3939077"/>
            <a:ext cx="78006" cy="17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Conector reto 116">
            <a:extLst>
              <a:ext uri="{FF2B5EF4-FFF2-40B4-BE49-F238E27FC236}">
                <a16:creationId xmlns:a16="http://schemas.microsoft.com/office/drawing/2014/main" id="{2985FEF4-ABF8-45A7-83A3-F444389D9117}"/>
              </a:ext>
            </a:extLst>
          </p:cNvPr>
          <p:cNvCxnSpPr>
            <a:stCxn id="10" idx="3"/>
            <a:endCxn id="11" idx="0"/>
          </p:cNvCxnSpPr>
          <p:nvPr/>
        </p:nvCxnSpPr>
        <p:spPr>
          <a:xfrm flipH="1">
            <a:off x="2991312" y="3939077"/>
            <a:ext cx="83391" cy="155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Conector reto 118">
            <a:extLst>
              <a:ext uri="{FF2B5EF4-FFF2-40B4-BE49-F238E27FC236}">
                <a16:creationId xmlns:a16="http://schemas.microsoft.com/office/drawing/2014/main" id="{33D7F8AF-38BE-40CA-AE21-C56AEE1A92A1}"/>
              </a:ext>
            </a:extLst>
          </p:cNvPr>
          <p:cNvCxnSpPr>
            <a:cxnSpLocks/>
            <a:stCxn id="20" idx="4"/>
            <a:endCxn id="19" idx="1"/>
          </p:cNvCxnSpPr>
          <p:nvPr/>
        </p:nvCxnSpPr>
        <p:spPr>
          <a:xfrm>
            <a:off x="4880141" y="5047471"/>
            <a:ext cx="172168" cy="16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Conector reto 121">
            <a:extLst>
              <a:ext uri="{FF2B5EF4-FFF2-40B4-BE49-F238E27FC236}">
                <a16:creationId xmlns:a16="http://schemas.microsoft.com/office/drawing/2014/main" id="{565E8A8C-000F-4338-A791-466A5679C6DC}"/>
              </a:ext>
            </a:extLst>
          </p:cNvPr>
          <p:cNvCxnSpPr>
            <a:cxnSpLocks/>
          </p:cNvCxnSpPr>
          <p:nvPr/>
        </p:nvCxnSpPr>
        <p:spPr>
          <a:xfrm>
            <a:off x="5314846" y="4469976"/>
            <a:ext cx="309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a:extLst>
              <a:ext uri="{FF2B5EF4-FFF2-40B4-BE49-F238E27FC236}">
                <a16:creationId xmlns:a16="http://schemas.microsoft.com/office/drawing/2014/main" id="{43CF3E1C-8A6E-4988-8FB0-08875D51E90D}"/>
              </a:ext>
            </a:extLst>
          </p:cNvPr>
          <p:cNvCxnSpPr>
            <a:endCxn id="21" idx="3"/>
          </p:cNvCxnSpPr>
          <p:nvPr/>
        </p:nvCxnSpPr>
        <p:spPr>
          <a:xfrm flipV="1">
            <a:off x="4913074" y="4638205"/>
            <a:ext cx="154413" cy="139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Conector reto 128">
            <a:extLst>
              <a:ext uri="{FF2B5EF4-FFF2-40B4-BE49-F238E27FC236}">
                <a16:creationId xmlns:a16="http://schemas.microsoft.com/office/drawing/2014/main" id="{B472246A-1A18-424F-9017-936B5899727C}"/>
              </a:ext>
            </a:extLst>
          </p:cNvPr>
          <p:cNvCxnSpPr>
            <a:endCxn id="24" idx="2"/>
          </p:cNvCxnSpPr>
          <p:nvPr/>
        </p:nvCxnSpPr>
        <p:spPr>
          <a:xfrm>
            <a:off x="5287418" y="5357647"/>
            <a:ext cx="253962" cy="1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ector reto 130">
            <a:extLst>
              <a:ext uri="{FF2B5EF4-FFF2-40B4-BE49-F238E27FC236}">
                <a16:creationId xmlns:a16="http://schemas.microsoft.com/office/drawing/2014/main" id="{C0234B6F-94A6-41FB-9704-794908E1D169}"/>
              </a:ext>
            </a:extLst>
          </p:cNvPr>
          <p:cNvCxnSpPr>
            <a:cxnSpLocks/>
            <a:stCxn id="23" idx="3"/>
            <a:endCxn id="24" idx="7"/>
          </p:cNvCxnSpPr>
          <p:nvPr/>
        </p:nvCxnSpPr>
        <p:spPr>
          <a:xfrm flipH="1">
            <a:off x="5768707" y="5092446"/>
            <a:ext cx="150265" cy="17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a:extLst>
              <a:ext uri="{FF2B5EF4-FFF2-40B4-BE49-F238E27FC236}">
                <a16:creationId xmlns:a16="http://schemas.microsoft.com/office/drawing/2014/main" id="{6781A48A-4CDE-4E3E-A3C2-009033DF948A}"/>
              </a:ext>
            </a:extLst>
          </p:cNvPr>
          <p:cNvCxnSpPr/>
          <p:nvPr/>
        </p:nvCxnSpPr>
        <p:spPr>
          <a:xfrm>
            <a:off x="5836050" y="4672614"/>
            <a:ext cx="174337" cy="192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a:extLst>
              <a:ext uri="{FF2B5EF4-FFF2-40B4-BE49-F238E27FC236}">
                <a16:creationId xmlns:a16="http://schemas.microsoft.com/office/drawing/2014/main" id="{45596238-9C61-4184-AB17-6FB56E397AB8}"/>
              </a:ext>
            </a:extLst>
          </p:cNvPr>
          <p:cNvCxnSpPr>
            <a:endCxn id="35" idx="0"/>
          </p:cNvCxnSpPr>
          <p:nvPr/>
        </p:nvCxnSpPr>
        <p:spPr>
          <a:xfrm>
            <a:off x="7271094" y="2302754"/>
            <a:ext cx="0" cy="186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a:extLst>
              <a:ext uri="{FF2B5EF4-FFF2-40B4-BE49-F238E27FC236}">
                <a16:creationId xmlns:a16="http://schemas.microsoft.com/office/drawing/2014/main" id="{9AD360B8-FC19-4E5E-903A-A147DC4F6E04}"/>
              </a:ext>
            </a:extLst>
          </p:cNvPr>
          <p:cNvCxnSpPr>
            <a:endCxn id="35" idx="6"/>
          </p:cNvCxnSpPr>
          <p:nvPr/>
        </p:nvCxnSpPr>
        <p:spPr>
          <a:xfrm flipH="1">
            <a:off x="7404259" y="2603946"/>
            <a:ext cx="285518" cy="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a:extLst>
              <a:ext uri="{FF2B5EF4-FFF2-40B4-BE49-F238E27FC236}">
                <a16:creationId xmlns:a16="http://schemas.microsoft.com/office/drawing/2014/main" id="{455DE8A6-781C-463E-9B5B-146EFF479622}"/>
              </a:ext>
            </a:extLst>
          </p:cNvPr>
          <p:cNvCxnSpPr>
            <a:cxnSpLocks/>
            <a:stCxn id="37" idx="3"/>
            <a:endCxn id="36" idx="0"/>
          </p:cNvCxnSpPr>
          <p:nvPr/>
        </p:nvCxnSpPr>
        <p:spPr>
          <a:xfrm flipH="1">
            <a:off x="7835957" y="2273890"/>
            <a:ext cx="172168" cy="205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ector reto 144">
            <a:extLst>
              <a:ext uri="{FF2B5EF4-FFF2-40B4-BE49-F238E27FC236}">
                <a16:creationId xmlns:a16="http://schemas.microsoft.com/office/drawing/2014/main" id="{4E7687F5-0BE8-4579-825F-664A853E6429}"/>
              </a:ext>
            </a:extLst>
          </p:cNvPr>
          <p:cNvCxnSpPr>
            <a:cxnSpLocks/>
            <a:stCxn id="39" idx="1"/>
            <a:endCxn id="36" idx="4"/>
          </p:cNvCxnSpPr>
          <p:nvPr/>
        </p:nvCxnSpPr>
        <p:spPr>
          <a:xfrm flipH="1" flipV="1">
            <a:off x="7835957" y="2728234"/>
            <a:ext cx="142509" cy="15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ector reto 147">
            <a:extLst>
              <a:ext uri="{FF2B5EF4-FFF2-40B4-BE49-F238E27FC236}">
                <a16:creationId xmlns:a16="http://schemas.microsoft.com/office/drawing/2014/main" id="{9DEA4908-4C39-42C5-A87C-CC22E8E3C11D}"/>
              </a:ext>
            </a:extLst>
          </p:cNvPr>
          <p:cNvCxnSpPr>
            <a:endCxn id="40" idx="2"/>
          </p:cNvCxnSpPr>
          <p:nvPr/>
        </p:nvCxnSpPr>
        <p:spPr>
          <a:xfrm>
            <a:off x="8217977" y="2997372"/>
            <a:ext cx="266654" cy="15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ector reto 149">
            <a:extLst>
              <a:ext uri="{FF2B5EF4-FFF2-40B4-BE49-F238E27FC236}">
                <a16:creationId xmlns:a16="http://schemas.microsoft.com/office/drawing/2014/main" id="{C7FE3100-C371-4A3C-8569-9FEBD1406940}"/>
              </a:ext>
            </a:extLst>
          </p:cNvPr>
          <p:cNvCxnSpPr>
            <a:endCxn id="38" idx="1"/>
          </p:cNvCxnSpPr>
          <p:nvPr/>
        </p:nvCxnSpPr>
        <p:spPr>
          <a:xfrm flipV="1">
            <a:off x="8250786" y="2108957"/>
            <a:ext cx="272848" cy="3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Conector reto 151">
            <a:extLst>
              <a:ext uri="{FF2B5EF4-FFF2-40B4-BE49-F238E27FC236}">
                <a16:creationId xmlns:a16="http://schemas.microsoft.com/office/drawing/2014/main" id="{29E05066-CB1F-4274-9CBA-70505559FB88}"/>
              </a:ext>
            </a:extLst>
          </p:cNvPr>
          <p:cNvCxnSpPr>
            <a:endCxn id="41" idx="0"/>
          </p:cNvCxnSpPr>
          <p:nvPr/>
        </p:nvCxnSpPr>
        <p:spPr>
          <a:xfrm>
            <a:off x="8750961" y="2268326"/>
            <a:ext cx="176239" cy="220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Conector reto 153">
            <a:extLst>
              <a:ext uri="{FF2B5EF4-FFF2-40B4-BE49-F238E27FC236}">
                <a16:creationId xmlns:a16="http://schemas.microsoft.com/office/drawing/2014/main" id="{52385D35-F4E4-427C-98DF-75AA78957D5D}"/>
              </a:ext>
            </a:extLst>
          </p:cNvPr>
          <p:cNvCxnSpPr>
            <a:endCxn id="40" idx="7"/>
          </p:cNvCxnSpPr>
          <p:nvPr/>
        </p:nvCxnSpPr>
        <p:spPr>
          <a:xfrm flipH="1">
            <a:off x="8711958" y="2737778"/>
            <a:ext cx="183685" cy="18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ector reto 155">
            <a:extLst>
              <a:ext uri="{FF2B5EF4-FFF2-40B4-BE49-F238E27FC236}">
                <a16:creationId xmlns:a16="http://schemas.microsoft.com/office/drawing/2014/main" id="{A3BFDF69-D067-4C59-A6EE-1C0675D2B12B}"/>
              </a:ext>
            </a:extLst>
          </p:cNvPr>
          <p:cNvCxnSpPr>
            <a:stCxn id="41" idx="6"/>
            <a:endCxn id="44" idx="2"/>
          </p:cNvCxnSpPr>
          <p:nvPr/>
        </p:nvCxnSpPr>
        <p:spPr>
          <a:xfrm flipV="1">
            <a:off x="9060365" y="2597027"/>
            <a:ext cx="211121" cy="1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ector reto 157">
            <a:extLst>
              <a:ext uri="{FF2B5EF4-FFF2-40B4-BE49-F238E27FC236}">
                <a16:creationId xmlns:a16="http://schemas.microsoft.com/office/drawing/2014/main" id="{8C271480-9FFF-4984-B396-C24B62C90B78}"/>
              </a:ext>
            </a:extLst>
          </p:cNvPr>
          <p:cNvCxnSpPr>
            <a:cxnSpLocks/>
            <a:endCxn id="44" idx="1"/>
          </p:cNvCxnSpPr>
          <p:nvPr/>
        </p:nvCxnSpPr>
        <p:spPr>
          <a:xfrm>
            <a:off x="9271486" y="2333562"/>
            <a:ext cx="39003" cy="17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Conector reto 160">
            <a:extLst>
              <a:ext uri="{FF2B5EF4-FFF2-40B4-BE49-F238E27FC236}">
                <a16:creationId xmlns:a16="http://schemas.microsoft.com/office/drawing/2014/main" id="{FD0BEFCA-0D3C-427F-851E-E07E6B7066E8}"/>
              </a:ext>
            </a:extLst>
          </p:cNvPr>
          <p:cNvCxnSpPr>
            <a:endCxn id="43" idx="4"/>
          </p:cNvCxnSpPr>
          <p:nvPr/>
        </p:nvCxnSpPr>
        <p:spPr>
          <a:xfrm flipV="1">
            <a:off x="9537816" y="2345663"/>
            <a:ext cx="101608" cy="19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ector reto 162">
            <a:extLst>
              <a:ext uri="{FF2B5EF4-FFF2-40B4-BE49-F238E27FC236}">
                <a16:creationId xmlns:a16="http://schemas.microsoft.com/office/drawing/2014/main" id="{7A76F8E1-D470-4BB4-9896-151FD6C5C8EA}"/>
              </a:ext>
            </a:extLst>
          </p:cNvPr>
          <p:cNvCxnSpPr>
            <a:cxnSpLocks/>
            <a:stCxn id="44" idx="6"/>
            <a:endCxn id="47" idx="2"/>
          </p:cNvCxnSpPr>
          <p:nvPr/>
        </p:nvCxnSpPr>
        <p:spPr>
          <a:xfrm>
            <a:off x="9537816" y="2597027"/>
            <a:ext cx="248855" cy="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Conector reto 165">
            <a:extLst>
              <a:ext uri="{FF2B5EF4-FFF2-40B4-BE49-F238E27FC236}">
                <a16:creationId xmlns:a16="http://schemas.microsoft.com/office/drawing/2014/main" id="{7A909087-AF6A-4B95-A1A0-B4679111E622}"/>
              </a:ext>
            </a:extLst>
          </p:cNvPr>
          <p:cNvCxnSpPr>
            <a:endCxn id="46" idx="0"/>
          </p:cNvCxnSpPr>
          <p:nvPr/>
        </p:nvCxnSpPr>
        <p:spPr>
          <a:xfrm>
            <a:off x="9537816" y="2687439"/>
            <a:ext cx="101608" cy="18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to 167">
            <a:extLst>
              <a:ext uri="{FF2B5EF4-FFF2-40B4-BE49-F238E27FC236}">
                <a16:creationId xmlns:a16="http://schemas.microsoft.com/office/drawing/2014/main" id="{F808DB05-75DF-4B46-922F-FDF29DB911B4}"/>
              </a:ext>
            </a:extLst>
          </p:cNvPr>
          <p:cNvCxnSpPr>
            <a:stCxn id="44" idx="3"/>
            <a:endCxn id="45" idx="0"/>
          </p:cNvCxnSpPr>
          <p:nvPr/>
        </p:nvCxnSpPr>
        <p:spPr>
          <a:xfrm flipH="1">
            <a:off x="9225547" y="2684911"/>
            <a:ext cx="84942" cy="16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Conector reto 169">
            <a:extLst>
              <a:ext uri="{FF2B5EF4-FFF2-40B4-BE49-F238E27FC236}">
                <a16:creationId xmlns:a16="http://schemas.microsoft.com/office/drawing/2014/main" id="{C387B71A-89A1-44DC-BD8F-8CAFA269E149}"/>
              </a:ext>
            </a:extLst>
          </p:cNvPr>
          <p:cNvCxnSpPr/>
          <p:nvPr/>
        </p:nvCxnSpPr>
        <p:spPr>
          <a:xfrm>
            <a:off x="8749976" y="3771436"/>
            <a:ext cx="0" cy="1816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Conector reto 171">
            <a:extLst>
              <a:ext uri="{FF2B5EF4-FFF2-40B4-BE49-F238E27FC236}">
                <a16:creationId xmlns:a16="http://schemas.microsoft.com/office/drawing/2014/main" id="{56BCB4B4-F146-4199-8550-6B9186334BD0}"/>
              </a:ext>
            </a:extLst>
          </p:cNvPr>
          <p:cNvCxnSpPr>
            <a:endCxn id="48" idx="6"/>
          </p:cNvCxnSpPr>
          <p:nvPr/>
        </p:nvCxnSpPr>
        <p:spPr>
          <a:xfrm flipH="1">
            <a:off x="8547786" y="3925264"/>
            <a:ext cx="1641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Conector reto 173">
            <a:extLst>
              <a:ext uri="{FF2B5EF4-FFF2-40B4-BE49-F238E27FC236}">
                <a16:creationId xmlns:a16="http://schemas.microsoft.com/office/drawing/2014/main" id="{A068F891-F95E-448F-95E4-879EA1514005}"/>
              </a:ext>
            </a:extLst>
          </p:cNvPr>
          <p:cNvCxnSpPr/>
          <p:nvPr/>
        </p:nvCxnSpPr>
        <p:spPr>
          <a:xfrm>
            <a:off x="8777552" y="4218715"/>
            <a:ext cx="2828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ector reto 175">
            <a:extLst>
              <a:ext uri="{FF2B5EF4-FFF2-40B4-BE49-F238E27FC236}">
                <a16:creationId xmlns:a16="http://schemas.microsoft.com/office/drawing/2014/main" id="{39EF5640-6E46-4250-BA39-D567C94C9CB7}"/>
              </a:ext>
            </a:extLst>
          </p:cNvPr>
          <p:cNvCxnSpPr>
            <a:endCxn id="60" idx="2"/>
          </p:cNvCxnSpPr>
          <p:nvPr/>
        </p:nvCxnSpPr>
        <p:spPr>
          <a:xfrm>
            <a:off x="9358712" y="4218715"/>
            <a:ext cx="233733" cy="2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Conector reto 177">
            <a:extLst>
              <a:ext uri="{FF2B5EF4-FFF2-40B4-BE49-F238E27FC236}">
                <a16:creationId xmlns:a16="http://schemas.microsoft.com/office/drawing/2014/main" id="{768326E3-5BE6-421F-BBE2-70574879AA95}"/>
              </a:ext>
            </a:extLst>
          </p:cNvPr>
          <p:cNvCxnSpPr>
            <a:cxnSpLocks/>
            <a:stCxn id="57" idx="7"/>
            <a:endCxn id="59" idx="3"/>
          </p:cNvCxnSpPr>
          <p:nvPr/>
        </p:nvCxnSpPr>
        <p:spPr>
          <a:xfrm flipV="1">
            <a:off x="9319709" y="3926122"/>
            <a:ext cx="57971" cy="18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Conector reto 184">
            <a:extLst>
              <a:ext uri="{FF2B5EF4-FFF2-40B4-BE49-F238E27FC236}">
                <a16:creationId xmlns:a16="http://schemas.microsoft.com/office/drawing/2014/main" id="{2948ED2C-CAFD-4806-8D58-6B38B0751EBC}"/>
              </a:ext>
            </a:extLst>
          </p:cNvPr>
          <p:cNvCxnSpPr>
            <a:endCxn id="57" idx="1"/>
          </p:cNvCxnSpPr>
          <p:nvPr/>
        </p:nvCxnSpPr>
        <p:spPr>
          <a:xfrm>
            <a:off x="9071284" y="3962491"/>
            <a:ext cx="60101" cy="151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ector reto 186">
            <a:extLst>
              <a:ext uri="{FF2B5EF4-FFF2-40B4-BE49-F238E27FC236}">
                <a16:creationId xmlns:a16="http://schemas.microsoft.com/office/drawing/2014/main" id="{F5385FF9-5C75-4362-AF2C-901B9410AD46}"/>
              </a:ext>
            </a:extLst>
          </p:cNvPr>
          <p:cNvCxnSpPr>
            <a:stCxn id="57" idx="3"/>
          </p:cNvCxnSpPr>
          <p:nvPr/>
        </p:nvCxnSpPr>
        <p:spPr>
          <a:xfrm flipH="1">
            <a:off x="9060365" y="4289287"/>
            <a:ext cx="71020"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Conector reto 188">
            <a:extLst>
              <a:ext uri="{FF2B5EF4-FFF2-40B4-BE49-F238E27FC236}">
                <a16:creationId xmlns:a16="http://schemas.microsoft.com/office/drawing/2014/main" id="{A6FC5FC6-E954-49C7-B8A5-25FB619E86EA}"/>
              </a:ext>
            </a:extLst>
          </p:cNvPr>
          <p:cNvCxnSpPr>
            <a:cxnSpLocks/>
            <a:endCxn id="57" idx="5"/>
          </p:cNvCxnSpPr>
          <p:nvPr/>
        </p:nvCxnSpPr>
        <p:spPr>
          <a:xfrm flipH="1" flipV="1">
            <a:off x="9319709" y="4289287"/>
            <a:ext cx="94113" cy="13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Conector reto 192">
            <a:extLst>
              <a:ext uri="{FF2B5EF4-FFF2-40B4-BE49-F238E27FC236}">
                <a16:creationId xmlns:a16="http://schemas.microsoft.com/office/drawing/2014/main" id="{D53D8F74-DA10-40B4-93C6-9107B37B8CD2}"/>
              </a:ext>
            </a:extLst>
          </p:cNvPr>
          <p:cNvCxnSpPr>
            <a:endCxn id="51" idx="6"/>
          </p:cNvCxnSpPr>
          <p:nvPr/>
        </p:nvCxnSpPr>
        <p:spPr>
          <a:xfrm flipH="1">
            <a:off x="8383951" y="4901735"/>
            <a:ext cx="32800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Conector reto 194">
            <a:extLst>
              <a:ext uri="{FF2B5EF4-FFF2-40B4-BE49-F238E27FC236}">
                <a16:creationId xmlns:a16="http://schemas.microsoft.com/office/drawing/2014/main" id="{3352FB6A-8054-4B4D-98C8-E0924158E63D}"/>
              </a:ext>
            </a:extLst>
          </p:cNvPr>
          <p:cNvCxnSpPr>
            <a:endCxn id="55" idx="2"/>
          </p:cNvCxnSpPr>
          <p:nvPr/>
        </p:nvCxnSpPr>
        <p:spPr>
          <a:xfrm>
            <a:off x="8757176" y="5233359"/>
            <a:ext cx="1194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Conector reto 196">
            <a:extLst>
              <a:ext uri="{FF2B5EF4-FFF2-40B4-BE49-F238E27FC236}">
                <a16:creationId xmlns:a16="http://schemas.microsoft.com/office/drawing/2014/main" id="{75DD4DEB-0701-4537-8BBE-991CD70050B5}"/>
              </a:ext>
            </a:extLst>
          </p:cNvPr>
          <p:cNvCxnSpPr>
            <a:cxnSpLocks/>
            <a:stCxn id="51" idx="3"/>
            <a:endCxn id="53" idx="0"/>
          </p:cNvCxnSpPr>
          <p:nvPr/>
        </p:nvCxnSpPr>
        <p:spPr>
          <a:xfrm flipH="1">
            <a:off x="8060286" y="4989620"/>
            <a:ext cx="96338" cy="1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ector reto 198">
            <a:extLst>
              <a:ext uri="{FF2B5EF4-FFF2-40B4-BE49-F238E27FC236}">
                <a16:creationId xmlns:a16="http://schemas.microsoft.com/office/drawing/2014/main" id="{58B2F58F-45A8-42C0-A429-445AE83B98F5}"/>
              </a:ext>
            </a:extLst>
          </p:cNvPr>
          <p:cNvCxnSpPr>
            <a:cxnSpLocks/>
            <a:stCxn id="51" idx="2"/>
            <a:endCxn id="52" idx="6"/>
          </p:cNvCxnSpPr>
          <p:nvPr/>
        </p:nvCxnSpPr>
        <p:spPr>
          <a:xfrm flipH="1">
            <a:off x="7927121" y="4901736"/>
            <a:ext cx="190500" cy="21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Conector reto 202">
            <a:extLst>
              <a:ext uri="{FF2B5EF4-FFF2-40B4-BE49-F238E27FC236}">
                <a16:creationId xmlns:a16="http://schemas.microsoft.com/office/drawing/2014/main" id="{825945E4-F877-4F72-BF57-6EA023AB3E66}"/>
              </a:ext>
            </a:extLst>
          </p:cNvPr>
          <p:cNvCxnSpPr>
            <a:cxnSpLocks/>
            <a:stCxn id="49" idx="4"/>
            <a:endCxn id="51" idx="1"/>
          </p:cNvCxnSpPr>
          <p:nvPr/>
        </p:nvCxnSpPr>
        <p:spPr>
          <a:xfrm>
            <a:off x="8068774" y="4672614"/>
            <a:ext cx="87850"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Conector reto 205">
            <a:extLst>
              <a:ext uri="{FF2B5EF4-FFF2-40B4-BE49-F238E27FC236}">
                <a16:creationId xmlns:a16="http://schemas.microsoft.com/office/drawing/2014/main" id="{6B86ABC9-8D43-4A65-8C4A-C91FD86B6244}"/>
              </a:ext>
            </a:extLst>
          </p:cNvPr>
          <p:cNvCxnSpPr>
            <a:stCxn id="51" idx="7"/>
            <a:endCxn id="50" idx="4"/>
          </p:cNvCxnSpPr>
          <p:nvPr/>
        </p:nvCxnSpPr>
        <p:spPr>
          <a:xfrm flipV="1">
            <a:off x="8344948" y="4672614"/>
            <a:ext cx="139683" cy="141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Conector reto 207">
            <a:extLst>
              <a:ext uri="{FF2B5EF4-FFF2-40B4-BE49-F238E27FC236}">
                <a16:creationId xmlns:a16="http://schemas.microsoft.com/office/drawing/2014/main" id="{BA0F73D3-F206-4B19-95F6-15BF920B0283}"/>
              </a:ext>
            </a:extLst>
          </p:cNvPr>
          <p:cNvCxnSpPr>
            <a:cxnSpLocks/>
            <a:stCxn id="51" idx="5"/>
            <a:endCxn id="54" idx="0"/>
          </p:cNvCxnSpPr>
          <p:nvPr/>
        </p:nvCxnSpPr>
        <p:spPr>
          <a:xfrm>
            <a:off x="8344948" y="4989620"/>
            <a:ext cx="110247" cy="172615"/>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Number one Icons &amp; Symbols">
            <a:extLst>
              <a:ext uri="{FF2B5EF4-FFF2-40B4-BE49-F238E27FC236}">
                <a16:creationId xmlns:a16="http://schemas.microsoft.com/office/drawing/2014/main" id="{1621E29B-C195-4066-82C2-6035D5E73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63" y="2045283"/>
            <a:ext cx="333016" cy="33301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ois - ícones de educação grátis">
            <a:extLst>
              <a:ext uri="{FF2B5EF4-FFF2-40B4-BE49-F238E27FC236}">
                <a16:creationId xmlns:a16="http://schemas.microsoft.com/office/drawing/2014/main" id="{727B14BE-02FE-4757-8BD9-DB24130C9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77" y="2281804"/>
            <a:ext cx="326914" cy="3269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rês - ícones de educação grátis">
            <a:extLst>
              <a:ext uri="{FF2B5EF4-FFF2-40B4-BE49-F238E27FC236}">
                <a16:creationId xmlns:a16="http://schemas.microsoft.com/office/drawing/2014/main" id="{93D5137C-530D-407A-9549-80BD41A33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828" y="3048595"/>
            <a:ext cx="305540" cy="30554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Number four Icons &amp; Symbols">
            <a:extLst>
              <a:ext uri="{FF2B5EF4-FFF2-40B4-BE49-F238E27FC236}">
                <a16:creationId xmlns:a16="http://schemas.microsoft.com/office/drawing/2014/main" id="{84F1AC70-4904-4D3A-8638-33D4AB0E1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99" y="4052603"/>
            <a:ext cx="390150" cy="390150"/>
          </a:xfrm>
          <a:prstGeom prst="rect">
            <a:avLst/>
          </a:prstGeom>
          <a:noFill/>
          <a:extLst>
            <a:ext uri="{909E8E84-426E-40DD-AFC4-6F175D3DCCD1}">
              <a14:hiddenFill xmlns:a14="http://schemas.microsoft.com/office/drawing/2010/main">
                <a:solidFill>
                  <a:srgbClr val="FFFFFF"/>
                </a:solidFill>
              </a14:hiddenFill>
            </a:ext>
          </a:extLst>
        </p:spPr>
      </p:pic>
      <p:sp>
        <p:nvSpPr>
          <p:cNvPr id="220" name="AutoShape 14" descr="Número 6 PNG png | PNGWing">
            <a:extLst>
              <a:ext uri="{FF2B5EF4-FFF2-40B4-BE49-F238E27FC236}">
                <a16:creationId xmlns:a16="http://schemas.microsoft.com/office/drawing/2014/main" id="{C23A7BEC-0CCB-4320-983B-89CD63EEBA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196" name="Picture 28" descr="SVG &gt; seis números matemática número - Imagem e ícone grátis do SVG. | SVG  Silh">
            <a:extLst>
              <a:ext uri="{FF2B5EF4-FFF2-40B4-BE49-F238E27FC236}">
                <a16:creationId xmlns:a16="http://schemas.microsoft.com/office/drawing/2014/main" id="{04031C7D-A0D0-4F69-9D75-CC06400388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3164" y="3445310"/>
            <a:ext cx="240574" cy="367683"/>
          </a:xfrm>
          <a:prstGeom prst="rect">
            <a:avLst/>
          </a:prstGeom>
          <a:noFill/>
          <a:extLst>
            <a:ext uri="{909E8E84-426E-40DD-AFC4-6F175D3DCCD1}">
              <a14:hiddenFill xmlns:a14="http://schemas.microsoft.com/office/drawing/2010/main">
                <a:solidFill>
                  <a:srgbClr val="FFFFFF"/>
                </a:solidFill>
              </a14:hiddenFill>
            </a:ext>
          </a:extLst>
        </p:spPr>
      </p:pic>
      <p:sp>
        <p:nvSpPr>
          <p:cNvPr id="226" name="AutoShape 34" descr="SVG &gt; scrapbooking alfabeto madeira 7 - Imagem e ícone grátis do SVG. | SVG  Silh">
            <a:extLst>
              <a:ext uri="{FF2B5EF4-FFF2-40B4-BE49-F238E27FC236}">
                <a16:creationId xmlns:a16="http://schemas.microsoft.com/office/drawing/2014/main" id="{4886832B-DE1C-419F-8716-4FDB14A8276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descr="5 números imagens transparentes PNG | PNG Mart">
            <a:extLst>
              <a:ext uri="{FF2B5EF4-FFF2-40B4-BE49-F238E27FC236}">
                <a16:creationId xmlns:a16="http://schemas.microsoft.com/office/drawing/2014/main" id="{7B40F7B2-CEBA-4FC4-BFD1-D862A35081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323" y="1596702"/>
            <a:ext cx="457477" cy="45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409FF-68C5-4305-A67F-E84C1F5D6C3A}"/>
              </a:ext>
            </a:extLst>
          </p:cNvPr>
          <p:cNvSpPr>
            <a:spLocks noGrp="1"/>
          </p:cNvSpPr>
          <p:nvPr>
            <p:ph type="title"/>
          </p:nvPr>
        </p:nvSpPr>
        <p:spPr/>
        <p:txBody>
          <a:bodyPr/>
          <a:lstStyle/>
          <a:p>
            <a:r>
              <a:rPr lang="pt-BR" dirty="0"/>
              <a:t>Legendas (topologia de redes):</a:t>
            </a:r>
          </a:p>
        </p:txBody>
      </p:sp>
      <p:sp>
        <p:nvSpPr>
          <p:cNvPr id="8" name="AutoShape 10" descr="SVG &gt; scrapbooking alfabeto madeira 7 - Imagem e ícone grátis do SVG. | SVG  Silh">
            <a:extLst>
              <a:ext uri="{FF2B5EF4-FFF2-40B4-BE49-F238E27FC236}">
                <a16:creationId xmlns:a16="http://schemas.microsoft.com/office/drawing/2014/main" id="{DCBCF55E-3696-4740-AB3B-CF595B8D43A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pt-BR" dirty="0"/>
              <a:t>1. Ponte a ponte</a:t>
            </a:r>
          </a:p>
          <a:p>
            <a:r>
              <a:rPr lang="pt-BR" dirty="0"/>
              <a:t>2. Ônibus</a:t>
            </a:r>
          </a:p>
          <a:p>
            <a:r>
              <a:rPr lang="pt-BR" dirty="0"/>
              <a:t>3. Estrela</a:t>
            </a:r>
          </a:p>
          <a:p>
            <a:r>
              <a:rPr lang="pt-BR" dirty="0"/>
              <a:t>4. Anel</a:t>
            </a:r>
          </a:p>
          <a:p>
            <a:r>
              <a:rPr lang="pt-BR" dirty="0"/>
              <a:t>5.Híbrido</a:t>
            </a:r>
          </a:p>
          <a:p>
            <a:r>
              <a:rPr lang="pt-BR" dirty="0"/>
              <a:t>6. Árvore</a:t>
            </a:r>
          </a:p>
        </p:txBody>
      </p:sp>
    </p:spTree>
    <p:extLst>
      <p:ext uri="{BB962C8B-B14F-4D97-AF65-F5344CB8AC3E}">
        <p14:creationId xmlns:p14="http://schemas.microsoft.com/office/powerpoint/2010/main" val="97680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1648D-CB60-48BB-9821-12E6A1172235}"/>
              </a:ext>
            </a:extLst>
          </p:cNvPr>
          <p:cNvSpPr>
            <a:spLocks noGrp="1"/>
          </p:cNvSpPr>
          <p:nvPr>
            <p:ph type="title"/>
          </p:nvPr>
        </p:nvSpPr>
        <p:spPr/>
        <p:txBody>
          <a:bodyPr/>
          <a:lstStyle/>
          <a:p>
            <a:r>
              <a:rPr lang="pt-BR" dirty="0"/>
              <a:t>Categorias de imagem:</a:t>
            </a:r>
          </a:p>
        </p:txBody>
      </p:sp>
      <p:sp>
        <p:nvSpPr>
          <p:cNvPr id="3" name="Espaço Reservado para Conteúdo 2">
            <a:extLst>
              <a:ext uri="{FF2B5EF4-FFF2-40B4-BE49-F238E27FC236}">
                <a16:creationId xmlns:a16="http://schemas.microsoft.com/office/drawing/2014/main" id="{A0A144FC-8519-44E6-8662-9597A32F55F8}"/>
              </a:ext>
            </a:extLst>
          </p:cNvPr>
          <p:cNvSpPr>
            <a:spLocks noGrp="1"/>
          </p:cNvSpPr>
          <p:nvPr>
            <p:ph idx="1"/>
          </p:nvPr>
        </p:nvSpPr>
        <p:spPr/>
        <p:txBody>
          <a:bodyPr/>
          <a:lstStyle/>
          <a:p>
            <a:r>
              <a:rPr lang="pt-BR" dirty="0"/>
              <a:t>Ao examinar os conceitos básicos da rede, há três tipos de equipamentos que sempre vão ser utilizados: switches, roteadores e </a:t>
            </a:r>
            <a:r>
              <a:rPr lang="pt-BR" dirty="0" err="1"/>
              <a:t>access</a:t>
            </a:r>
            <a:r>
              <a:rPr lang="pt-BR" dirty="0"/>
              <a:t> points. </a:t>
            </a:r>
          </a:p>
          <a:p>
            <a:r>
              <a:rPr lang="pt-BR" dirty="0"/>
              <a:t>Esses dispositivos são os elementos básicos das redes, que permitem que os diferentes equipamentos conectados a ela comuniquem-se entre si e com outras redes</a:t>
            </a:r>
          </a:p>
        </p:txBody>
      </p:sp>
    </p:spTree>
    <p:extLst>
      <p:ext uri="{BB962C8B-B14F-4D97-AF65-F5344CB8AC3E}">
        <p14:creationId xmlns:p14="http://schemas.microsoft.com/office/powerpoint/2010/main" val="88023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9870D-2B4B-47FA-B147-5822B5EE8472}"/>
              </a:ext>
            </a:extLst>
          </p:cNvPr>
          <p:cNvSpPr>
            <a:spLocks noGrp="1"/>
          </p:cNvSpPr>
          <p:nvPr>
            <p:ph type="title"/>
          </p:nvPr>
        </p:nvSpPr>
        <p:spPr/>
        <p:txBody>
          <a:bodyPr/>
          <a:lstStyle/>
          <a:p>
            <a:r>
              <a:rPr lang="pt-BR" dirty="0"/>
              <a:t>Comutação de circuitos:</a:t>
            </a:r>
          </a:p>
        </p:txBody>
      </p:sp>
      <p:sp>
        <p:nvSpPr>
          <p:cNvPr id="3" name="Espaço Reservado para Conteúdo 2">
            <a:extLst>
              <a:ext uri="{FF2B5EF4-FFF2-40B4-BE49-F238E27FC236}">
                <a16:creationId xmlns:a16="http://schemas.microsoft.com/office/drawing/2014/main" id="{54456AF0-C400-4EBD-AB6C-C4970A95AFCF}"/>
              </a:ext>
            </a:extLst>
          </p:cNvPr>
          <p:cNvSpPr>
            <a:spLocks noGrp="1"/>
          </p:cNvSpPr>
          <p:nvPr>
            <p:ph idx="1"/>
          </p:nvPr>
        </p:nvSpPr>
        <p:spPr/>
        <p:txBody>
          <a:bodyPr/>
          <a:lstStyle/>
          <a:p>
            <a:r>
              <a:rPr lang="pt-BR" dirty="0"/>
              <a:t>Recursos dedicados podem oferecer garantias de qualidade, mas também em ociosidade e consequentemente desperdício de recursos. </a:t>
            </a:r>
          </a:p>
          <a:p>
            <a:r>
              <a:rPr lang="pt-BR" dirty="0"/>
              <a:t>A comutação de circuitos usa meio físico dedicado (implica recursos dedicados por conexão) e, inversamente, limita quantos usuários podem reservar o meio. </a:t>
            </a:r>
          </a:p>
          <a:p>
            <a:r>
              <a:rPr lang="pt-BR" dirty="0"/>
              <a:t>Recursos dedicados são usados ​​para alternar entre diferentes redes.</a:t>
            </a:r>
          </a:p>
        </p:txBody>
      </p:sp>
      <p:sp>
        <p:nvSpPr>
          <p:cNvPr id="4" name="Espaço Reservado para Texto 3">
            <a:extLst>
              <a:ext uri="{FF2B5EF4-FFF2-40B4-BE49-F238E27FC236}">
                <a16:creationId xmlns:a16="http://schemas.microsoft.com/office/drawing/2014/main" id="{A5386EB7-33A2-446A-8153-BF5188FC6FCB}"/>
              </a:ext>
            </a:extLst>
          </p:cNvPr>
          <p:cNvSpPr>
            <a:spLocks noGrp="1"/>
          </p:cNvSpPr>
          <p:nvPr>
            <p:ph type="body" sz="half" idx="2"/>
          </p:nvPr>
        </p:nvSpPr>
        <p:spPr>
          <a:xfrm>
            <a:off x="168676" y="2249485"/>
            <a:ext cx="4987523" cy="4462033"/>
          </a:xfrm>
        </p:spPr>
        <p:txBody>
          <a:bodyPr/>
          <a:lstStyle/>
          <a:p>
            <a:endParaRPr lang="pt-BR" dirty="0"/>
          </a:p>
        </p:txBody>
      </p:sp>
      <p:sp>
        <p:nvSpPr>
          <p:cNvPr id="5" name="Triângulo isósceles 4">
            <a:extLst>
              <a:ext uri="{FF2B5EF4-FFF2-40B4-BE49-F238E27FC236}">
                <a16:creationId xmlns:a16="http://schemas.microsoft.com/office/drawing/2014/main" id="{86D7330B-1D5B-4D03-BCCB-789A85A4DD6B}"/>
              </a:ext>
            </a:extLst>
          </p:cNvPr>
          <p:cNvSpPr/>
          <p:nvPr/>
        </p:nvSpPr>
        <p:spPr>
          <a:xfrm>
            <a:off x="4385569" y="4314548"/>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2E36FDB8-C7B5-4EE8-BAB0-FC12A30C0A04}"/>
              </a:ext>
            </a:extLst>
          </p:cNvPr>
          <p:cNvSpPr/>
          <p:nvPr/>
        </p:nvSpPr>
        <p:spPr>
          <a:xfrm>
            <a:off x="3950563"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F1761C44-C064-44BA-ABF5-4C3287AF4BA5}"/>
              </a:ext>
            </a:extLst>
          </p:cNvPr>
          <p:cNvSpPr/>
          <p:nvPr/>
        </p:nvSpPr>
        <p:spPr>
          <a:xfrm>
            <a:off x="4131571" y="450097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DAF70CBE-DF22-4135-B07F-7A26295A0A5E}"/>
              </a:ext>
            </a:extLst>
          </p:cNvPr>
          <p:cNvSpPr/>
          <p:nvPr/>
        </p:nvSpPr>
        <p:spPr>
          <a:xfrm>
            <a:off x="4327271" y="4502852"/>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FC69B75-46B6-4A0B-BDFE-5754FD058C41}"/>
              </a:ext>
            </a:extLst>
          </p:cNvPr>
          <p:cNvSpPr/>
          <p:nvPr/>
        </p:nvSpPr>
        <p:spPr>
          <a:xfrm>
            <a:off x="860506" y="451825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A18D6188-348A-4FB0-BCA6-A0E1917DE7D6}"/>
              </a:ext>
            </a:extLst>
          </p:cNvPr>
          <p:cNvSpPr/>
          <p:nvPr/>
        </p:nvSpPr>
        <p:spPr>
          <a:xfrm>
            <a:off x="674075" y="4532050"/>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Triângulo isósceles 22">
            <a:extLst>
              <a:ext uri="{FF2B5EF4-FFF2-40B4-BE49-F238E27FC236}">
                <a16:creationId xmlns:a16="http://schemas.microsoft.com/office/drawing/2014/main" id="{1CF245E2-AD9C-43BB-9359-76ACE44A1B66}"/>
              </a:ext>
            </a:extLst>
          </p:cNvPr>
          <p:cNvSpPr/>
          <p:nvPr/>
        </p:nvSpPr>
        <p:spPr>
          <a:xfrm>
            <a:off x="118236" y="4232749"/>
            <a:ext cx="532660" cy="4350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A6EB70D6-3A24-4E4A-8163-2D00D9F7638D}"/>
              </a:ext>
            </a:extLst>
          </p:cNvPr>
          <p:cNvSpPr/>
          <p:nvPr/>
        </p:nvSpPr>
        <p:spPr>
          <a:xfrm>
            <a:off x="3334300" y="4450251"/>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0" name="Retângulo 9">
            <a:extLst>
              <a:ext uri="{FF2B5EF4-FFF2-40B4-BE49-F238E27FC236}">
                <a16:creationId xmlns:a16="http://schemas.microsoft.com/office/drawing/2014/main" id="{ED3ACD81-4F2F-4469-B7B8-99A76F4B08B8}"/>
              </a:ext>
            </a:extLst>
          </p:cNvPr>
          <p:cNvSpPr/>
          <p:nvPr/>
        </p:nvSpPr>
        <p:spPr>
          <a:xfrm>
            <a:off x="3417902" y="461543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8AAF13D-ED42-4434-B35A-227A4D7A00F8}"/>
              </a:ext>
            </a:extLst>
          </p:cNvPr>
          <p:cNvSpPr/>
          <p:nvPr/>
        </p:nvSpPr>
        <p:spPr>
          <a:xfrm>
            <a:off x="3224074" y="435201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82CFC49-CC96-4E20-A1A2-F50090D7D9F6}"/>
              </a:ext>
            </a:extLst>
          </p:cNvPr>
          <p:cNvSpPr/>
          <p:nvPr/>
        </p:nvSpPr>
        <p:spPr>
          <a:xfrm>
            <a:off x="3224073" y="477820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Cantos Arredondados 24">
            <a:extLst>
              <a:ext uri="{FF2B5EF4-FFF2-40B4-BE49-F238E27FC236}">
                <a16:creationId xmlns:a16="http://schemas.microsoft.com/office/drawing/2014/main" id="{1545150A-0BF4-458A-AB9B-792B3C8BAC26}"/>
              </a:ext>
            </a:extLst>
          </p:cNvPr>
          <p:cNvSpPr/>
          <p:nvPr/>
        </p:nvSpPr>
        <p:spPr>
          <a:xfrm>
            <a:off x="2696431" y="3946610"/>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1" name="Retângulo 10">
            <a:extLst>
              <a:ext uri="{FF2B5EF4-FFF2-40B4-BE49-F238E27FC236}">
                <a16:creationId xmlns:a16="http://schemas.microsoft.com/office/drawing/2014/main" id="{4117E936-56B0-4224-97BB-DEA14CCCAA03}"/>
              </a:ext>
            </a:extLst>
          </p:cNvPr>
          <p:cNvSpPr/>
          <p:nvPr/>
        </p:nvSpPr>
        <p:spPr>
          <a:xfrm>
            <a:off x="2780191" y="4076330"/>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Cantos Arredondados 25">
            <a:extLst>
              <a:ext uri="{FF2B5EF4-FFF2-40B4-BE49-F238E27FC236}">
                <a16:creationId xmlns:a16="http://schemas.microsoft.com/office/drawing/2014/main" id="{346058A3-5C6B-4CF9-9DAC-69B684D1657D}"/>
              </a:ext>
            </a:extLst>
          </p:cNvPr>
          <p:cNvSpPr/>
          <p:nvPr/>
        </p:nvSpPr>
        <p:spPr>
          <a:xfrm>
            <a:off x="1807151" y="3906304"/>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8" name="Retângulo 17">
            <a:extLst>
              <a:ext uri="{FF2B5EF4-FFF2-40B4-BE49-F238E27FC236}">
                <a16:creationId xmlns:a16="http://schemas.microsoft.com/office/drawing/2014/main" id="{539740E3-306E-4550-9C01-F11571BC5CE8}"/>
              </a:ext>
            </a:extLst>
          </p:cNvPr>
          <p:cNvSpPr/>
          <p:nvPr/>
        </p:nvSpPr>
        <p:spPr>
          <a:xfrm>
            <a:off x="1839032" y="407632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D99285C8-BDA7-4BFF-80FD-C3A2D76059EF}"/>
              </a:ext>
            </a:extLst>
          </p:cNvPr>
          <p:cNvSpPr/>
          <p:nvPr/>
        </p:nvSpPr>
        <p:spPr>
          <a:xfrm>
            <a:off x="1676479" y="4232749"/>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Cantos Arredondados 26">
            <a:extLst>
              <a:ext uri="{FF2B5EF4-FFF2-40B4-BE49-F238E27FC236}">
                <a16:creationId xmlns:a16="http://schemas.microsoft.com/office/drawing/2014/main" id="{3AEDD6B8-2DB5-49E3-BD21-84737D36E591}"/>
              </a:ext>
            </a:extLst>
          </p:cNvPr>
          <p:cNvSpPr/>
          <p:nvPr/>
        </p:nvSpPr>
        <p:spPr>
          <a:xfrm>
            <a:off x="2719030" y="504456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4" name="Retângulo 13">
            <a:extLst>
              <a:ext uri="{FF2B5EF4-FFF2-40B4-BE49-F238E27FC236}">
                <a16:creationId xmlns:a16="http://schemas.microsoft.com/office/drawing/2014/main" id="{E2FF5439-C84C-427E-A6A7-D22390911E52}"/>
              </a:ext>
            </a:extLst>
          </p:cNvPr>
          <p:cNvSpPr/>
          <p:nvPr/>
        </p:nvSpPr>
        <p:spPr>
          <a:xfrm>
            <a:off x="2842334" y="5043996"/>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0033D464-E181-40D6-B025-A36C4140F223}"/>
              </a:ext>
            </a:extLst>
          </p:cNvPr>
          <p:cNvSpPr/>
          <p:nvPr/>
        </p:nvSpPr>
        <p:spPr>
          <a:xfrm>
            <a:off x="2679423" y="4981852"/>
            <a:ext cx="124287" cy="1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Cantos Arredondados 27">
            <a:extLst>
              <a:ext uri="{FF2B5EF4-FFF2-40B4-BE49-F238E27FC236}">
                <a16:creationId xmlns:a16="http://schemas.microsoft.com/office/drawing/2014/main" id="{0BC320AE-3EB1-479B-A8A1-DF776B390ACA}"/>
              </a:ext>
            </a:extLst>
          </p:cNvPr>
          <p:cNvSpPr/>
          <p:nvPr/>
        </p:nvSpPr>
        <p:spPr>
          <a:xfrm>
            <a:off x="1729582" y="5043996"/>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6" name="Retângulo 15">
            <a:extLst>
              <a:ext uri="{FF2B5EF4-FFF2-40B4-BE49-F238E27FC236}">
                <a16:creationId xmlns:a16="http://schemas.microsoft.com/office/drawing/2014/main" id="{FC4F0AC0-230D-4902-9D5C-99B47DE65139}"/>
              </a:ext>
            </a:extLst>
          </p:cNvPr>
          <p:cNvSpPr/>
          <p:nvPr/>
        </p:nvSpPr>
        <p:spPr>
          <a:xfrm>
            <a:off x="1768136" y="5043996"/>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Cantos Arredondados 28">
            <a:extLst>
              <a:ext uri="{FF2B5EF4-FFF2-40B4-BE49-F238E27FC236}">
                <a16:creationId xmlns:a16="http://schemas.microsoft.com/office/drawing/2014/main" id="{25DBA2CB-B221-48D0-9EC3-BC449ECB5E17}"/>
              </a:ext>
            </a:extLst>
          </p:cNvPr>
          <p:cNvSpPr/>
          <p:nvPr/>
        </p:nvSpPr>
        <p:spPr>
          <a:xfrm>
            <a:off x="1114504" y="4414162"/>
            <a:ext cx="370894" cy="34671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9" name="Retângulo 18">
            <a:extLst>
              <a:ext uri="{FF2B5EF4-FFF2-40B4-BE49-F238E27FC236}">
                <a16:creationId xmlns:a16="http://schemas.microsoft.com/office/drawing/2014/main" id="{3DB747D3-4018-4099-AF32-92DB750F3343}"/>
              </a:ext>
            </a:extLst>
          </p:cNvPr>
          <p:cNvSpPr/>
          <p:nvPr/>
        </p:nvSpPr>
        <p:spPr>
          <a:xfrm>
            <a:off x="1041514" y="4518259"/>
            <a:ext cx="124287" cy="1242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reto 31">
            <a:extLst>
              <a:ext uri="{FF2B5EF4-FFF2-40B4-BE49-F238E27FC236}">
                <a16:creationId xmlns:a16="http://schemas.microsoft.com/office/drawing/2014/main" id="{551A93F5-4AA6-4D69-9D69-82DF6737F40D}"/>
              </a:ext>
            </a:extLst>
          </p:cNvPr>
          <p:cNvCxnSpPr>
            <a:cxnSpLocks/>
            <a:endCxn id="16" idx="1"/>
          </p:cNvCxnSpPr>
          <p:nvPr/>
        </p:nvCxnSpPr>
        <p:spPr>
          <a:xfrm>
            <a:off x="1485398" y="4760877"/>
            <a:ext cx="282738" cy="345263"/>
          </a:xfrm>
          <a:prstGeom prst="line">
            <a:avLst/>
          </a:prstGeom>
          <a:ln/>
        </p:spPr>
        <p:style>
          <a:lnRef idx="3">
            <a:schemeClr val="dk1"/>
          </a:lnRef>
          <a:fillRef idx="0">
            <a:schemeClr val="dk1"/>
          </a:fillRef>
          <a:effectRef idx="2">
            <a:schemeClr val="dk1"/>
          </a:effectRef>
          <a:fontRef idx="minor">
            <a:schemeClr val="tx1"/>
          </a:fontRef>
        </p:style>
      </p:cxnSp>
      <p:cxnSp>
        <p:nvCxnSpPr>
          <p:cNvPr id="35" name="Conector reto 34">
            <a:extLst>
              <a:ext uri="{FF2B5EF4-FFF2-40B4-BE49-F238E27FC236}">
                <a16:creationId xmlns:a16="http://schemas.microsoft.com/office/drawing/2014/main" id="{E1FB5C02-029B-4C60-B7BA-504394730059}"/>
              </a:ext>
            </a:extLst>
          </p:cNvPr>
          <p:cNvCxnSpPr>
            <a:cxnSpLocks/>
            <a:endCxn id="15" idx="0"/>
          </p:cNvCxnSpPr>
          <p:nvPr/>
        </p:nvCxnSpPr>
        <p:spPr>
          <a:xfrm>
            <a:off x="2116596" y="4272602"/>
            <a:ext cx="624971" cy="709250"/>
          </a:xfrm>
          <a:prstGeom prst="line">
            <a:avLst/>
          </a:prstGeom>
          <a:ln/>
        </p:spPr>
        <p:style>
          <a:lnRef idx="3">
            <a:schemeClr val="dk1"/>
          </a:lnRef>
          <a:fillRef idx="0">
            <a:schemeClr val="dk1"/>
          </a:fillRef>
          <a:effectRef idx="2">
            <a:schemeClr val="dk1"/>
          </a:effectRef>
          <a:fontRef idx="minor">
            <a:schemeClr val="tx1"/>
          </a:fontRef>
        </p:style>
      </p:cxnSp>
      <p:cxnSp>
        <p:nvCxnSpPr>
          <p:cNvPr id="37" name="Conector reto 36">
            <a:extLst>
              <a:ext uri="{FF2B5EF4-FFF2-40B4-BE49-F238E27FC236}">
                <a16:creationId xmlns:a16="http://schemas.microsoft.com/office/drawing/2014/main" id="{3383497A-F1E4-442A-A69A-94DC111643C5}"/>
              </a:ext>
            </a:extLst>
          </p:cNvPr>
          <p:cNvCxnSpPr>
            <a:cxnSpLocks/>
          </p:cNvCxnSpPr>
          <p:nvPr/>
        </p:nvCxnSpPr>
        <p:spPr>
          <a:xfrm flipV="1">
            <a:off x="2057892" y="4225761"/>
            <a:ext cx="704771" cy="843354"/>
          </a:xfrm>
          <a:prstGeom prst="line">
            <a:avLst/>
          </a:prstGeom>
          <a:ln/>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FB8DF0CE-F690-44C5-911D-8B3329BC5880}"/>
              </a:ext>
            </a:extLst>
          </p:cNvPr>
          <p:cNvCxnSpPr>
            <a:cxnSpLocks/>
          </p:cNvCxnSpPr>
          <p:nvPr/>
        </p:nvCxnSpPr>
        <p:spPr>
          <a:xfrm flipV="1">
            <a:off x="1457363" y="4211902"/>
            <a:ext cx="362559" cy="249103"/>
          </a:xfrm>
          <a:prstGeom prst="line">
            <a:avLst/>
          </a:prstGeom>
          <a:ln/>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7775F3E4-CDE2-49EB-B404-572C2A072DC8}"/>
              </a:ext>
            </a:extLst>
          </p:cNvPr>
          <p:cNvCxnSpPr>
            <a:cxnSpLocks/>
            <a:endCxn id="27" idx="1"/>
          </p:cNvCxnSpPr>
          <p:nvPr/>
        </p:nvCxnSpPr>
        <p:spPr>
          <a:xfrm flipV="1">
            <a:off x="2134447" y="5217924"/>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0" name="Conector reto 49">
            <a:extLst>
              <a:ext uri="{FF2B5EF4-FFF2-40B4-BE49-F238E27FC236}">
                <a16:creationId xmlns:a16="http://schemas.microsoft.com/office/drawing/2014/main" id="{77E6563F-383D-420D-A4A5-94146F4D5C95}"/>
              </a:ext>
            </a:extLst>
          </p:cNvPr>
          <p:cNvCxnSpPr>
            <a:cxnSpLocks/>
          </p:cNvCxnSpPr>
          <p:nvPr/>
        </p:nvCxnSpPr>
        <p:spPr>
          <a:xfrm flipV="1">
            <a:off x="2134447" y="4099441"/>
            <a:ext cx="584583" cy="13331"/>
          </a:xfrm>
          <a:prstGeom prst="line">
            <a:avLst/>
          </a:prstGeom>
          <a:ln/>
        </p:spPr>
        <p:style>
          <a:lnRef idx="3">
            <a:schemeClr val="dk1"/>
          </a:lnRef>
          <a:fillRef idx="0">
            <a:schemeClr val="dk1"/>
          </a:fillRef>
          <a:effectRef idx="2">
            <a:schemeClr val="dk1"/>
          </a:effectRef>
          <a:fontRef idx="minor">
            <a:schemeClr val="tx1"/>
          </a:fontRef>
        </p:style>
      </p:cxnSp>
      <p:cxnSp>
        <p:nvCxnSpPr>
          <p:cNvPr id="51" name="Conector reto 50">
            <a:extLst>
              <a:ext uri="{FF2B5EF4-FFF2-40B4-BE49-F238E27FC236}">
                <a16:creationId xmlns:a16="http://schemas.microsoft.com/office/drawing/2014/main" id="{BF462CB7-CAD9-41D6-BAC8-E7B950B870C3}"/>
              </a:ext>
            </a:extLst>
          </p:cNvPr>
          <p:cNvCxnSpPr>
            <a:cxnSpLocks/>
            <a:endCxn id="12" idx="2"/>
          </p:cNvCxnSpPr>
          <p:nvPr/>
        </p:nvCxnSpPr>
        <p:spPr>
          <a:xfrm>
            <a:off x="3085763" y="4272281"/>
            <a:ext cx="200455" cy="204025"/>
          </a:xfrm>
          <a:prstGeom prst="line">
            <a:avLst/>
          </a:prstGeom>
          <a:ln/>
        </p:spPr>
        <p:style>
          <a:lnRef idx="3">
            <a:schemeClr val="dk1"/>
          </a:lnRef>
          <a:fillRef idx="0">
            <a:schemeClr val="dk1"/>
          </a:fillRef>
          <a:effectRef idx="2">
            <a:schemeClr val="dk1"/>
          </a:effectRef>
          <a:fontRef idx="minor">
            <a:schemeClr val="tx1"/>
          </a:fontRef>
        </p:style>
      </p:cxnSp>
      <p:cxnSp>
        <p:nvCxnSpPr>
          <p:cNvPr id="55" name="Conector reto 54">
            <a:extLst>
              <a:ext uri="{FF2B5EF4-FFF2-40B4-BE49-F238E27FC236}">
                <a16:creationId xmlns:a16="http://schemas.microsoft.com/office/drawing/2014/main" id="{1A4DA943-22D5-4C94-8C99-38E4961D9610}"/>
              </a:ext>
            </a:extLst>
          </p:cNvPr>
          <p:cNvCxnSpPr>
            <a:cxnSpLocks/>
            <a:endCxn id="13" idx="0"/>
          </p:cNvCxnSpPr>
          <p:nvPr/>
        </p:nvCxnSpPr>
        <p:spPr>
          <a:xfrm flipV="1">
            <a:off x="3099806" y="4778209"/>
            <a:ext cx="186411" cy="248838"/>
          </a:xfrm>
          <a:prstGeom prst="line">
            <a:avLst/>
          </a:prstGeom>
          <a:ln/>
        </p:spPr>
        <p:style>
          <a:lnRef idx="3">
            <a:schemeClr val="dk1"/>
          </a:lnRef>
          <a:fillRef idx="0">
            <a:schemeClr val="dk1"/>
          </a:fillRef>
          <a:effectRef idx="2">
            <a:schemeClr val="dk1"/>
          </a:effectRef>
          <a:fontRef idx="minor">
            <a:schemeClr val="tx1"/>
          </a:fontRef>
        </p:style>
      </p:cxnSp>
      <p:cxnSp>
        <p:nvCxnSpPr>
          <p:cNvPr id="58" name="Conector reto 57">
            <a:extLst>
              <a:ext uri="{FF2B5EF4-FFF2-40B4-BE49-F238E27FC236}">
                <a16:creationId xmlns:a16="http://schemas.microsoft.com/office/drawing/2014/main" id="{BD3E3605-08DD-4FCD-A28F-28B31FE577E2}"/>
              </a:ext>
            </a:extLst>
          </p:cNvPr>
          <p:cNvCxnSpPr>
            <a:cxnSpLocks/>
          </p:cNvCxnSpPr>
          <p:nvPr/>
        </p:nvCxnSpPr>
        <p:spPr>
          <a:xfrm flipV="1">
            <a:off x="3705194" y="4594193"/>
            <a:ext cx="579531" cy="6666"/>
          </a:xfrm>
          <a:prstGeom prst="line">
            <a:avLst/>
          </a:prstGeom>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269B8244-18AC-40FC-B08A-B864E44AC5CF}"/>
              </a:ext>
            </a:extLst>
          </p:cNvPr>
          <p:cNvCxnSpPr>
            <a:cxnSpLocks/>
          </p:cNvCxnSpPr>
          <p:nvPr/>
        </p:nvCxnSpPr>
        <p:spPr>
          <a:xfrm>
            <a:off x="575333" y="4558223"/>
            <a:ext cx="682472" cy="0"/>
          </a:xfrm>
          <a:prstGeom prst="line">
            <a:avLst/>
          </a:prstGeom>
          <a:ln/>
        </p:spPr>
        <p:style>
          <a:lnRef idx="3">
            <a:schemeClr val="dk1"/>
          </a:lnRef>
          <a:fillRef idx="0">
            <a:schemeClr val="dk1"/>
          </a:fillRef>
          <a:effectRef idx="2">
            <a:schemeClr val="dk1"/>
          </a:effectRef>
          <a:fontRef idx="minor">
            <a:schemeClr val="tx1"/>
          </a:fontRef>
        </p:style>
      </p:cxnSp>
      <p:cxnSp>
        <p:nvCxnSpPr>
          <p:cNvPr id="65" name="Conector reto 64">
            <a:extLst>
              <a:ext uri="{FF2B5EF4-FFF2-40B4-BE49-F238E27FC236}">
                <a16:creationId xmlns:a16="http://schemas.microsoft.com/office/drawing/2014/main" id="{447FC890-2D97-46A4-B4C9-53E68EBE8795}"/>
              </a:ext>
            </a:extLst>
          </p:cNvPr>
          <p:cNvCxnSpPr>
            <a:cxnSpLocks/>
          </p:cNvCxnSpPr>
          <p:nvPr/>
        </p:nvCxnSpPr>
        <p:spPr>
          <a:xfrm flipV="1">
            <a:off x="3966092" y="4594193"/>
            <a:ext cx="579531" cy="6666"/>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67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D340E-8D41-4A15-948A-6150A68F7496}"/>
              </a:ext>
            </a:extLst>
          </p:cNvPr>
          <p:cNvSpPr>
            <a:spLocks noGrp="1"/>
          </p:cNvSpPr>
          <p:nvPr>
            <p:ph type="title"/>
          </p:nvPr>
        </p:nvSpPr>
        <p:spPr/>
        <p:txBody>
          <a:bodyPr/>
          <a:lstStyle/>
          <a:p>
            <a:r>
              <a:rPr lang="pt-BR" dirty="0"/>
              <a:t>Comutação de pacotes:</a:t>
            </a:r>
          </a:p>
        </p:txBody>
      </p:sp>
      <p:sp>
        <p:nvSpPr>
          <p:cNvPr id="4" name="Espaço Reservado para Texto 3">
            <a:extLst>
              <a:ext uri="{FF2B5EF4-FFF2-40B4-BE49-F238E27FC236}">
                <a16:creationId xmlns:a16="http://schemas.microsoft.com/office/drawing/2014/main" id="{1D176291-E97F-43BC-B1E8-4847EE55CBE2}"/>
              </a:ext>
            </a:extLst>
          </p:cNvPr>
          <p:cNvSpPr>
            <a:spLocks noGrp="1"/>
          </p:cNvSpPr>
          <p:nvPr>
            <p:ph idx="1"/>
          </p:nvPr>
        </p:nvSpPr>
        <p:spPr/>
        <p:txBody>
          <a:bodyPr/>
          <a:lstStyle/>
          <a:p>
            <a:pPr marL="285750" indent="-285750">
              <a:buFont typeface="Arial" panose="020B0604020202020204" pitchFamily="34" charset="0"/>
              <a:buChar char="•"/>
            </a:pPr>
            <a:r>
              <a:rPr lang="pt-BR" dirty="0"/>
              <a:t>Como foi utilizado no slide anterior, que a comutação de pacotes é a técnica que envia uma mensagem de dados dividida em pequenas unidades chamadas de pacotes.</a:t>
            </a:r>
          </a:p>
        </p:txBody>
      </p:sp>
    </p:spTree>
    <p:extLst>
      <p:ext uri="{BB962C8B-B14F-4D97-AF65-F5344CB8AC3E}">
        <p14:creationId xmlns:p14="http://schemas.microsoft.com/office/powerpoint/2010/main" val="111101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866FF-3AAA-4753-811D-C51C848B4A94}"/>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6E10410D-F878-4C79-9266-D5011F892153}"/>
              </a:ext>
            </a:extLst>
          </p:cNvPr>
          <p:cNvSpPr>
            <a:spLocks noGrp="1"/>
          </p:cNvSpPr>
          <p:nvPr>
            <p:ph idx="1"/>
          </p:nvPr>
        </p:nvSpPr>
        <p:spPr/>
        <p:txBody>
          <a:bodyPr/>
          <a:lstStyle/>
          <a:p>
            <a:r>
              <a:rPr lang="pt-BR" dirty="0"/>
              <a:t>Protocolos de rede são os conjuntos de normas que permitem que duas ou mais máquinas conectadas à internet se comuniquem entre si. </a:t>
            </a:r>
          </a:p>
          <a:p>
            <a:r>
              <a:rPr lang="pt-BR" dirty="0"/>
              <a:t>Eles são responsáveis por pegar os dados transmitidos pela rede e dividi-los em pequenos pedaços, que são chamados de pacotes. </a:t>
            </a:r>
          </a:p>
          <a:p>
            <a:r>
              <a:rPr lang="pt-BR" dirty="0"/>
              <a:t>Os protocolos também são responsáveis pela sistematização das fases de estabelecimento, controle, tráfego e encerramento.</a:t>
            </a:r>
          </a:p>
        </p:txBody>
      </p:sp>
    </p:spTree>
    <p:extLst>
      <p:ext uri="{BB962C8B-B14F-4D97-AF65-F5344CB8AC3E}">
        <p14:creationId xmlns:p14="http://schemas.microsoft.com/office/powerpoint/2010/main" val="419118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5E090-67D9-4667-BA0A-2992630E67D1}"/>
              </a:ext>
            </a:extLst>
          </p:cNvPr>
          <p:cNvSpPr>
            <a:spLocks noGrp="1"/>
          </p:cNvSpPr>
          <p:nvPr>
            <p:ph type="title"/>
          </p:nvPr>
        </p:nvSpPr>
        <p:spPr/>
        <p:txBody>
          <a:bodyPr/>
          <a:lstStyle/>
          <a:p>
            <a:r>
              <a:rPr lang="pt-BR" dirty="0"/>
              <a:t>Conceitos de protocolo:</a:t>
            </a:r>
          </a:p>
        </p:txBody>
      </p:sp>
      <p:sp>
        <p:nvSpPr>
          <p:cNvPr id="3" name="Espaço Reservado para Conteúdo 2">
            <a:extLst>
              <a:ext uri="{FF2B5EF4-FFF2-40B4-BE49-F238E27FC236}">
                <a16:creationId xmlns:a16="http://schemas.microsoft.com/office/drawing/2014/main" id="{8BED13A9-52F3-4CB1-A757-8EC05CD231EE}"/>
              </a:ext>
            </a:extLst>
          </p:cNvPr>
          <p:cNvSpPr>
            <a:spLocks noGrp="1"/>
          </p:cNvSpPr>
          <p:nvPr>
            <p:ph idx="1"/>
          </p:nvPr>
        </p:nvSpPr>
        <p:spPr/>
        <p:txBody>
          <a:bodyPr/>
          <a:lstStyle/>
          <a:p>
            <a:pPr fontAlgn="base"/>
            <a:r>
              <a:rPr lang="pt-BR" dirty="0"/>
              <a:t>Existem três elementos-chave que definem os protocolos de rede. São eles:</a:t>
            </a:r>
          </a:p>
          <a:p>
            <a:pPr fontAlgn="base"/>
            <a:r>
              <a:rPr lang="pt-BR" dirty="0"/>
              <a:t>sintaxe: representa o formato dos dados e a ordem pela qual eles são apresentados;</a:t>
            </a:r>
          </a:p>
          <a:p>
            <a:pPr fontAlgn="base"/>
            <a:r>
              <a:rPr lang="pt-BR" dirty="0"/>
              <a:t>semântica: refere-se ao significado de cada conjunto sintático que dá sentido à mensagem enviada;</a:t>
            </a:r>
          </a:p>
          <a:p>
            <a:pPr fontAlgn="base"/>
            <a:r>
              <a:rPr lang="pt-BR" dirty="0"/>
              <a:t>timing: define uma velocidade aceitável de transmissão dos pacotes.</a:t>
            </a:r>
          </a:p>
          <a:p>
            <a:endParaRPr lang="pt-BR" dirty="0"/>
          </a:p>
        </p:txBody>
      </p:sp>
    </p:spTree>
    <p:extLst>
      <p:ext uri="{BB962C8B-B14F-4D97-AF65-F5344CB8AC3E}">
        <p14:creationId xmlns:p14="http://schemas.microsoft.com/office/powerpoint/2010/main" val="369336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C3FD9-24AA-4E75-99B6-58689A3D5922}"/>
              </a:ext>
            </a:extLst>
          </p:cNvPr>
          <p:cNvSpPr>
            <a:spLocks noGrp="1"/>
          </p:cNvSpPr>
          <p:nvPr>
            <p:ph type="title"/>
          </p:nvPr>
        </p:nvSpPr>
        <p:spPr/>
        <p:txBody>
          <a:bodyPr/>
          <a:lstStyle/>
          <a:p>
            <a:r>
              <a:rPr lang="pt-BR" dirty="0"/>
              <a:t>Conceitos de camadas:</a:t>
            </a:r>
          </a:p>
        </p:txBody>
      </p:sp>
      <p:sp>
        <p:nvSpPr>
          <p:cNvPr id="3" name="Espaço Reservado para Conteúdo 2">
            <a:extLst>
              <a:ext uri="{FF2B5EF4-FFF2-40B4-BE49-F238E27FC236}">
                <a16:creationId xmlns:a16="http://schemas.microsoft.com/office/drawing/2014/main" id="{3DE9E991-6ABB-43C5-9A6B-DAA01E88E01F}"/>
              </a:ext>
            </a:extLst>
          </p:cNvPr>
          <p:cNvSpPr>
            <a:spLocks noGrp="1"/>
          </p:cNvSpPr>
          <p:nvPr>
            <p:ph idx="1"/>
          </p:nvPr>
        </p:nvSpPr>
        <p:spPr/>
        <p:txBody>
          <a:bodyPr/>
          <a:lstStyle/>
          <a:p>
            <a:r>
              <a:rPr lang="pt-BR" dirty="0"/>
              <a:t>A camada de rede é a parte do processo de comunicação da internet no qual essas conexões ocorrem, enviando pacotes de dados entre diferentes redes.</a:t>
            </a:r>
          </a:p>
          <a:p>
            <a:r>
              <a:rPr lang="pt-BR" dirty="0"/>
              <a:t>As principais funções mais importantes são Expedição e Roteamento, Determinação do Caminho, a Comutação e o Estabelecimento de Chamada.</a:t>
            </a:r>
          </a:p>
          <a:p>
            <a:endParaRPr lang="pt-BR" dirty="0"/>
          </a:p>
        </p:txBody>
      </p:sp>
    </p:spTree>
    <p:extLst>
      <p:ext uri="{BB962C8B-B14F-4D97-AF65-F5344CB8AC3E}">
        <p14:creationId xmlns:p14="http://schemas.microsoft.com/office/powerpoint/2010/main" val="141051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13765-65EA-4946-9AB7-203F621FCE4A}"/>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3" name="Espaço Reservado para Conteúdo 2">
            <a:extLst>
              <a:ext uri="{FF2B5EF4-FFF2-40B4-BE49-F238E27FC236}">
                <a16:creationId xmlns:a16="http://schemas.microsoft.com/office/drawing/2014/main" id="{C34D5BD1-1B51-4B38-A7E4-035B9A64051C}"/>
              </a:ext>
            </a:extLst>
          </p:cNvPr>
          <p:cNvSpPr>
            <a:spLocks noGrp="1"/>
          </p:cNvSpPr>
          <p:nvPr>
            <p:ph idx="1"/>
          </p:nvPr>
        </p:nvSpPr>
        <p:spPr/>
        <p:txBody>
          <a:bodyPr>
            <a:normAutofit lnSpcReduction="10000"/>
          </a:bodyPr>
          <a:lstStyle/>
          <a:p>
            <a:r>
              <a:rPr lang="pt-BR" dirty="0"/>
              <a:t>O modelo OSI (Sistemas Abertos de Interconexão) consiste em um padrão para os protocolos de rede. Simplificando ainda mais, ele determina quais regras de comunicação devem ser seguidas para a conexão entre dois ou mais computadores.</a:t>
            </a:r>
          </a:p>
          <a:p>
            <a:r>
              <a:rPr lang="pt-BR" dirty="0"/>
              <a:t>Modelo TCP/IP abrange muitos protocolos de internet, que definem como os dados são endereçados e enviados pela internet. Certos protocolos de internet comuns incluem o HTTP, FTP e SMTP, e ambos são usados com a frequência em conjunto com o TCP/IP.</a:t>
            </a:r>
          </a:p>
        </p:txBody>
      </p:sp>
    </p:spTree>
    <p:extLst>
      <p:ext uri="{BB962C8B-B14F-4D97-AF65-F5344CB8AC3E}">
        <p14:creationId xmlns:p14="http://schemas.microsoft.com/office/powerpoint/2010/main" val="209327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9E055-A018-4B1A-96FA-F43FF83571D3}"/>
              </a:ext>
            </a:extLst>
          </p:cNvPr>
          <p:cNvSpPr>
            <a:spLocks noGrp="1"/>
          </p:cNvSpPr>
          <p:nvPr>
            <p:ph type="title"/>
          </p:nvPr>
        </p:nvSpPr>
        <p:spPr/>
        <p:txBody>
          <a:bodyPr/>
          <a:lstStyle/>
          <a:p>
            <a:r>
              <a:rPr lang="pt-BR" dirty="0"/>
              <a:t>História da primeira comunicação:</a:t>
            </a:r>
          </a:p>
        </p:txBody>
      </p:sp>
      <p:sp>
        <p:nvSpPr>
          <p:cNvPr id="3" name="Espaço Reservado para Conteúdo 2">
            <a:extLst>
              <a:ext uri="{FF2B5EF4-FFF2-40B4-BE49-F238E27FC236}">
                <a16:creationId xmlns:a16="http://schemas.microsoft.com/office/drawing/2014/main" id="{3045AAEF-3F83-4380-B7AD-B5D4231FF171}"/>
              </a:ext>
            </a:extLst>
          </p:cNvPr>
          <p:cNvSpPr>
            <a:spLocks noGrp="1"/>
          </p:cNvSpPr>
          <p:nvPr>
            <p:ph idx="1"/>
          </p:nvPr>
        </p:nvSpPr>
        <p:spPr/>
        <p:txBody>
          <a:bodyPr/>
          <a:lstStyle/>
          <a:p>
            <a:r>
              <a:rPr lang="pt-BR" dirty="0"/>
              <a:t>Inicia-se em 1965, onde surge a Internet no auge da guerra "fria" quando o ministério da defesa dos E.U.A. encomendou uma ligação entre os computadores mais potentes e importantes da nação, de modo que a comunicação de dados militares fosse possível mesmo depois de um ataque nuclear.</a:t>
            </a:r>
          </a:p>
        </p:txBody>
      </p:sp>
    </p:spTree>
    <p:extLst>
      <p:ext uri="{BB962C8B-B14F-4D97-AF65-F5344CB8AC3E}">
        <p14:creationId xmlns:p14="http://schemas.microsoft.com/office/powerpoint/2010/main" val="268049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97761-3FF2-475B-8A8A-24A3EF569CCF}"/>
              </a:ext>
            </a:extLst>
          </p:cNvPr>
          <p:cNvSpPr>
            <a:spLocks noGrp="1"/>
          </p:cNvSpPr>
          <p:nvPr>
            <p:ph type="title"/>
          </p:nvPr>
        </p:nvSpPr>
        <p:spPr/>
        <p:txBody>
          <a:bodyPr/>
          <a:lstStyle/>
          <a:p>
            <a:r>
              <a:rPr lang="pt-BR" dirty="0"/>
              <a:t>Modelos </a:t>
            </a:r>
            <a:r>
              <a:rPr lang="pt-BR" dirty="0" err="1"/>
              <a:t>osi</a:t>
            </a:r>
            <a:r>
              <a:rPr lang="pt-BR" dirty="0"/>
              <a:t> e </a:t>
            </a:r>
            <a:r>
              <a:rPr lang="pt-BR" dirty="0" err="1"/>
              <a:t>tcp/ip</a:t>
            </a:r>
            <a:r>
              <a:rPr lang="pt-BR" dirty="0"/>
              <a:t>:</a:t>
            </a:r>
          </a:p>
        </p:txBody>
      </p:sp>
      <p:sp>
        <p:nvSpPr>
          <p:cNvPr id="4" name="Retângulo 3">
            <a:extLst>
              <a:ext uri="{FF2B5EF4-FFF2-40B4-BE49-F238E27FC236}">
                <a16:creationId xmlns:a16="http://schemas.microsoft.com/office/drawing/2014/main" id="{276D4447-0581-4459-A74C-D9F8A92A078D}"/>
              </a:ext>
            </a:extLst>
          </p:cNvPr>
          <p:cNvSpPr/>
          <p:nvPr/>
        </p:nvSpPr>
        <p:spPr>
          <a:xfrm>
            <a:off x="3986073" y="2540268"/>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TCP/IP</a:t>
            </a:r>
          </a:p>
        </p:txBody>
      </p:sp>
      <p:sp>
        <p:nvSpPr>
          <p:cNvPr id="6" name="Retângulo 5">
            <a:extLst>
              <a:ext uri="{FF2B5EF4-FFF2-40B4-BE49-F238E27FC236}">
                <a16:creationId xmlns:a16="http://schemas.microsoft.com/office/drawing/2014/main" id="{98DA4D28-5E82-4DA3-83A8-738067F190A4}"/>
              </a:ext>
            </a:extLst>
          </p:cNvPr>
          <p:cNvSpPr/>
          <p:nvPr/>
        </p:nvSpPr>
        <p:spPr>
          <a:xfrm>
            <a:off x="6678970" y="2540267"/>
            <a:ext cx="1455938" cy="14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Modelo OSI</a:t>
            </a:r>
          </a:p>
        </p:txBody>
      </p:sp>
      <p:sp>
        <p:nvSpPr>
          <p:cNvPr id="5" name="Retângulo: Cantos Arredondados 4">
            <a:extLst>
              <a:ext uri="{FF2B5EF4-FFF2-40B4-BE49-F238E27FC236}">
                <a16:creationId xmlns:a16="http://schemas.microsoft.com/office/drawing/2014/main" id="{B13D3928-FD09-4AE6-AA87-B62463259FAA}"/>
              </a:ext>
            </a:extLst>
          </p:cNvPr>
          <p:cNvSpPr/>
          <p:nvPr/>
        </p:nvSpPr>
        <p:spPr>
          <a:xfrm>
            <a:off x="3986073" y="2858610"/>
            <a:ext cx="1455938" cy="1127464"/>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7" name="Retângulo: Cantos Arredondados 6">
            <a:extLst>
              <a:ext uri="{FF2B5EF4-FFF2-40B4-BE49-F238E27FC236}">
                <a16:creationId xmlns:a16="http://schemas.microsoft.com/office/drawing/2014/main" id="{037AF703-E7FC-4266-9A9D-F44D57B49631}"/>
              </a:ext>
            </a:extLst>
          </p:cNvPr>
          <p:cNvSpPr/>
          <p:nvPr/>
        </p:nvSpPr>
        <p:spPr>
          <a:xfrm>
            <a:off x="3986073" y="4081066"/>
            <a:ext cx="1455938" cy="28534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0" name="Retângulo: Cantos Arredondados 9">
            <a:extLst>
              <a:ext uri="{FF2B5EF4-FFF2-40B4-BE49-F238E27FC236}">
                <a16:creationId xmlns:a16="http://schemas.microsoft.com/office/drawing/2014/main" id="{FDC3364C-6C57-4A24-B0A7-46C7F4727A55}"/>
              </a:ext>
            </a:extLst>
          </p:cNvPr>
          <p:cNvSpPr/>
          <p:nvPr/>
        </p:nvSpPr>
        <p:spPr>
          <a:xfrm>
            <a:off x="3986073" y="4578139"/>
            <a:ext cx="1455938" cy="285340"/>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internet</a:t>
            </a:r>
          </a:p>
        </p:txBody>
      </p:sp>
      <p:sp>
        <p:nvSpPr>
          <p:cNvPr id="12" name="Retângulo: Cantos Arredondados 11">
            <a:extLst>
              <a:ext uri="{FF2B5EF4-FFF2-40B4-BE49-F238E27FC236}">
                <a16:creationId xmlns:a16="http://schemas.microsoft.com/office/drawing/2014/main" id="{C4B8B0F3-97B2-44FF-A51F-755CA115D637}"/>
              </a:ext>
            </a:extLst>
          </p:cNvPr>
          <p:cNvSpPr/>
          <p:nvPr/>
        </p:nvSpPr>
        <p:spPr>
          <a:xfrm>
            <a:off x="3986073" y="4986476"/>
            <a:ext cx="1455938" cy="6508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Acesso a rede</a:t>
            </a:r>
          </a:p>
        </p:txBody>
      </p:sp>
      <p:sp>
        <p:nvSpPr>
          <p:cNvPr id="13" name="Retângulo: Cantos Arredondados 12">
            <a:extLst>
              <a:ext uri="{FF2B5EF4-FFF2-40B4-BE49-F238E27FC236}">
                <a16:creationId xmlns:a16="http://schemas.microsoft.com/office/drawing/2014/main" id="{A0FCF60A-B307-479E-A386-3EF3CDA27886}"/>
              </a:ext>
            </a:extLst>
          </p:cNvPr>
          <p:cNvSpPr/>
          <p:nvPr/>
        </p:nvSpPr>
        <p:spPr>
          <a:xfrm>
            <a:off x="6678970" y="3700734"/>
            <a:ext cx="1455938" cy="28534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sessão</a:t>
            </a:r>
          </a:p>
        </p:txBody>
      </p:sp>
      <p:sp>
        <p:nvSpPr>
          <p:cNvPr id="14" name="Retângulo: Cantos Arredondados 13">
            <a:extLst>
              <a:ext uri="{FF2B5EF4-FFF2-40B4-BE49-F238E27FC236}">
                <a16:creationId xmlns:a16="http://schemas.microsoft.com/office/drawing/2014/main" id="{5EF478CD-AEE8-4B3A-BBBE-A4D57B62642E}"/>
              </a:ext>
            </a:extLst>
          </p:cNvPr>
          <p:cNvSpPr/>
          <p:nvPr/>
        </p:nvSpPr>
        <p:spPr>
          <a:xfrm>
            <a:off x="6646417" y="3286330"/>
            <a:ext cx="1521044"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Apresentação</a:t>
            </a:r>
          </a:p>
        </p:txBody>
      </p:sp>
      <p:sp>
        <p:nvSpPr>
          <p:cNvPr id="15" name="Retângulo: Cantos Arredondados 14">
            <a:extLst>
              <a:ext uri="{FF2B5EF4-FFF2-40B4-BE49-F238E27FC236}">
                <a16:creationId xmlns:a16="http://schemas.microsoft.com/office/drawing/2014/main" id="{E311F649-B202-4417-8FB8-0C976C935EB5}"/>
              </a:ext>
            </a:extLst>
          </p:cNvPr>
          <p:cNvSpPr/>
          <p:nvPr/>
        </p:nvSpPr>
        <p:spPr>
          <a:xfrm>
            <a:off x="6646417" y="2871926"/>
            <a:ext cx="1521044" cy="28534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16" name="Retângulo: Cantos Arredondados 15">
            <a:extLst>
              <a:ext uri="{FF2B5EF4-FFF2-40B4-BE49-F238E27FC236}">
                <a16:creationId xmlns:a16="http://schemas.microsoft.com/office/drawing/2014/main" id="{F4E947EA-C6C9-48FA-961A-B23196427424}"/>
              </a:ext>
            </a:extLst>
          </p:cNvPr>
          <p:cNvSpPr/>
          <p:nvPr/>
        </p:nvSpPr>
        <p:spPr>
          <a:xfrm>
            <a:off x="6678970" y="4121586"/>
            <a:ext cx="1455938" cy="28534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7" name="Retângulo: Cantos Arredondados 16">
            <a:extLst>
              <a:ext uri="{FF2B5EF4-FFF2-40B4-BE49-F238E27FC236}">
                <a16:creationId xmlns:a16="http://schemas.microsoft.com/office/drawing/2014/main" id="{BD6CBCE8-1A2C-4ECC-9D60-B2DDCA2D63A8}"/>
              </a:ext>
            </a:extLst>
          </p:cNvPr>
          <p:cNvSpPr/>
          <p:nvPr/>
        </p:nvSpPr>
        <p:spPr>
          <a:xfrm>
            <a:off x="6678970" y="4542438"/>
            <a:ext cx="1455938" cy="28534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Rede</a:t>
            </a:r>
          </a:p>
        </p:txBody>
      </p:sp>
      <p:sp>
        <p:nvSpPr>
          <p:cNvPr id="18" name="Retângulo: Cantos Arredondados 17">
            <a:extLst>
              <a:ext uri="{FF2B5EF4-FFF2-40B4-BE49-F238E27FC236}">
                <a16:creationId xmlns:a16="http://schemas.microsoft.com/office/drawing/2014/main" id="{E7ECBCC1-F2CC-4BC2-AEEF-338438B3EEAD}"/>
              </a:ext>
            </a:extLst>
          </p:cNvPr>
          <p:cNvSpPr/>
          <p:nvPr/>
        </p:nvSpPr>
        <p:spPr>
          <a:xfrm>
            <a:off x="6678970" y="4971586"/>
            <a:ext cx="1455938" cy="28534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Enlace</a:t>
            </a:r>
          </a:p>
        </p:txBody>
      </p:sp>
      <p:sp>
        <p:nvSpPr>
          <p:cNvPr id="19" name="Retângulo: Cantos Arredondados 18">
            <a:extLst>
              <a:ext uri="{FF2B5EF4-FFF2-40B4-BE49-F238E27FC236}">
                <a16:creationId xmlns:a16="http://schemas.microsoft.com/office/drawing/2014/main" id="{9B8574D3-1F4D-4A75-A7D2-5C98BF50B59E}"/>
              </a:ext>
            </a:extLst>
          </p:cNvPr>
          <p:cNvSpPr/>
          <p:nvPr/>
        </p:nvSpPr>
        <p:spPr>
          <a:xfrm>
            <a:off x="6678970" y="5394816"/>
            <a:ext cx="1455938" cy="2853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Física</a:t>
            </a:r>
          </a:p>
        </p:txBody>
      </p:sp>
      <p:cxnSp>
        <p:nvCxnSpPr>
          <p:cNvPr id="20" name="Conector reto 19">
            <a:extLst>
              <a:ext uri="{FF2B5EF4-FFF2-40B4-BE49-F238E27FC236}">
                <a16:creationId xmlns:a16="http://schemas.microsoft.com/office/drawing/2014/main" id="{A89A7453-FFB4-4450-8D59-10BDAB79B74E}"/>
              </a:ext>
            </a:extLst>
          </p:cNvPr>
          <p:cNvCxnSpPr/>
          <p:nvPr/>
        </p:nvCxnSpPr>
        <p:spPr>
          <a:xfrm>
            <a:off x="5539666" y="3986074"/>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29A4DC6-7A76-4209-82C4-96BD8E409854}"/>
              </a:ext>
            </a:extLst>
          </p:cNvPr>
          <p:cNvCxnSpPr/>
          <p:nvPr/>
        </p:nvCxnSpPr>
        <p:spPr>
          <a:xfrm>
            <a:off x="5539666" y="4417283"/>
            <a:ext cx="1003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A2883838-6170-43CB-B2E6-80C3F8190F5A}"/>
              </a:ext>
            </a:extLst>
          </p:cNvPr>
          <p:cNvCxnSpPr/>
          <p:nvPr/>
        </p:nvCxnSpPr>
        <p:spPr>
          <a:xfrm>
            <a:off x="5539665" y="4863479"/>
            <a:ext cx="100317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Espaço Reservado para Conteúdo 23">
            <a:extLst>
              <a:ext uri="{FF2B5EF4-FFF2-40B4-BE49-F238E27FC236}">
                <a16:creationId xmlns:a16="http://schemas.microsoft.com/office/drawing/2014/main" id="{690A7E1E-6980-47F8-B430-3777D5916A03}"/>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6962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0EDA4-614B-47E3-8C3E-911B115E08D5}"/>
              </a:ext>
            </a:extLst>
          </p:cNvPr>
          <p:cNvSpPr>
            <a:spLocks noGrp="1"/>
          </p:cNvSpPr>
          <p:nvPr>
            <p:ph type="title"/>
          </p:nvPr>
        </p:nvSpPr>
        <p:spPr/>
        <p:txBody>
          <a:bodyPr/>
          <a:lstStyle/>
          <a:p>
            <a:r>
              <a:rPr lang="pt-BR" dirty="0"/>
              <a:t>Camada física:</a:t>
            </a:r>
          </a:p>
        </p:txBody>
      </p:sp>
      <p:sp>
        <p:nvSpPr>
          <p:cNvPr id="3" name="Espaço Reservado para Conteúdo 2">
            <a:extLst>
              <a:ext uri="{FF2B5EF4-FFF2-40B4-BE49-F238E27FC236}">
                <a16:creationId xmlns:a16="http://schemas.microsoft.com/office/drawing/2014/main" id="{069B1B8F-B2D4-47B8-840D-8D54CF7D02B3}"/>
              </a:ext>
            </a:extLst>
          </p:cNvPr>
          <p:cNvSpPr>
            <a:spLocks noGrp="1"/>
          </p:cNvSpPr>
          <p:nvPr>
            <p:ph idx="1"/>
          </p:nvPr>
        </p:nvSpPr>
        <p:spPr/>
        <p:txBody>
          <a:bodyPr/>
          <a:lstStyle/>
          <a:p>
            <a:r>
              <a:rPr lang="pt-BR" dirty="0"/>
              <a:t>A camada Física fornece as características mecânicas, elétricas, funcionais e de procedimento para ativar, manter e desativar conexões físicas para a transmissão de bits entre entidades de nível de Enlace de Dados.</a:t>
            </a:r>
          </a:p>
          <a:p>
            <a:endParaRPr lang="pt-BR" dirty="0"/>
          </a:p>
        </p:txBody>
      </p:sp>
    </p:spTree>
    <p:extLst>
      <p:ext uri="{BB962C8B-B14F-4D97-AF65-F5344CB8AC3E}">
        <p14:creationId xmlns:p14="http://schemas.microsoft.com/office/powerpoint/2010/main" val="196763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27FC8-D0F4-41BB-B96D-B370A74FB1C9}"/>
              </a:ext>
            </a:extLst>
          </p:cNvPr>
          <p:cNvSpPr>
            <a:spLocks noGrp="1"/>
          </p:cNvSpPr>
          <p:nvPr>
            <p:ph type="title"/>
          </p:nvPr>
        </p:nvSpPr>
        <p:spPr/>
        <p:txBody>
          <a:bodyPr/>
          <a:lstStyle/>
          <a:p>
            <a:r>
              <a:rPr lang="pt-BR" dirty="0"/>
              <a:t>Tipos de sinais:</a:t>
            </a:r>
          </a:p>
        </p:txBody>
      </p:sp>
      <p:sp>
        <p:nvSpPr>
          <p:cNvPr id="3" name="Espaço Reservado para Conteúdo 2">
            <a:extLst>
              <a:ext uri="{FF2B5EF4-FFF2-40B4-BE49-F238E27FC236}">
                <a16:creationId xmlns:a16="http://schemas.microsoft.com/office/drawing/2014/main" id="{D09AFC2F-5249-4A0C-BE0E-2143E3817259}"/>
              </a:ext>
            </a:extLst>
          </p:cNvPr>
          <p:cNvSpPr>
            <a:spLocks noGrp="1"/>
          </p:cNvSpPr>
          <p:nvPr>
            <p:ph idx="1"/>
          </p:nvPr>
        </p:nvSpPr>
        <p:spPr>
          <a:xfrm>
            <a:off x="1141412" y="2249487"/>
            <a:ext cx="9905999" cy="3541714"/>
          </a:xfrm>
        </p:spPr>
        <p:txBody>
          <a:bodyPr>
            <a:normAutofit fontScale="92500" lnSpcReduction="10000"/>
          </a:bodyPr>
          <a:lstStyle/>
          <a:p>
            <a:r>
              <a:rPr lang="pt-BR" dirty="0"/>
              <a:t>Existem dois tipos de sinais de rede, dentre elas, são: </a:t>
            </a:r>
          </a:p>
          <a:p>
            <a:r>
              <a:rPr lang="pt-BR" dirty="0"/>
              <a:t>Analógico: assumem valores contínuos, ou seja, podem ter um número infinito de valores em um período de tempo. </a:t>
            </a:r>
          </a:p>
          <a:p>
            <a:r>
              <a:rPr lang="pt-BR" dirty="0"/>
              <a:t>Digital: assumem valores discretos, ou seja, podem ter apenas um número limitado de valores, por exemplo 0 e 1.</a:t>
            </a:r>
          </a:p>
          <a:p>
            <a:r>
              <a:rPr lang="pt-BR" dirty="0"/>
              <a:t>Especifica como os sinais elétricos e o mecanismo de transmissão ocorrem.</a:t>
            </a:r>
          </a:p>
          <a:p>
            <a:r>
              <a:rPr lang="pt-BR" dirty="0"/>
              <a:t>Especifica todas as características elétricas (voltagem), mecânicas, dimensionais e meios de transmissão (cabo, fibra óptica, rádio ou par trançado).</a:t>
            </a:r>
          </a:p>
        </p:txBody>
      </p:sp>
    </p:spTree>
    <p:extLst>
      <p:ext uri="{BB962C8B-B14F-4D97-AF65-F5344CB8AC3E}">
        <p14:creationId xmlns:p14="http://schemas.microsoft.com/office/powerpoint/2010/main" val="210912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DFD0BB9B-6212-4FAD-9353-CB27526A7DB7}"/>
              </a:ext>
            </a:extLst>
          </p:cNvPr>
          <p:cNvSpPr/>
          <p:nvPr/>
        </p:nvSpPr>
        <p:spPr>
          <a:xfrm>
            <a:off x="5743853" y="2414726"/>
            <a:ext cx="4930065"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Valor</a:t>
            </a:r>
            <a:r>
              <a:rPr lang="pt-BR" dirty="0"/>
              <a:t>                                             </a:t>
            </a:r>
          </a:p>
          <a:p>
            <a:pPr algn="ctr"/>
            <a:endParaRPr lang="pt-BR" dirty="0"/>
          </a:p>
          <a:p>
            <a:pPr algn="ctr"/>
            <a:endParaRPr lang="pt-BR" dirty="0"/>
          </a:p>
          <a:p>
            <a:pPr algn="ctr"/>
            <a:endParaRPr lang="pt-BR" dirty="0"/>
          </a:p>
          <a:p>
            <a:pPr algn="ctr"/>
            <a:endParaRPr lang="pt-BR" dirty="0"/>
          </a:p>
          <a:p>
            <a:pPr algn="ctr"/>
            <a:endParaRPr lang="pt-BR" dirty="0"/>
          </a:p>
          <a:p>
            <a:pPr algn="ctr"/>
            <a:r>
              <a:rPr lang="pt-BR" dirty="0">
                <a:solidFill>
                  <a:schemeClr val="bg1"/>
                </a:solidFill>
              </a:rPr>
              <a:t>Digital                                              Tempo</a:t>
            </a:r>
          </a:p>
        </p:txBody>
      </p:sp>
      <p:sp>
        <p:nvSpPr>
          <p:cNvPr id="10" name="Retângulo 9">
            <a:extLst>
              <a:ext uri="{FF2B5EF4-FFF2-40B4-BE49-F238E27FC236}">
                <a16:creationId xmlns:a16="http://schemas.microsoft.com/office/drawing/2014/main" id="{344491AB-C683-4E4B-B87E-BD9C231FD522}"/>
              </a:ext>
            </a:extLst>
          </p:cNvPr>
          <p:cNvSpPr/>
          <p:nvPr/>
        </p:nvSpPr>
        <p:spPr>
          <a:xfrm>
            <a:off x="1047565" y="2414726"/>
            <a:ext cx="4225771" cy="2974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a:t>
            </a:r>
            <a:r>
              <a:rPr lang="pt-BR" dirty="0">
                <a:solidFill>
                  <a:schemeClr val="bg1"/>
                </a:solidFill>
              </a:rPr>
              <a:t>Valor</a:t>
            </a:r>
            <a:r>
              <a:rPr lang="pt-BR" dirty="0"/>
              <a:t>     </a:t>
            </a:r>
          </a:p>
          <a:p>
            <a:endParaRPr lang="pt-BR" dirty="0"/>
          </a:p>
          <a:p>
            <a:endParaRPr lang="pt-BR" dirty="0"/>
          </a:p>
          <a:p>
            <a:endParaRPr lang="pt-BR" dirty="0"/>
          </a:p>
          <a:p>
            <a:endParaRPr lang="pt-BR" dirty="0"/>
          </a:p>
          <a:p>
            <a:r>
              <a:rPr lang="pt-BR" dirty="0"/>
              <a:t>                                                           </a:t>
            </a:r>
          </a:p>
          <a:p>
            <a:r>
              <a:rPr lang="pt-BR" dirty="0"/>
              <a:t>      </a:t>
            </a:r>
            <a:r>
              <a:rPr lang="pt-BR" dirty="0">
                <a:solidFill>
                  <a:schemeClr val="bg1"/>
                </a:solidFill>
              </a:rPr>
              <a:t>Analógico                                  Tempo</a:t>
            </a:r>
            <a:endParaRPr lang="pt-BR" sz="1400" dirty="0">
              <a:solidFill>
                <a:schemeClr val="bg1"/>
              </a:solidFill>
            </a:endParaRPr>
          </a:p>
        </p:txBody>
      </p:sp>
      <p:sp>
        <p:nvSpPr>
          <p:cNvPr id="2" name="Título 1">
            <a:extLst>
              <a:ext uri="{FF2B5EF4-FFF2-40B4-BE49-F238E27FC236}">
                <a16:creationId xmlns:a16="http://schemas.microsoft.com/office/drawing/2014/main" id="{416485BB-7C6F-4013-A783-6C947138F60B}"/>
              </a:ext>
            </a:extLst>
          </p:cNvPr>
          <p:cNvSpPr>
            <a:spLocks noGrp="1"/>
          </p:cNvSpPr>
          <p:nvPr>
            <p:ph type="title"/>
          </p:nvPr>
        </p:nvSpPr>
        <p:spPr/>
        <p:txBody>
          <a:bodyPr/>
          <a:lstStyle/>
          <a:p>
            <a:r>
              <a:rPr lang="pt-BR" dirty="0"/>
              <a:t>Tipos de sinais:</a:t>
            </a:r>
          </a:p>
        </p:txBody>
      </p:sp>
      <p:cxnSp>
        <p:nvCxnSpPr>
          <p:cNvPr id="9" name="Conector de Seta Reta 8">
            <a:extLst>
              <a:ext uri="{FF2B5EF4-FFF2-40B4-BE49-F238E27FC236}">
                <a16:creationId xmlns:a16="http://schemas.microsoft.com/office/drawing/2014/main" id="{8821FC97-DD2A-485A-B968-F0B1BD4CCE19}"/>
              </a:ext>
            </a:extLst>
          </p:cNvPr>
          <p:cNvCxnSpPr/>
          <p:nvPr/>
        </p:nvCxnSpPr>
        <p:spPr>
          <a:xfrm>
            <a:off x="1473693" y="4536489"/>
            <a:ext cx="35155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0013897E-E7DA-4F53-9341-071535B07EFA}"/>
              </a:ext>
            </a:extLst>
          </p:cNvPr>
          <p:cNvCxnSpPr/>
          <p:nvPr/>
        </p:nvCxnSpPr>
        <p:spPr>
          <a:xfrm flipV="1">
            <a:off x="144706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Forma Livre: Forma 10">
            <a:extLst>
              <a:ext uri="{FF2B5EF4-FFF2-40B4-BE49-F238E27FC236}">
                <a16:creationId xmlns:a16="http://schemas.microsoft.com/office/drawing/2014/main" id="{3DB4F03A-C6AC-454A-A1B8-443DFE3D69D2}"/>
              </a:ext>
            </a:extLst>
          </p:cNvPr>
          <p:cNvSpPr/>
          <p:nvPr/>
        </p:nvSpPr>
        <p:spPr>
          <a:xfrm>
            <a:off x="1518082" y="3586578"/>
            <a:ext cx="3001402" cy="1225118"/>
          </a:xfrm>
          <a:custGeom>
            <a:avLst/>
            <a:gdLst>
              <a:gd name="connsiteX0" fmla="*/ 0 w 3001402"/>
              <a:gd name="connsiteY0" fmla="*/ 1109709 h 1225118"/>
              <a:gd name="connsiteX1" fmla="*/ 17755 w 3001402"/>
              <a:gd name="connsiteY1" fmla="*/ 1065320 h 1225118"/>
              <a:gd name="connsiteX2" fmla="*/ 35510 w 3001402"/>
              <a:gd name="connsiteY2" fmla="*/ 1038687 h 1225118"/>
              <a:gd name="connsiteX3" fmla="*/ 44388 w 3001402"/>
              <a:gd name="connsiteY3" fmla="*/ 1012054 h 1225118"/>
              <a:gd name="connsiteX4" fmla="*/ 71021 w 3001402"/>
              <a:gd name="connsiteY4" fmla="*/ 994299 h 1225118"/>
              <a:gd name="connsiteX5" fmla="*/ 79899 w 3001402"/>
              <a:gd name="connsiteY5" fmla="*/ 949911 h 1225118"/>
              <a:gd name="connsiteX6" fmla="*/ 88776 w 3001402"/>
              <a:gd name="connsiteY6" fmla="*/ 923278 h 1225118"/>
              <a:gd name="connsiteX7" fmla="*/ 115409 w 3001402"/>
              <a:gd name="connsiteY7" fmla="*/ 798990 h 1225118"/>
              <a:gd name="connsiteX8" fmla="*/ 142042 w 3001402"/>
              <a:gd name="connsiteY8" fmla="*/ 710214 h 1225118"/>
              <a:gd name="connsiteX9" fmla="*/ 159798 w 3001402"/>
              <a:gd name="connsiteY9" fmla="*/ 674703 h 1225118"/>
              <a:gd name="connsiteX10" fmla="*/ 177553 w 3001402"/>
              <a:gd name="connsiteY10" fmla="*/ 648070 h 1225118"/>
              <a:gd name="connsiteX11" fmla="*/ 186431 w 3001402"/>
              <a:gd name="connsiteY11" fmla="*/ 621437 h 1225118"/>
              <a:gd name="connsiteX12" fmla="*/ 204186 w 3001402"/>
              <a:gd name="connsiteY12" fmla="*/ 594804 h 1225118"/>
              <a:gd name="connsiteX13" fmla="*/ 213064 w 3001402"/>
              <a:gd name="connsiteY13" fmla="*/ 568171 h 1225118"/>
              <a:gd name="connsiteX14" fmla="*/ 239697 w 3001402"/>
              <a:gd name="connsiteY14" fmla="*/ 541538 h 1225118"/>
              <a:gd name="connsiteX15" fmla="*/ 257452 w 3001402"/>
              <a:gd name="connsiteY15" fmla="*/ 470517 h 1225118"/>
              <a:gd name="connsiteX16" fmla="*/ 284085 w 3001402"/>
              <a:gd name="connsiteY16" fmla="*/ 443884 h 1225118"/>
              <a:gd name="connsiteX17" fmla="*/ 292963 w 3001402"/>
              <a:gd name="connsiteY17" fmla="*/ 408373 h 1225118"/>
              <a:gd name="connsiteX18" fmla="*/ 328473 w 3001402"/>
              <a:gd name="connsiteY18" fmla="*/ 355107 h 1225118"/>
              <a:gd name="connsiteX19" fmla="*/ 363984 w 3001402"/>
              <a:gd name="connsiteY19" fmla="*/ 363984 h 1225118"/>
              <a:gd name="connsiteX20" fmla="*/ 408372 w 3001402"/>
              <a:gd name="connsiteY20" fmla="*/ 417251 h 1225118"/>
              <a:gd name="connsiteX21" fmla="*/ 452761 w 3001402"/>
              <a:gd name="connsiteY21" fmla="*/ 461639 h 1225118"/>
              <a:gd name="connsiteX22" fmla="*/ 479394 w 3001402"/>
              <a:gd name="connsiteY22" fmla="*/ 488272 h 1225118"/>
              <a:gd name="connsiteX23" fmla="*/ 506027 w 3001402"/>
              <a:gd name="connsiteY23" fmla="*/ 514905 h 1225118"/>
              <a:gd name="connsiteX24" fmla="*/ 532660 w 3001402"/>
              <a:gd name="connsiteY24" fmla="*/ 532660 h 1225118"/>
              <a:gd name="connsiteX25" fmla="*/ 559293 w 3001402"/>
              <a:gd name="connsiteY25" fmla="*/ 541538 h 1225118"/>
              <a:gd name="connsiteX26" fmla="*/ 612559 w 3001402"/>
              <a:gd name="connsiteY26" fmla="*/ 577049 h 1225118"/>
              <a:gd name="connsiteX27" fmla="*/ 639192 w 3001402"/>
              <a:gd name="connsiteY27" fmla="*/ 594804 h 1225118"/>
              <a:gd name="connsiteX28" fmla="*/ 665825 w 3001402"/>
              <a:gd name="connsiteY28" fmla="*/ 639192 h 1225118"/>
              <a:gd name="connsiteX29" fmla="*/ 692458 w 3001402"/>
              <a:gd name="connsiteY29" fmla="*/ 683581 h 1225118"/>
              <a:gd name="connsiteX30" fmla="*/ 719091 w 3001402"/>
              <a:gd name="connsiteY30" fmla="*/ 790113 h 1225118"/>
              <a:gd name="connsiteX31" fmla="*/ 745724 w 3001402"/>
              <a:gd name="connsiteY31" fmla="*/ 807868 h 1225118"/>
              <a:gd name="connsiteX32" fmla="*/ 763479 w 3001402"/>
              <a:gd name="connsiteY32" fmla="*/ 834501 h 1225118"/>
              <a:gd name="connsiteX33" fmla="*/ 772357 w 3001402"/>
              <a:gd name="connsiteY33" fmla="*/ 861134 h 1225118"/>
              <a:gd name="connsiteX34" fmla="*/ 798990 w 3001402"/>
              <a:gd name="connsiteY34" fmla="*/ 887767 h 1225118"/>
              <a:gd name="connsiteX35" fmla="*/ 834501 w 3001402"/>
              <a:gd name="connsiteY35" fmla="*/ 932155 h 1225118"/>
              <a:gd name="connsiteX36" fmla="*/ 896644 w 3001402"/>
              <a:gd name="connsiteY36" fmla="*/ 1012054 h 1225118"/>
              <a:gd name="connsiteX37" fmla="*/ 949910 w 3001402"/>
              <a:gd name="connsiteY37" fmla="*/ 1083076 h 1225118"/>
              <a:gd name="connsiteX38" fmla="*/ 976543 w 3001402"/>
              <a:gd name="connsiteY38" fmla="*/ 1100831 h 1225118"/>
              <a:gd name="connsiteX39" fmla="*/ 994299 w 3001402"/>
              <a:gd name="connsiteY39" fmla="*/ 1118586 h 1225118"/>
              <a:gd name="connsiteX40" fmla="*/ 1047565 w 3001402"/>
              <a:gd name="connsiteY40" fmla="*/ 1145219 h 1225118"/>
              <a:gd name="connsiteX41" fmla="*/ 1065320 w 3001402"/>
              <a:gd name="connsiteY41" fmla="*/ 1162975 h 1225118"/>
              <a:gd name="connsiteX42" fmla="*/ 1100831 w 3001402"/>
              <a:gd name="connsiteY42" fmla="*/ 1180730 h 1225118"/>
              <a:gd name="connsiteX43" fmla="*/ 1180730 w 3001402"/>
              <a:gd name="connsiteY43" fmla="*/ 1225118 h 1225118"/>
              <a:gd name="connsiteX44" fmla="*/ 1278384 w 3001402"/>
              <a:gd name="connsiteY44" fmla="*/ 1198485 h 1225118"/>
              <a:gd name="connsiteX45" fmla="*/ 1313895 w 3001402"/>
              <a:gd name="connsiteY45" fmla="*/ 1145219 h 1225118"/>
              <a:gd name="connsiteX46" fmla="*/ 1331650 w 3001402"/>
              <a:gd name="connsiteY46" fmla="*/ 1091953 h 1225118"/>
              <a:gd name="connsiteX47" fmla="*/ 1349405 w 3001402"/>
              <a:gd name="connsiteY47" fmla="*/ 1047565 h 1225118"/>
              <a:gd name="connsiteX48" fmla="*/ 1358283 w 3001402"/>
              <a:gd name="connsiteY48" fmla="*/ 1012054 h 1225118"/>
              <a:gd name="connsiteX49" fmla="*/ 1384916 w 3001402"/>
              <a:gd name="connsiteY49" fmla="*/ 994299 h 1225118"/>
              <a:gd name="connsiteX50" fmla="*/ 1402671 w 3001402"/>
              <a:gd name="connsiteY50" fmla="*/ 967666 h 1225118"/>
              <a:gd name="connsiteX51" fmla="*/ 1438182 w 3001402"/>
              <a:gd name="connsiteY51" fmla="*/ 932155 h 1225118"/>
              <a:gd name="connsiteX52" fmla="*/ 1473693 w 3001402"/>
              <a:gd name="connsiteY52" fmla="*/ 887767 h 1225118"/>
              <a:gd name="connsiteX53" fmla="*/ 1482570 w 3001402"/>
              <a:gd name="connsiteY53" fmla="*/ 852256 h 1225118"/>
              <a:gd name="connsiteX54" fmla="*/ 1526959 w 3001402"/>
              <a:gd name="connsiteY54" fmla="*/ 816746 h 1225118"/>
              <a:gd name="connsiteX55" fmla="*/ 1544714 w 3001402"/>
              <a:gd name="connsiteY55" fmla="*/ 798990 h 1225118"/>
              <a:gd name="connsiteX56" fmla="*/ 1562469 w 3001402"/>
              <a:gd name="connsiteY56" fmla="*/ 745724 h 1225118"/>
              <a:gd name="connsiteX57" fmla="*/ 1571347 w 3001402"/>
              <a:gd name="connsiteY57" fmla="*/ 710214 h 1225118"/>
              <a:gd name="connsiteX58" fmla="*/ 1589102 w 3001402"/>
              <a:gd name="connsiteY58" fmla="*/ 656948 h 1225118"/>
              <a:gd name="connsiteX59" fmla="*/ 1624613 w 3001402"/>
              <a:gd name="connsiteY59" fmla="*/ 612559 h 1225118"/>
              <a:gd name="connsiteX60" fmla="*/ 1651246 w 3001402"/>
              <a:gd name="connsiteY60" fmla="*/ 559293 h 1225118"/>
              <a:gd name="connsiteX61" fmla="*/ 1660124 w 3001402"/>
              <a:gd name="connsiteY61" fmla="*/ 532660 h 1225118"/>
              <a:gd name="connsiteX62" fmla="*/ 1695635 w 3001402"/>
              <a:gd name="connsiteY62" fmla="*/ 488272 h 1225118"/>
              <a:gd name="connsiteX63" fmla="*/ 1722268 w 3001402"/>
              <a:gd name="connsiteY63" fmla="*/ 479394 h 1225118"/>
              <a:gd name="connsiteX64" fmla="*/ 1740023 w 3001402"/>
              <a:gd name="connsiteY64" fmla="*/ 452761 h 1225118"/>
              <a:gd name="connsiteX65" fmla="*/ 1766656 w 3001402"/>
              <a:gd name="connsiteY65" fmla="*/ 426128 h 1225118"/>
              <a:gd name="connsiteX66" fmla="*/ 1784411 w 3001402"/>
              <a:gd name="connsiteY66" fmla="*/ 390618 h 1225118"/>
              <a:gd name="connsiteX67" fmla="*/ 1828800 w 3001402"/>
              <a:gd name="connsiteY67" fmla="*/ 355107 h 1225118"/>
              <a:gd name="connsiteX68" fmla="*/ 1855433 w 3001402"/>
              <a:gd name="connsiteY68" fmla="*/ 346229 h 1225118"/>
              <a:gd name="connsiteX69" fmla="*/ 1882066 w 3001402"/>
              <a:gd name="connsiteY69" fmla="*/ 355107 h 1225118"/>
              <a:gd name="connsiteX70" fmla="*/ 1899821 w 3001402"/>
              <a:gd name="connsiteY70" fmla="*/ 408373 h 1225118"/>
              <a:gd name="connsiteX71" fmla="*/ 1917576 w 3001402"/>
              <a:gd name="connsiteY71" fmla="*/ 443884 h 1225118"/>
              <a:gd name="connsiteX72" fmla="*/ 1926454 w 3001402"/>
              <a:gd name="connsiteY72" fmla="*/ 479394 h 1225118"/>
              <a:gd name="connsiteX73" fmla="*/ 1944209 w 3001402"/>
              <a:gd name="connsiteY73" fmla="*/ 497150 h 1225118"/>
              <a:gd name="connsiteX74" fmla="*/ 1970842 w 3001402"/>
              <a:gd name="connsiteY74" fmla="*/ 577049 h 1225118"/>
              <a:gd name="connsiteX75" fmla="*/ 1979720 w 3001402"/>
              <a:gd name="connsiteY75" fmla="*/ 603682 h 1225118"/>
              <a:gd name="connsiteX76" fmla="*/ 1988598 w 3001402"/>
              <a:gd name="connsiteY76" fmla="*/ 630315 h 1225118"/>
              <a:gd name="connsiteX77" fmla="*/ 2015231 w 3001402"/>
              <a:gd name="connsiteY77" fmla="*/ 683581 h 1225118"/>
              <a:gd name="connsiteX78" fmla="*/ 2032986 w 3001402"/>
              <a:gd name="connsiteY78" fmla="*/ 736847 h 1225118"/>
              <a:gd name="connsiteX79" fmla="*/ 2041864 w 3001402"/>
              <a:gd name="connsiteY79" fmla="*/ 763480 h 1225118"/>
              <a:gd name="connsiteX80" fmla="*/ 2068497 w 3001402"/>
              <a:gd name="connsiteY80" fmla="*/ 781235 h 1225118"/>
              <a:gd name="connsiteX81" fmla="*/ 2077374 w 3001402"/>
              <a:gd name="connsiteY81" fmla="*/ 807868 h 1225118"/>
              <a:gd name="connsiteX82" fmla="*/ 2095130 w 3001402"/>
              <a:gd name="connsiteY82" fmla="*/ 834501 h 1225118"/>
              <a:gd name="connsiteX83" fmla="*/ 2112885 w 3001402"/>
              <a:gd name="connsiteY83" fmla="*/ 896645 h 1225118"/>
              <a:gd name="connsiteX84" fmla="*/ 2130640 w 3001402"/>
              <a:gd name="connsiteY84" fmla="*/ 923278 h 1225118"/>
              <a:gd name="connsiteX85" fmla="*/ 2175029 w 3001402"/>
              <a:gd name="connsiteY85" fmla="*/ 994299 h 1225118"/>
              <a:gd name="connsiteX86" fmla="*/ 2192784 w 3001402"/>
              <a:gd name="connsiteY86" fmla="*/ 1047565 h 1225118"/>
              <a:gd name="connsiteX87" fmla="*/ 2210539 w 3001402"/>
              <a:gd name="connsiteY87" fmla="*/ 1074198 h 1225118"/>
              <a:gd name="connsiteX88" fmla="*/ 2254928 w 3001402"/>
              <a:gd name="connsiteY88" fmla="*/ 1154097 h 1225118"/>
              <a:gd name="connsiteX89" fmla="*/ 2299316 w 3001402"/>
              <a:gd name="connsiteY89" fmla="*/ 1207363 h 1225118"/>
              <a:gd name="connsiteX90" fmla="*/ 2325949 w 3001402"/>
              <a:gd name="connsiteY90" fmla="*/ 1180730 h 1225118"/>
              <a:gd name="connsiteX91" fmla="*/ 2334827 w 3001402"/>
              <a:gd name="connsiteY91" fmla="*/ 1145219 h 1225118"/>
              <a:gd name="connsiteX92" fmla="*/ 2343704 w 3001402"/>
              <a:gd name="connsiteY92" fmla="*/ 1118586 h 1225118"/>
              <a:gd name="connsiteX93" fmla="*/ 2352582 w 3001402"/>
              <a:gd name="connsiteY93" fmla="*/ 745724 h 1225118"/>
              <a:gd name="connsiteX94" fmla="*/ 2361460 w 3001402"/>
              <a:gd name="connsiteY94" fmla="*/ 710214 h 1225118"/>
              <a:gd name="connsiteX95" fmla="*/ 2379215 w 3001402"/>
              <a:gd name="connsiteY95" fmla="*/ 630315 h 1225118"/>
              <a:gd name="connsiteX96" fmla="*/ 2396970 w 3001402"/>
              <a:gd name="connsiteY96" fmla="*/ 603682 h 1225118"/>
              <a:gd name="connsiteX97" fmla="*/ 2423603 w 3001402"/>
              <a:gd name="connsiteY97" fmla="*/ 506027 h 1225118"/>
              <a:gd name="connsiteX98" fmla="*/ 2432481 w 3001402"/>
              <a:gd name="connsiteY98" fmla="*/ 443884 h 1225118"/>
              <a:gd name="connsiteX99" fmla="*/ 2441359 w 3001402"/>
              <a:gd name="connsiteY99" fmla="*/ 408373 h 1225118"/>
              <a:gd name="connsiteX100" fmla="*/ 2450236 w 3001402"/>
              <a:gd name="connsiteY100" fmla="*/ 319596 h 1225118"/>
              <a:gd name="connsiteX101" fmla="*/ 2467992 w 3001402"/>
              <a:gd name="connsiteY101" fmla="*/ 248575 h 1225118"/>
              <a:gd name="connsiteX102" fmla="*/ 2485747 w 3001402"/>
              <a:gd name="connsiteY102" fmla="*/ 142043 h 1225118"/>
              <a:gd name="connsiteX103" fmla="*/ 2503502 w 3001402"/>
              <a:gd name="connsiteY103" fmla="*/ 124287 h 1225118"/>
              <a:gd name="connsiteX104" fmla="*/ 2521258 w 3001402"/>
              <a:gd name="connsiteY104" fmla="*/ 62144 h 1225118"/>
              <a:gd name="connsiteX105" fmla="*/ 2530135 w 3001402"/>
              <a:gd name="connsiteY105" fmla="*/ 35511 h 1225118"/>
              <a:gd name="connsiteX106" fmla="*/ 2574524 w 3001402"/>
              <a:gd name="connsiteY106" fmla="*/ 0 h 1225118"/>
              <a:gd name="connsiteX107" fmla="*/ 2618912 w 3001402"/>
              <a:gd name="connsiteY107" fmla="*/ 26633 h 1225118"/>
              <a:gd name="connsiteX108" fmla="*/ 2627790 w 3001402"/>
              <a:gd name="connsiteY108" fmla="*/ 62144 h 1225118"/>
              <a:gd name="connsiteX109" fmla="*/ 2645545 w 3001402"/>
              <a:gd name="connsiteY109" fmla="*/ 124287 h 1225118"/>
              <a:gd name="connsiteX110" fmla="*/ 2672178 w 3001402"/>
              <a:gd name="connsiteY110" fmla="*/ 346229 h 1225118"/>
              <a:gd name="connsiteX111" fmla="*/ 2689934 w 3001402"/>
              <a:gd name="connsiteY111" fmla="*/ 452761 h 1225118"/>
              <a:gd name="connsiteX112" fmla="*/ 2698811 w 3001402"/>
              <a:gd name="connsiteY112" fmla="*/ 479394 h 1225118"/>
              <a:gd name="connsiteX113" fmla="*/ 2716567 w 3001402"/>
              <a:gd name="connsiteY113" fmla="*/ 577049 h 1225118"/>
              <a:gd name="connsiteX114" fmla="*/ 2734322 w 3001402"/>
              <a:gd name="connsiteY114" fmla="*/ 603682 h 1225118"/>
              <a:gd name="connsiteX115" fmla="*/ 2752077 w 3001402"/>
              <a:gd name="connsiteY115" fmla="*/ 639192 h 1225118"/>
              <a:gd name="connsiteX116" fmla="*/ 2760955 w 3001402"/>
              <a:gd name="connsiteY116" fmla="*/ 710214 h 1225118"/>
              <a:gd name="connsiteX117" fmla="*/ 2769833 w 3001402"/>
              <a:gd name="connsiteY117" fmla="*/ 745724 h 1225118"/>
              <a:gd name="connsiteX118" fmla="*/ 2787588 w 3001402"/>
              <a:gd name="connsiteY118" fmla="*/ 852256 h 1225118"/>
              <a:gd name="connsiteX119" fmla="*/ 2805343 w 3001402"/>
              <a:gd name="connsiteY119" fmla="*/ 1038687 h 1225118"/>
              <a:gd name="connsiteX120" fmla="*/ 2814221 w 3001402"/>
              <a:gd name="connsiteY120" fmla="*/ 1074198 h 1225118"/>
              <a:gd name="connsiteX121" fmla="*/ 2823099 w 3001402"/>
              <a:gd name="connsiteY121" fmla="*/ 1154097 h 1225118"/>
              <a:gd name="connsiteX122" fmla="*/ 2831976 w 3001402"/>
              <a:gd name="connsiteY122" fmla="*/ 1180730 h 1225118"/>
              <a:gd name="connsiteX123" fmla="*/ 2858609 w 3001402"/>
              <a:gd name="connsiteY123" fmla="*/ 1198485 h 1225118"/>
              <a:gd name="connsiteX124" fmla="*/ 2885242 w 3001402"/>
              <a:gd name="connsiteY124" fmla="*/ 1207363 h 1225118"/>
              <a:gd name="connsiteX125" fmla="*/ 2911875 w 3001402"/>
              <a:gd name="connsiteY125" fmla="*/ 1189608 h 1225118"/>
              <a:gd name="connsiteX126" fmla="*/ 2920753 w 3001402"/>
              <a:gd name="connsiteY126" fmla="*/ 1154097 h 1225118"/>
              <a:gd name="connsiteX127" fmla="*/ 2929631 w 3001402"/>
              <a:gd name="connsiteY127" fmla="*/ 1109709 h 1225118"/>
              <a:gd name="connsiteX128" fmla="*/ 2938508 w 3001402"/>
              <a:gd name="connsiteY128" fmla="*/ 1056443 h 1225118"/>
              <a:gd name="connsiteX129" fmla="*/ 2956264 w 3001402"/>
              <a:gd name="connsiteY129" fmla="*/ 1038687 h 1225118"/>
              <a:gd name="connsiteX130" fmla="*/ 2974019 w 3001402"/>
              <a:gd name="connsiteY130" fmla="*/ 1012054 h 1225118"/>
              <a:gd name="connsiteX131" fmla="*/ 2991774 w 3001402"/>
              <a:gd name="connsiteY131" fmla="*/ 896645 h 1225118"/>
              <a:gd name="connsiteX132" fmla="*/ 3000652 w 3001402"/>
              <a:gd name="connsiteY132" fmla="*/ 816746 h 1225118"/>
              <a:gd name="connsiteX133" fmla="*/ 3000652 w 3001402"/>
              <a:gd name="connsiteY133" fmla="*/ 710214 h 122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001402" h="1225118">
                <a:moveTo>
                  <a:pt x="0" y="1109709"/>
                </a:moveTo>
                <a:cubicBezTo>
                  <a:pt x="5918" y="1094913"/>
                  <a:pt x="10628" y="1079574"/>
                  <a:pt x="17755" y="1065320"/>
                </a:cubicBezTo>
                <a:cubicBezTo>
                  <a:pt x="22526" y="1055777"/>
                  <a:pt x="30738" y="1048230"/>
                  <a:pt x="35510" y="1038687"/>
                </a:cubicBezTo>
                <a:cubicBezTo>
                  <a:pt x="39695" y="1030317"/>
                  <a:pt x="38542" y="1019361"/>
                  <a:pt x="44388" y="1012054"/>
                </a:cubicBezTo>
                <a:cubicBezTo>
                  <a:pt x="51053" y="1003723"/>
                  <a:pt x="62143" y="1000217"/>
                  <a:pt x="71021" y="994299"/>
                </a:cubicBezTo>
                <a:cubicBezTo>
                  <a:pt x="73980" y="979503"/>
                  <a:pt x="76239" y="964550"/>
                  <a:pt x="79899" y="949911"/>
                </a:cubicBezTo>
                <a:cubicBezTo>
                  <a:pt x="82169" y="940833"/>
                  <a:pt x="87453" y="932542"/>
                  <a:pt x="88776" y="923278"/>
                </a:cubicBezTo>
                <a:cubicBezTo>
                  <a:pt x="105778" y="804260"/>
                  <a:pt x="77187" y="856324"/>
                  <a:pt x="115409" y="798990"/>
                </a:cubicBezTo>
                <a:cubicBezTo>
                  <a:pt x="121780" y="773507"/>
                  <a:pt x="131238" y="731822"/>
                  <a:pt x="142042" y="710214"/>
                </a:cubicBezTo>
                <a:cubicBezTo>
                  <a:pt x="147961" y="698377"/>
                  <a:pt x="153232" y="686194"/>
                  <a:pt x="159798" y="674703"/>
                </a:cubicBezTo>
                <a:cubicBezTo>
                  <a:pt x="165092" y="665439"/>
                  <a:pt x="172781" y="657613"/>
                  <a:pt x="177553" y="648070"/>
                </a:cubicBezTo>
                <a:cubicBezTo>
                  <a:pt x="181738" y="639700"/>
                  <a:pt x="182246" y="629807"/>
                  <a:pt x="186431" y="621437"/>
                </a:cubicBezTo>
                <a:cubicBezTo>
                  <a:pt x="191203" y="611894"/>
                  <a:pt x="199414" y="604347"/>
                  <a:pt x="204186" y="594804"/>
                </a:cubicBezTo>
                <a:cubicBezTo>
                  <a:pt x="208371" y="586434"/>
                  <a:pt x="207873" y="575957"/>
                  <a:pt x="213064" y="568171"/>
                </a:cubicBezTo>
                <a:cubicBezTo>
                  <a:pt x="220028" y="557725"/>
                  <a:pt x="230819" y="550416"/>
                  <a:pt x="239697" y="541538"/>
                </a:cubicBezTo>
                <a:cubicBezTo>
                  <a:pt x="240978" y="535132"/>
                  <a:pt x="249651" y="482218"/>
                  <a:pt x="257452" y="470517"/>
                </a:cubicBezTo>
                <a:cubicBezTo>
                  <a:pt x="264416" y="460071"/>
                  <a:pt x="275207" y="452762"/>
                  <a:pt x="284085" y="443884"/>
                </a:cubicBezTo>
                <a:cubicBezTo>
                  <a:pt x="287044" y="432047"/>
                  <a:pt x="287506" y="419286"/>
                  <a:pt x="292963" y="408373"/>
                </a:cubicBezTo>
                <a:cubicBezTo>
                  <a:pt x="302506" y="389287"/>
                  <a:pt x="328473" y="355107"/>
                  <a:pt x="328473" y="355107"/>
                </a:cubicBezTo>
                <a:cubicBezTo>
                  <a:pt x="340310" y="358066"/>
                  <a:pt x="353390" y="357930"/>
                  <a:pt x="363984" y="363984"/>
                </a:cubicBezTo>
                <a:cubicBezTo>
                  <a:pt x="390708" y="379255"/>
                  <a:pt x="389987" y="396240"/>
                  <a:pt x="408372" y="417251"/>
                </a:cubicBezTo>
                <a:cubicBezTo>
                  <a:pt x="422151" y="432999"/>
                  <a:pt x="437965" y="446843"/>
                  <a:pt x="452761" y="461639"/>
                </a:cubicBezTo>
                <a:lnTo>
                  <a:pt x="479394" y="488272"/>
                </a:lnTo>
                <a:cubicBezTo>
                  <a:pt x="488272" y="497150"/>
                  <a:pt x="495581" y="507941"/>
                  <a:pt x="506027" y="514905"/>
                </a:cubicBezTo>
                <a:cubicBezTo>
                  <a:pt x="514905" y="520823"/>
                  <a:pt x="523117" y="527888"/>
                  <a:pt x="532660" y="532660"/>
                </a:cubicBezTo>
                <a:cubicBezTo>
                  <a:pt x="541030" y="536845"/>
                  <a:pt x="551113" y="536993"/>
                  <a:pt x="559293" y="541538"/>
                </a:cubicBezTo>
                <a:cubicBezTo>
                  <a:pt x="577947" y="551901"/>
                  <a:pt x="594804" y="565212"/>
                  <a:pt x="612559" y="577049"/>
                </a:cubicBezTo>
                <a:lnTo>
                  <a:pt x="639192" y="594804"/>
                </a:lnTo>
                <a:cubicBezTo>
                  <a:pt x="664339" y="670250"/>
                  <a:pt x="629267" y="578262"/>
                  <a:pt x="665825" y="639192"/>
                </a:cubicBezTo>
                <a:cubicBezTo>
                  <a:pt x="700401" y="696818"/>
                  <a:pt x="647466" y="638589"/>
                  <a:pt x="692458" y="683581"/>
                </a:cubicBezTo>
                <a:cubicBezTo>
                  <a:pt x="694547" y="696113"/>
                  <a:pt x="705900" y="781319"/>
                  <a:pt x="719091" y="790113"/>
                </a:cubicBezTo>
                <a:lnTo>
                  <a:pt x="745724" y="807868"/>
                </a:lnTo>
                <a:cubicBezTo>
                  <a:pt x="751642" y="816746"/>
                  <a:pt x="758707" y="824958"/>
                  <a:pt x="763479" y="834501"/>
                </a:cubicBezTo>
                <a:cubicBezTo>
                  <a:pt x="767664" y="842871"/>
                  <a:pt x="767166" y="853348"/>
                  <a:pt x="772357" y="861134"/>
                </a:cubicBezTo>
                <a:cubicBezTo>
                  <a:pt x="779321" y="871580"/>
                  <a:pt x="790953" y="878122"/>
                  <a:pt x="798990" y="887767"/>
                </a:cubicBezTo>
                <a:cubicBezTo>
                  <a:pt x="854976" y="954950"/>
                  <a:pt x="782851" y="880508"/>
                  <a:pt x="834501" y="932155"/>
                </a:cubicBezTo>
                <a:cubicBezTo>
                  <a:pt x="858755" y="1004924"/>
                  <a:pt x="816804" y="892295"/>
                  <a:pt x="896644" y="1012054"/>
                </a:cubicBezTo>
                <a:cubicBezTo>
                  <a:pt x="912868" y="1036389"/>
                  <a:pt x="926453" y="1064310"/>
                  <a:pt x="949910" y="1083076"/>
                </a:cubicBezTo>
                <a:cubicBezTo>
                  <a:pt x="958241" y="1089741"/>
                  <a:pt x="968211" y="1094166"/>
                  <a:pt x="976543" y="1100831"/>
                </a:cubicBezTo>
                <a:cubicBezTo>
                  <a:pt x="983079" y="1106060"/>
                  <a:pt x="987763" y="1113357"/>
                  <a:pt x="994299" y="1118586"/>
                </a:cubicBezTo>
                <a:cubicBezTo>
                  <a:pt x="1018887" y="1138256"/>
                  <a:pt x="1019432" y="1135842"/>
                  <a:pt x="1047565" y="1145219"/>
                </a:cubicBezTo>
                <a:cubicBezTo>
                  <a:pt x="1053483" y="1151138"/>
                  <a:pt x="1058356" y="1158332"/>
                  <a:pt x="1065320" y="1162975"/>
                </a:cubicBezTo>
                <a:cubicBezTo>
                  <a:pt x="1076331" y="1170316"/>
                  <a:pt x="1090783" y="1172117"/>
                  <a:pt x="1100831" y="1180730"/>
                </a:cubicBezTo>
                <a:cubicBezTo>
                  <a:pt x="1164081" y="1234944"/>
                  <a:pt x="1081462" y="1208575"/>
                  <a:pt x="1180730" y="1225118"/>
                </a:cubicBezTo>
                <a:cubicBezTo>
                  <a:pt x="1213715" y="1220995"/>
                  <a:pt x="1253646" y="1226757"/>
                  <a:pt x="1278384" y="1198485"/>
                </a:cubicBezTo>
                <a:cubicBezTo>
                  <a:pt x="1292436" y="1182425"/>
                  <a:pt x="1313895" y="1145219"/>
                  <a:pt x="1313895" y="1145219"/>
                </a:cubicBezTo>
                <a:cubicBezTo>
                  <a:pt x="1319813" y="1127464"/>
                  <a:pt x="1324699" y="1109330"/>
                  <a:pt x="1331650" y="1091953"/>
                </a:cubicBezTo>
                <a:cubicBezTo>
                  <a:pt x="1337568" y="1077157"/>
                  <a:pt x="1344366" y="1062683"/>
                  <a:pt x="1349405" y="1047565"/>
                </a:cubicBezTo>
                <a:cubicBezTo>
                  <a:pt x="1353263" y="1035990"/>
                  <a:pt x="1351515" y="1022206"/>
                  <a:pt x="1358283" y="1012054"/>
                </a:cubicBezTo>
                <a:cubicBezTo>
                  <a:pt x="1364201" y="1003176"/>
                  <a:pt x="1376038" y="1000217"/>
                  <a:pt x="1384916" y="994299"/>
                </a:cubicBezTo>
                <a:cubicBezTo>
                  <a:pt x="1390834" y="985421"/>
                  <a:pt x="1395727" y="975767"/>
                  <a:pt x="1402671" y="967666"/>
                </a:cubicBezTo>
                <a:cubicBezTo>
                  <a:pt x="1413565" y="954956"/>
                  <a:pt x="1438182" y="932155"/>
                  <a:pt x="1438182" y="932155"/>
                </a:cubicBezTo>
                <a:cubicBezTo>
                  <a:pt x="1467208" y="845081"/>
                  <a:pt x="1420149" y="968084"/>
                  <a:pt x="1473693" y="887767"/>
                </a:cubicBezTo>
                <a:cubicBezTo>
                  <a:pt x="1480461" y="877615"/>
                  <a:pt x="1477113" y="863169"/>
                  <a:pt x="1482570" y="852256"/>
                </a:cubicBezTo>
                <a:cubicBezTo>
                  <a:pt x="1489714" y="837967"/>
                  <a:pt x="1516506" y="825108"/>
                  <a:pt x="1526959" y="816746"/>
                </a:cubicBezTo>
                <a:cubicBezTo>
                  <a:pt x="1533495" y="811517"/>
                  <a:pt x="1538796" y="804909"/>
                  <a:pt x="1544714" y="798990"/>
                </a:cubicBezTo>
                <a:cubicBezTo>
                  <a:pt x="1550632" y="781235"/>
                  <a:pt x="1557930" y="763881"/>
                  <a:pt x="1562469" y="745724"/>
                </a:cubicBezTo>
                <a:cubicBezTo>
                  <a:pt x="1565428" y="733887"/>
                  <a:pt x="1567841" y="721900"/>
                  <a:pt x="1571347" y="710214"/>
                </a:cubicBezTo>
                <a:cubicBezTo>
                  <a:pt x="1576725" y="692288"/>
                  <a:pt x="1578720" y="672520"/>
                  <a:pt x="1589102" y="656948"/>
                </a:cubicBezTo>
                <a:cubicBezTo>
                  <a:pt x="1611501" y="623351"/>
                  <a:pt x="1599314" y="637860"/>
                  <a:pt x="1624613" y="612559"/>
                </a:cubicBezTo>
                <a:cubicBezTo>
                  <a:pt x="1646510" y="524978"/>
                  <a:pt x="1617326" y="615828"/>
                  <a:pt x="1651246" y="559293"/>
                </a:cubicBezTo>
                <a:cubicBezTo>
                  <a:pt x="1656061" y="551269"/>
                  <a:pt x="1655939" y="541030"/>
                  <a:pt x="1660124" y="532660"/>
                </a:cubicBezTo>
                <a:cubicBezTo>
                  <a:pt x="1665309" y="522289"/>
                  <a:pt x="1683837" y="495351"/>
                  <a:pt x="1695635" y="488272"/>
                </a:cubicBezTo>
                <a:cubicBezTo>
                  <a:pt x="1703659" y="483457"/>
                  <a:pt x="1713390" y="482353"/>
                  <a:pt x="1722268" y="479394"/>
                </a:cubicBezTo>
                <a:cubicBezTo>
                  <a:pt x="1728186" y="470516"/>
                  <a:pt x="1733193" y="460958"/>
                  <a:pt x="1740023" y="452761"/>
                </a:cubicBezTo>
                <a:cubicBezTo>
                  <a:pt x="1748060" y="443116"/>
                  <a:pt x="1759359" y="436344"/>
                  <a:pt x="1766656" y="426128"/>
                </a:cubicBezTo>
                <a:cubicBezTo>
                  <a:pt x="1774348" y="415359"/>
                  <a:pt x="1777070" y="401629"/>
                  <a:pt x="1784411" y="390618"/>
                </a:cubicBezTo>
                <a:cubicBezTo>
                  <a:pt x="1792669" y="378231"/>
                  <a:pt x="1816927" y="361044"/>
                  <a:pt x="1828800" y="355107"/>
                </a:cubicBezTo>
                <a:cubicBezTo>
                  <a:pt x="1837170" y="350922"/>
                  <a:pt x="1846555" y="349188"/>
                  <a:pt x="1855433" y="346229"/>
                </a:cubicBezTo>
                <a:cubicBezTo>
                  <a:pt x="1864311" y="349188"/>
                  <a:pt x="1876627" y="347492"/>
                  <a:pt x="1882066" y="355107"/>
                </a:cubicBezTo>
                <a:cubicBezTo>
                  <a:pt x="1892944" y="370337"/>
                  <a:pt x="1891451" y="391633"/>
                  <a:pt x="1899821" y="408373"/>
                </a:cubicBezTo>
                <a:cubicBezTo>
                  <a:pt x="1905739" y="420210"/>
                  <a:pt x="1912929" y="431493"/>
                  <a:pt x="1917576" y="443884"/>
                </a:cubicBezTo>
                <a:cubicBezTo>
                  <a:pt x="1921860" y="455308"/>
                  <a:pt x="1920998" y="468481"/>
                  <a:pt x="1926454" y="479394"/>
                </a:cubicBezTo>
                <a:cubicBezTo>
                  <a:pt x="1930197" y="486880"/>
                  <a:pt x="1938291" y="491231"/>
                  <a:pt x="1944209" y="497150"/>
                </a:cubicBezTo>
                <a:lnTo>
                  <a:pt x="1970842" y="577049"/>
                </a:lnTo>
                <a:lnTo>
                  <a:pt x="1979720" y="603682"/>
                </a:lnTo>
                <a:cubicBezTo>
                  <a:pt x="1982679" y="612560"/>
                  <a:pt x="1986328" y="621236"/>
                  <a:pt x="1988598" y="630315"/>
                </a:cubicBezTo>
                <a:cubicBezTo>
                  <a:pt x="1999505" y="673945"/>
                  <a:pt x="1988848" y="657198"/>
                  <a:pt x="2015231" y="683581"/>
                </a:cubicBezTo>
                <a:lnTo>
                  <a:pt x="2032986" y="736847"/>
                </a:lnTo>
                <a:cubicBezTo>
                  <a:pt x="2035945" y="745725"/>
                  <a:pt x="2034078" y="758289"/>
                  <a:pt x="2041864" y="763480"/>
                </a:cubicBezTo>
                <a:lnTo>
                  <a:pt x="2068497" y="781235"/>
                </a:lnTo>
                <a:cubicBezTo>
                  <a:pt x="2071456" y="790113"/>
                  <a:pt x="2073189" y="799498"/>
                  <a:pt x="2077374" y="807868"/>
                </a:cubicBezTo>
                <a:cubicBezTo>
                  <a:pt x="2082146" y="817411"/>
                  <a:pt x="2090927" y="824694"/>
                  <a:pt x="2095130" y="834501"/>
                </a:cubicBezTo>
                <a:cubicBezTo>
                  <a:pt x="2112206" y="874345"/>
                  <a:pt x="2095601" y="862077"/>
                  <a:pt x="2112885" y="896645"/>
                </a:cubicBezTo>
                <a:cubicBezTo>
                  <a:pt x="2117657" y="906188"/>
                  <a:pt x="2126307" y="913528"/>
                  <a:pt x="2130640" y="923278"/>
                </a:cubicBezTo>
                <a:cubicBezTo>
                  <a:pt x="2161778" y="993338"/>
                  <a:pt x="2127118" y="962359"/>
                  <a:pt x="2175029" y="994299"/>
                </a:cubicBezTo>
                <a:cubicBezTo>
                  <a:pt x="2180947" y="1012054"/>
                  <a:pt x="2182403" y="1031992"/>
                  <a:pt x="2192784" y="1047565"/>
                </a:cubicBezTo>
                <a:cubicBezTo>
                  <a:pt x="2198702" y="1056443"/>
                  <a:pt x="2205767" y="1064655"/>
                  <a:pt x="2210539" y="1074198"/>
                </a:cubicBezTo>
                <a:cubicBezTo>
                  <a:pt x="2232866" y="1118851"/>
                  <a:pt x="2198947" y="1098116"/>
                  <a:pt x="2254928" y="1154097"/>
                </a:cubicBezTo>
                <a:cubicBezTo>
                  <a:pt x="2289106" y="1188275"/>
                  <a:pt x="2274597" y="1170284"/>
                  <a:pt x="2299316" y="1207363"/>
                </a:cubicBezTo>
                <a:cubicBezTo>
                  <a:pt x="2308194" y="1198485"/>
                  <a:pt x="2319720" y="1191631"/>
                  <a:pt x="2325949" y="1180730"/>
                </a:cubicBezTo>
                <a:cubicBezTo>
                  <a:pt x="2332003" y="1170136"/>
                  <a:pt x="2331475" y="1156951"/>
                  <a:pt x="2334827" y="1145219"/>
                </a:cubicBezTo>
                <a:cubicBezTo>
                  <a:pt x="2337398" y="1136221"/>
                  <a:pt x="2340745" y="1127464"/>
                  <a:pt x="2343704" y="1118586"/>
                </a:cubicBezTo>
                <a:cubicBezTo>
                  <a:pt x="2346663" y="994299"/>
                  <a:pt x="2347182" y="869929"/>
                  <a:pt x="2352582" y="745724"/>
                </a:cubicBezTo>
                <a:cubicBezTo>
                  <a:pt x="2353112" y="733535"/>
                  <a:pt x="2358813" y="722124"/>
                  <a:pt x="2361460" y="710214"/>
                </a:cubicBezTo>
                <a:cubicBezTo>
                  <a:pt x="2363406" y="701455"/>
                  <a:pt x="2374216" y="641980"/>
                  <a:pt x="2379215" y="630315"/>
                </a:cubicBezTo>
                <a:cubicBezTo>
                  <a:pt x="2383418" y="620508"/>
                  <a:pt x="2391052" y="612560"/>
                  <a:pt x="2396970" y="603682"/>
                </a:cubicBezTo>
                <a:cubicBezTo>
                  <a:pt x="2416996" y="523582"/>
                  <a:pt x="2407010" y="555811"/>
                  <a:pt x="2423603" y="506027"/>
                </a:cubicBezTo>
                <a:cubicBezTo>
                  <a:pt x="2426562" y="485313"/>
                  <a:pt x="2428738" y="464471"/>
                  <a:pt x="2432481" y="443884"/>
                </a:cubicBezTo>
                <a:cubicBezTo>
                  <a:pt x="2434664" y="431880"/>
                  <a:pt x="2439634" y="420452"/>
                  <a:pt x="2441359" y="408373"/>
                </a:cubicBezTo>
                <a:cubicBezTo>
                  <a:pt x="2445565" y="378932"/>
                  <a:pt x="2446306" y="349075"/>
                  <a:pt x="2450236" y="319596"/>
                </a:cubicBezTo>
                <a:cubicBezTo>
                  <a:pt x="2454997" y="283888"/>
                  <a:pt x="2458034" y="278448"/>
                  <a:pt x="2467992" y="248575"/>
                </a:cubicBezTo>
                <a:cubicBezTo>
                  <a:pt x="2468870" y="240675"/>
                  <a:pt x="2471549" y="165706"/>
                  <a:pt x="2485747" y="142043"/>
                </a:cubicBezTo>
                <a:cubicBezTo>
                  <a:pt x="2490053" y="134866"/>
                  <a:pt x="2497584" y="130206"/>
                  <a:pt x="2503502" y="124287"/>
                </a:cubicBezTo>
                <a:cubicBezTo>
                  <a:pt x="2524782" y="60450"/>
                  <a:pt x="2498971" y="140148"/>
                  <a:pt x="2521258" y="62144"/>
                </a:cubicBezTo>
                <a:cubicBezTo>
                  <a:pt x="2523829" y="53146"/>
                  <a:pt x="2525320" y="43535"/>
                  <a:pt x="2530135" y="35511"/>
                </a:cubicBezTo>
                <a:cubicBezTo>
                  <a:pt x="2538569" y="21455"/>
                  <a:pt x="2562427" y="8065"/>
                  <a:pt x="2574524" y="0"/>
                </a:cubicBezTo>
                <a:cubicBezTo>
                  <a:pt x="2589320" y="8878"/>
                  <a:pt x="2607683" y="13532"/>
                  <a:pt x="2618912" y="26633"/>
                </a:cubicBezTo>
                <a:cubicBezTo>
                  <a:pt x="2626852" y="35897"/>
                  <a:pt x="2624438" y="50412"/>
                  <a:pt x="2627790" y="62144"/>
                </a:cubicBezTo>
                <a:cubicBezTo>
                  <a:pt x="2653254" y="151266"/>
                  <a:pt x="2617804" y="13316"/>
                  <a:pt x="2645545" y="124287"/>
                </a:cubicBezTo>
                <a:cubicBezTo>
                  <a:pt x="2664148" y="328915"/>
                  <a:pt x="2642630" y="257579"/>
                  <a:pt x="2672178" y="346229"/>
                </a:cubicBezTo>
                <a:cubicBezTo>
                  <a:pt x="2677190" y="381313"/>
                  <a:pt x="2681279" y="418139"/>
                  <a:pt x="2689934" y="452761"/>
                </a:cubicBezTo>
                <a:cubicBezTo>
                  <a:pt x="2692204" y="461839"/>
                  <a:pt x="2695852" y="470516"/>
                  <a:pt x="2698811" y="479394"/>
                </a:cubicBezTo>
                <a:cubicBezTo>
                  <a:pt x="2700869" y="493797"/>
                  <a:pt x="2707597" y="556119"/>
                  <a:pt x="2716567" y="577049"/>
                </a:cubicBezTo>
                <a:cubicBezTo>
                  <a:pt x="2720770" y="586856"/>
                  <a:pt x="2729028" y="594418"/>
                  <a:pt x="2734322" y="603682"/>
                </a:cubicBezTo>
                <a:cubicBezTo>
                  <a:pt x="2740888" y="615172"/>
                  <a:pt x="2746159" y="627355"/>
                  <a:pt x="2752077" y="639192"/>
                </a:cubicBezTo>
                <a:cubicBezTo>
                  <a:pt x="2755036" y="662866"/>
                  <a:pt x="2757033" y="686680"/>
                  <a:pt x="2760955" y="710214"/>
                </a:cubicBezTo>
                <a:cubicBezTo>
                  <a:pt x="2762961" y="722249"/>
                  <a:pt x="2767584" y="733732"/>
                  <a:pt x="2769833" y="745724"/>
                </a:cubicBezTo>
                <a:cubicBezTo>
                  <a:pt x="2776468" y="781108"/>
                  <a:pt x="2787588" y="852256"/>
                  <a:pt x="2787588" y="852256"/>
                </a:cubicBezTo>
                <a:cubicBezTo>
                  <a:pt x="2792788" y="925058"/>
                  <a:pt x="2793196" y="971879"/>
                  <a:pt x="2805343" y="1038687"/>
                </a:cubicBezTo>
                <a:cubicBezTo>
                  <a:pt x="2807526" y="1050692"/>
                  <a:pt x="2811262" y="1062361"/>
                  <a:pt x="2814221" y="1074198"/>
                </a:cubicBezTo>
                <a:cubicBezTo>
                  <a:pt x="2817180" y="1100831"/>
                  <a:pt x="2818694" y="1127665"/>
                  <a:pt x="2823099" y="1154097"/>
                </a:cubicBezTo>
                <a:cubicBezTo>
                  <a:pt x="2824637" y="1163327"/>
                  <a:pt x="2826130" y="1173423"/>
                  <a:pt x="2831976" y="1180730"/>
                </a:cubicBezTo>
                <a:cubicBezTo>
                  <a:pt x="2838641" y="1189062"/>
                  <a:pt x="2849066" y="1193713"/>
                  <a:pt x="2858609" y="1198485"/>
                </a:cubicBezTo>
                <a:cubicBezTo>
                  <a:pt x="2866979" y="1202670"/>
                  <a:pt x="2876364" y="1204404"/>
                  <a:pt x="2885242" y="1207363"/>
                </a:cubicBezTo>
                <a:cubicBezTo>
                  <a:pt x="2894120" y="1201445"/>
                  <a:pt x="2905957" y="1198486"/>
                  <a:pt x="2911875" y="1189608"/>
                </a:cubicBezTo>
                <a:cubicBezTo>
                  <a:pt x="2918643" y="1179456"/>
                  <a:pt x="2918106" y="1166008"/>
                  <a:pt x="2920753" y="1154097"/>
                </a:cubicBezTo>
                <a:cubicBezTo>
                  <a:pt x="2924026" y="1139367"/>
                  <a:pt x="2926932" y="1124555"/>
                  <a:pt x="2929631" y="1109709"/>
                </a:cubicBezTo>
                <a:cubicBezTo>
                  <a:pt x="2932851" y="1091999"/>
                  <a:pt x="2932188" y="1073297"/>
                  <a:pt x="2938508" y="1056443"/>
                </a:cubicBezTo>
                <a:cubicBezTo>
                  <a:pt x="2941447" y="1048606"/>
                  <a:pt x="2951035" y="1045223"/>
                  <a:pt x="2956264" y="1038687"/>
                </a:cubicBezTo>
                <a:cubicBezTo>
                  <a:pt x="2962929" y="1030355"/>
                  <a:pt x="2968101" y="1020932"/>
                  <a:pt x="2974019" y="1012054"/>
                </a:cubicBezTo>
                <a:cubicBezTo>
                  <a:pt x="2981427" y="967610"/>
                  <a:pt x="2986060" y="942359"/>
                  <a:pt x="2991774" y="896645"/>
                </a:cubicBezTo>
                <a:cubicBezTo>
                  <a:pt x="2995098" y="870055"/>
                  <a:pt x="2999377" y="843513"/>
                  <a:pt x="3000652" y="816746"/>
                </a:cubicBezTo>
                <a:cubicBezTo>
                  <a:pt x="3002341" y="781276"/>
                  <a:pt x="3000652" y="745725"/>
                  <a:pt x="3000652" y="71021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a:extLst>
              <a:ext uri="{FF2B5EF4-FFF2-40B4-BE49-F238E27FC236}">
                <a16:creationId xmlns:a16="http://schemas.microsoft.com/office/drawing/2014/main" id="{CAF0A569-F813-43E9-B47B-ED67238622F5}"/>
              </a:ext>
            </a:extLst>
          </p:cNvPr>
          <p:cNvCxnSpPr/>
          <p:nvPr/>
        </p:nvCxnSpPr>
        <p:spPr>
          <a:xfrm flipV="1">
            <a:off x="6096000" y="2831977"/>
            <a:ext cx="0" cy="23880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7A26AB3D-4D0B-456E-AF4F-216F350C2320}"/>
              </a:ext>
            </a:extLst>
          </p:cNvPr>
          <p:cNvCxnSpPr>
            <a:cxnSpLocks/>
          </p:cNvCxnSpPr>
          <p:nvPr/>
        </p:nvCxnSpPr>
        <p:spPr>
          <a:xfrm>
            <a:off x="6088113" y="4465468"/>
            <a:ext cx="4272128"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D2234A13-B2DA-423A-904D-BEE97F2C9D24}"/>
              </a:ext>
            </a:extLst>
          </p:cNvPr>
          <p:cNvCxnSpPr>
            <a:cxnSpLocks/>
          </p:cNvCxnSpPr>
          <p:nvPr/>
        </p:nvCxnSpPr>
        <p:spPr>
          <a:xfrm>
            <a:off x="6096000" y="3667664"/>
            <a:ext cx="461639"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9C2743A5-9B61-4340-9C8D-0CEE5310E6CA}"/>
              </a:ext>
            </a:extLst>
          </p:cNvPr>
          <p:cNvCxnSpPr>
            <a:cxnSpLocks/>
          </p:cNvCxnSpPr>
          <p:nvPr/>
        </p:nvCxnSpPr>
        <p:spPr>
          <a:xfrm>
            <a:off x="6557639" y="3667664"/>
            <a:ext cx="0" cy="79780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45CCBF8B-C550-4B74-A48D-21E540DA46AA}"/>
              </a:ext>
            </a:extLst>
          </p:cNvPr>
          <p:cNvCxnSpPr>
            <a:cxnSpLocks/>
          </p:cNvCxnSpPr>
          <p:nvPr/>
        </p:nvCxnSpPr>
        <p:spPr>
          <a:xfrm>
            <a:off x="6557639" y="4465468"/>
            <a:ext cx="54893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8BC26D1E-D89F-4566-A782-6C51F82E0FF3}"/>
              </a:ext>
            </a:extLst>
          </p:cNvPr>
          <p:cNvCxnSpPr/>
          <p:nvPr/>
        </p:nvCxnSpPr>
        <p:spPr>
          <a:xfrm>
            <a:off x="7111013" y="2707689"/>
            <a:ext cx="0"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12F445CD-B9C0-4801-9D75-EC5D9148C5C7}"/>
              </a:ext>
            </a:extLst>
          </p:cNvPr>
          <p:cNvCxnSpPr/>
          <p:nvPr/>
        </p:nvCxnSpPr>
        <p:spPr>
          <a:xfrm>
            <a:off x="7111013" y="2707689"/>
            <a:ext cx="9055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A41593C-A43A-49AE-B0D5-B9F86F93B787}"/>
              </a:ext>
            </a:extLst>
          </p:cNvPr>
          <p:cNvCxnSpPr>
            <a:cxnSpLocks/>
          </p:cNvCxnSpPr>
          <p:nvPr/>
        </p:nvCxnSpPr>
        <p:spPr>
          <a:xfrm flipH="1">
            <a:off x="7994343" y="2707689"/>
            <a:ext cx="22193" cy="17577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79C3D3FD-BB74-4322-ADCA-BE27E4C52657}"/>
              </a:ext>
            </a:extLst>
          </p:cNvPr>
          <p:cNvCxnSpPr/>
          <p:nvPr/>
        </p:nvCxnSpPr>
        <p:spPr>
          <a:xfrm>
            <a:off x="8016536" y="4465468"/>
            <a:ext cx="138491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C978A294-D4C8-47CB-905E-C0C601496D42}"/>
              </a:ext>
            </a:extLst>
          </p:cNvPr>
          <p:cNvCxnSpPr/>
          <p:nvPr/>
        </p:nvCxnSpPr>
        <p:spPr>
          <a:xfrm>
            <a:off x="940145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0D131494-EB0D-4A32-8ECE-10B9EB9DE0FB}"/>
              </a:ext>
            </a:extLst>
          </p:cNvPr>
          <p:cNvCxnSpPr/>
          <p:nvPr/>
        </p:nvCxnSpPr>
        <p:spPr>
          <a:xfrm>
            <a:off x="9401452" y="5220070"/>
            <a:ext cx="4971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AFA90F54-4284-46EC-A89A-44856539BDEC}"/>
              </a:ext>
            </a:extLst>
          </p:cNvPr>
          <p:cNvCxnSpPr/>
          <p:nvPr/>
        </p:nvCxnSpPr>
        <p:spPr>
          <a:xfrm>
            <a:off x="9898602" y="4465468"/>
            <a:ext cx="0" cy="75460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7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8BDD4FB-31BF-4452-BBE5-C4F0ADAB8740}"/>
              </a:ext>
            </a:extLst>
          </p:cNvPr>
          <p:cNvSpPr>
            <a:spLocks noGrp="1"/>
          </p:cNvSpPr>
          <p:nvPr>
            <p:ph type="title"/>
          </p:nvPr>
        </p:nvSpPr>
        <p:spPr/>
        <p:txBody>
          <a:bodyPr/>
          <a:lstStyle/>
          <a:p>
            <a:r>
              <a:rPr lang="pt-BR" dirty="0"/>
              <a:t>Sinais digitais:</a:t>
            </a:r>
          </a:p>
        </p:txBody>
      </p:sp>
      <p:sp>
        <p:nvSpPr>
          <p:cNvPr id="4" name="Espaço Reservado para Conteúdo 3">
            <a:extLst>
              <a:ext uri="{FF2B5EF4-FFF2-40B4-BE49-F238E27FC236}">
                <a16:creationId xmlns:a16="http://schemas.microsoft.com/office/drawing/2014/main" id="{3F84AF89-75C3-4FA5-8E04-361DDF98ED26}"/>
              </a:ext>
            </a:extLst>
          </p:cNvPr>
          <p:cNvSpPr>
            <a:spLocks noGrp="1"/>
          </p:cNvSpPr>
          <p:nvPr>
            <p:ph idx="1"/>
          </p:nvPr>
        </p:nvSpPr>
        <p:spPr/>
        <p:txBody>
          <a:bodyPr>
            <a:normAutofit fontScale="85000" lnSpcReduction="10000"/>
          </a:bodyPr>
          <a:lstStyle/>
          <a:p>
            <a:pPr marL="0" indent="0">
              <a:buNone/>
            </a:pPr>
            <a:r>
              <a:rPr lang="pt-BR" dirty="0"/>
              <a:t>1. Taxa de transmissão:</a:t>
            </a:r>
          </a:p>
          <a:p>
            <a:r>
              <a:rPr lang="pt-BR" dirty="0"/>
              <a:t>A maioria dos sinais digitais não são periódicos.</a:t>
            </a:r>
          </a:p>
          <a:p>
            <a:pPr marL="0" indent="0">
              <a:buNone/>
            </a:pPr>
            <a:r>
              <a:rPr lang="pt-BR" dirty="0"/>
              <a:t>2. Dificuldades na descrição por período e frequência:</a:t>
            </a:r>
          </a:p>
          <a:p>
            <a:r>
              <a:rPr lang="pt-BR" dirty="0"/>
              <a:t>Taxa de transferência é usado (em vez de frequência) para descrever o sinal digital.</a:t>
            </a:r>
          </a:p>
          <a:p>
            <a:pPr marL="0" indent="0">
              <a:buNone/>
            </a:pPr>
            <a:r>
              <a:rPr lang="pt-BR" dirty="0"/>
              <a:t>3. Taxa de transferência:</a:t>
            </a:r>
          </a:p>
          <a:p>
            <a:r>
              <a:rPr lang="pt-BR" dirty="0"/>
              <a:t>Número de bits enviados em 1s ( bits por segundo ). Porém, os sinais  digitais podem conter uma quantidade x de níveis (desde que seja infinito)- PCM (modulação por código de pulso).</a:t>
            </a:r>
          </a:p>
          <a:p>
            <a:pPr marL="0" indent="0">
              <a:buNone/>
            </a:pP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306214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43F8E-18BC-46D6-9E07-12C52E746B20}"/>
              </a:ext>
            </a:extLst>
          </p:cNvPr>
          <p:cNvSpPr>
            <a:spLocks noGrp="1"/>
          </p:cNvSpPr>
          <p:nvPr>
            <p:ph type="title"/>
          </p:nvPr>
        </p:nvSpPr>
        <p:spPr/>
        <p:txBody>
          <a:bodyPr/>
          <a:lstStyle/>
          <a:p>
            <a:r>
              <a:rPr lang="pt-BR" dirty="0"/>
              <a:t>Sinais digitais:</a:t>
            </a:r>
          </a:p>
        </p:txBody>
      </p:sp>
      <p:sp>
        <p:nvSpPr>
          <p:cNvPr id="7" name="Seta: para Baixo 6">
            <a:extLst>
              <a:ext uri="{FF2B5EF4-FFF2-40B4-BE49-F238E27FC236}">
                <a16:creationId xmlns:a16="http://schemas.microsoft.com/office/drawing/2014/main" id="{645D0DE6-CF75-489A-B31D-6301387AFC36}"/>
              </a:ext>
            </a:extLst>
          </p:cNvPr>
          <p:cNvSpPr/>
          <p:nvPr/>
        </p:nvSpPr>
        <p:spPr>
          <a:xfrm>
            <a:off x="5592933" y="4220401"/>
            <a:ext cx="221942" cy="5405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a:extLst>
              <a:ext uri="{FF2B5EF4-FFF2-40B4-BE49-F238E27FC236}">
                <a16:creationId xmlns:a16="http://schemas.microsoft.com/office/drawing/2014/main" id="{0A9626C2-F340-433D-8C5E-EF07C5320496}"/>
              </a:ext>
            </a:extLst>
          </p:cNvPr>
          <p:cNvCxnSpPr/>
          <p:nvPr/>
        </p:nvCxnSpPr>
        <p:spPr>
          <a:xfrm flipV="1">
            <a:off x="410870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968FAF5C-83BB-4267-973C-F7FAE5E881F5}"/>
              </a:ext>
            </a:extLst>
          </p:cNvPr>
          <p:cNvCxnSpPr/>
          <p:nvPr/>
        </p:nvCxnSpPr>
        <p:spPr>
          <a:xfrm flipV="1">
            <a:off x="4242816"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C132F4B4-DB10-4FED-A6B0-EC1769650EE2}"/>
              </a:ext>
            </a:extLst>
          </p:cNvPr>
          <p:cNvCxnSpPr/>
          <p:nvPr/>
        </p:nvCxnSpPr>
        <p:spPr>
          <a:xfrm flipV="1">
            <a:off x="435254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BBD9E8D6-A824-4B76-983B-18FB0EC402D0}"/>
              </a:ext>
            </a:extLst>
          </p:cNvPr>
          <p:cNvCxnSpPr/>
          <p:nvPr/>
        </p:nvCxnSpPr>
        <p:spPr>
          <a:xfrm flipV="1">
            <a:off x="45537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F8721D04-8E0A-45DB-8581-000C9B857DB2}"/>
              </a:ext>
            </a:extLst>
          </p:cNvPr>
          <p:cNvCxnSpPr/>
          <p:nvPr/>
        </p:nvCxnSpPr>
        <p:spPr>
          <a:xfrm flipV="1">
            <a:off x="4754880"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43BBCED3-A0A2-4BC1-924E-A2154D119911}"/>
              </a:ext>
            </a:extLst>
          </p:cNvPr>
          <p:cNvCxnSpPr/>
          <p:nvPr/>
        </p:nvCxnSpPr>
        <p:spPr>
          <a:xfrm flipV="1">
            <a:off x="510235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D1AC500E-CA44-415C-97A2-FCDD009E0A94}"/>
              </a:ext>
            </a:extLst>
          </p:cNvPr>
          <p:cNvCxnSpPr/>
          <p:nvPr/>
        </p:nvCxnSpPr>
        <p:spPr>
          <a:xfrm flipV="1">
            <a:off x="5321808"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ADFD8DDB-2551-462D-B941-72BEE34618B3}"/>
              </a:ext>
            </a:extLst>
          </p:cNvPr>
          <p:cNvCxnSpPr/>
          <p:nvPr/>
        </p:nvCxnSpPr>
        <p:spPr>
          <a:xfrm flipV="1">
            <a:off x="546811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2637DD4F-6E63-4A4A-B335-4C0FDA452C4A}"/>
              </a:ext>
            </a:extLst>
          </p:cNvPr>
          <p:cNvCxnSpPr/>
          <p:nvPr/>
        </p:nvCxnSpPr>
        <p:spPr>
          <a:xfrm flipV="1">
            <a:off x="5907024"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B099F1CB-C323-4F0B-9230-C4DA661E593D}"/>
              </a:ext>
            </a:extLst>
          </p:cNvPr>
          <p:cNvCxnSpPr/>
          <p:nvPr/>
        </p:nvCxnSpPr>
        <p:spPr>
          <a:xfrm flipV="1">
            <a:off x="614476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2B688930-3708-4545-8B99-69EA49975208}"/>
              </a:ext>
            </a:extLst>
          </p:cNvPr>
          <p:cNvCxnSpPr>
            <a:cxnSpLocks/>
          </p:cNvCxnSpPr>
          <p:nvPr/>
        </p:nvCxnSpPr>
        <p:spPr>
          <a:xfrm flipV="1">
            <a:off x="626059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C161C61F-761A-4EA4-A074-CAF12C25A1E2}"/>
              </a:ext>
            </a:extLst>
          </p:cNvPr>
          <p:cNvCxnSpPr/>
          <p:nvPr/>
        </p:nvCxnSpPr>
        <p:spPr>
          <a:xfrm flipV="1">
            <a:off x="646176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3E314DAC-9DB5-4DD9-9DE1-68D887DE4425}"/>
              </a:ext>
            </a:extLst>
          </p:cNvPr>
          <p:cNvCxnSpPr/>
          <p:nvPr/>
        </p:nvCxnSpPr>
        <p:spPr>
          <a:xfrm flipV="1">
            <a:off x="6589776"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0010A3A2-7008-4C3C-8413-5EA628E0155A}"/>
              </a:ext>
            </a:extLst>
          </p:cNvPr>
          <p:cNvCxnSpPr/>
          <p:nvPr/>
        </p:nvCxnSpPr>
        <p:spPr>
          <a:xfrm flipV="1">
            <a:off x="6711696" y="3547872"/>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D957FAC2-C6CA-4DA2-B2BD-E352949F68EE}"/>
              </a:ext>
            </a:extLst>
          </p:cNvPr>
          <p:cNvCxnSpPr/>
          <p:nvPr/>
        </p:nvCxnSpPr>
        <p:spPr>
          <a:xfrm flipV="1">
            <a:off x="6961632" y="3523488"/>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0D890926-8716-4D8F-B4E0-008B8D2C8C94}"/>
              </a:ext>
            </a:extLst>
          </p:cNvPr>
          <p:cNvCxnSpPr/>
          <p:nvPr/>
        </p:nvCxnSpPr>
        <p:spPr>
          <a:xfrm flipV="1">
            <a:off x="7150608"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to 44">
            <a:extLst>
              <a:ext uri="{FF2B5EF4-FFF2-40B4-BE49-F238E27FC236}">
                <a16:creationId xmlns:a16="http://schemas.microsoft.com/office/drawing/2014/main" id="{576AF365-11D6-4358-A0D1-C9364748800A}"/>
              </a:ext>
            </a:extLst>
          </p:cNvPr>
          <p:cNvCxnSpPr/>
          <p:nvPr/>
        </p:nvCxnSpPr>
        <p:spPr>
          <a:xfrm flipV="1">
            <a:off x="7467600" y="3541776"/>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D5833E77-FBEA-4FC0-A6BB-C4D38E6E1C21}"/>
              </a:ext>
            </a:extLst>
          </p:cNvPr>
          <p:cNvCxnSpPr/>
          <p:nvPr/>
        </p:nvCxnSpPr>
        <p:spPr>
          <a:xfrm>
            <a:off x="4108704"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7DC94D7A-63AD-4A6F-9380-14018F748BA6}"/>
              </a:ext>
            </a:extLst>
          </p:cNvPr>
          <p:cNvCxnSpPr/>
          <p:nvPr/>
        </p:nvCxnSpPr>
        <p:spPr>
          <a:xfrm>
            <a:off x="4242816" y="3822192"/>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F38B6C68-E557-4319-B13B-D679016DB245}"/>
              </a:ext>
            </a:extLst>
          </p:cNvPr>
          <p:cNvCxnSpPr>
            <a:cxnSpLocks/>
          </p:cNvCxnSpPr>
          <p:nvPr/>
        </p:nvCxnSpPr>
        <p:spPr>
          <a:xfrm>
            <a:off x="4376928" y="3541776"/>
            <a:ext cx="1767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56FAA43E-1B14-4019-918F-7D2EDB011F8E}"/>
              </a:ext>
            </a:extLst>
          </p:cNvPr>
          <p:cNvCxnSpPr>
            <a:cxnSpLocks/>
          </p:cNvCxnSpPr>
          <p:nvPr/>
        </p:nvCxnSpPr>
        <p:spPr>
          <a:xfrm flipV="1">
            <a:off x="4754880" y="3541776"/>
            <a:ext cx="347472"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93E29A51-1AC2-4B58-B0AF-216AEA2E30F5}"/>
              </a:ext>
            </a:extLst>
          </p:cNvPr>
          <p:cNvCxnSpPr>
            <a:cxnSpLocks/>
          </p:cNvCxnSpPr>
          <p:nvPr/>
        </p:nvCxnSpPr>
        <p:spPr>
          <a:xfrm flipV="1">
            <a:off x="7138415" y="3529584"/>
            <a:ext cx="341377"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BE215919-D036-4D50-9B01-183027C9FF5D}"/>
              </a:ext>
            </a:extLst>
          </p:cNvPr>
          <p:cNvCxnSpPr>
            <a:cxnSpLocks/>
          </p:cNvCxnSpPr>
          <p:nvPr/>
        </p:nvCxnSpPr>
        <p:spPr>
          <a:xfrm>
            <a:off x="4553712" y="3816096"/>
            <a:ext cx="201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5F5EBF15-77C8-46BE-96D3-A0C8F32F1448}"/>
              </a:ext>
            </a:extLst>
          </p:cNvPr>
          <p:cNvCxnSpPr/>
          <p:nvPr/>
        </p:nvCxnSpPr>
        <p:spPr>
          <a:xfrm>
            <a:off x="5321808" y="3523488"/>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76C15520-CD0A-483D-85D5-717A9698912F}"/>
              </a:ext>
            </a:extLst>
          </p:cNvPr>
          <p:cNvCxnSpPr>
            <a:cxnSpLocks/>
          </p:cNvCxnSpPr>
          <p:nvPr/>
        </p:nvCxnSpPr>
        <p:spPr>
          <a:xfrm>
            <a:off x="5111350" y="3806953"/>
            <a:ext cx="210458" cy="91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to 60">
            <a:extLst>
              <a:ext uri="{FF2B5EF4-FFF2-40B4-BE49-F238E27FC236}">
                <a16:creationId xmlns:a16="http://schemas.microsoft.com/office/drawing/2014/main" id="{E380F102-8743-429D-A67A-C2CA1A56D2C4}"/>
              </a:ext>
            </a:extLst>
          </p:cNvPr>
          <p:cNvCxnSpPr>
            <a:cxnSpLocks/>
          </p:cNvCxnSpPr>
          <p:nvPr/>
        </p:nvCxnSpPr>
        <p:spPr>
          <a:xfrm>
            <a:off x="5468112" y="3816096"/>
            <a:ext cx="4389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70E0A364-5033-41B9-9345-2E9AC11A7C66}"/>
              </a:ext>
            </a:extLst>
          </p:cNvPr>
          <p:cNvCxnSpPr/>
          <p:nvPr/>
        </p:nvCxnSpPr>
        <p:spPr>
          <a:xfrm>
            <a:off x="6126480" y="3834384"/>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to 63">
            <a:extLst>
              <a:ext uri="{FF2B5EF4-FFF2-40B4-BE49-F238E27FC236}">
                <a16:creationId xmlns:a16="http://schemas.microsoft.com/office/drawing/2014/main" id="{E2898FFB-EF67-4DA1-8654-CC2B0DFAF5FB}"/>
              </a:ext>
            </a:extLst>
          </p:cNvPr>
          <p:cNvCxnSpPr/>
          <p:nvPr/>
        </p:nvCxnSpPr>
        <p:spPr>
          <a:xfrm>
            <a:off x="6461760"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21B875FA-1470-4004-AB88-718174EF0ABB}"/>
              </a:ext>
            </a:extLst>
          </p:cNvPr>
          <p:cNvCxnSpPr/>
          <p:nvPr/>
        </p:nvCxnSpPr>
        <p:spPr>
          <a:xfrm>
            <a:off x="6711696" y="3806953"/>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F3E429DC-5E2C-45C2-BF36-800B31F7F4EE}"/>
              </a:ext>
            </a:extLst>
          </p:cNvPr>
          <p:cNvCxnSpPr>
            <a:cxnSpLocks/>
          </p:cNvCxnSpPr>
          <p:nvPr/>
        </p:nvCxnSpPr>
        <p:spPr>
          <a:xfrm>
            <a:off x="6961632" y="3803904"/>
            <a:ext cx="1889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Conector reto 69">
            <a:extLst>
              <a:ext uri="{FF2B5EF4-FFF2-40B4-BE49-F238E27FC236}">
                <a16:creationId xmlns:a16="http://schemas.microsoft.com/office/drawing/2014/main" id="{929AFA12-6E8F-471E-BA9F-05EBBD167586}"/>
              </a:ext>
            </a:extLst>
          </p:cNvPr>
          <p:cNvCxnSpPr/>
          <p:nvPr/>
        </p:nvCxnSpPr>
        <p:spPr>
          <a:xfrm flipV="1">
            <a:off x="6845808" y="3536634"/>
            <a:ext cx="0" cy="2926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C674A22F-0670-4094-AE89-B9CCABA53175}"/>
              </a:ext>
            </a:extLst>
          </p:cNvPr>
          <p:cNvCxnSpPr/>
          <p:nvPr/>
        </p:nvCxnSpPr>
        <p:spPr>
          <a:xfrm>
            <a:off x="6827520" y="3550920"/>
            <a:ext cx="1341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Conector de Seta Reta 71">
            <a:extLst>
              <a:ext uri="{FF2B5EF4-FFF2-40B4-BE49-F238E27FC236}">
                <a16:creationId xmlns:a16="http://schemas.microsoft.com/office/drawing/2014/main" id="{40DC282C-46CC-438D-B494-012158B1FA69}"/>
              </a:ext>
            </a:extLst>
          </p:cNvPr>
          <p:cNvCxnSpPr/>
          <p:nvPr/>
        </p:nvCxnSpPr>
        <p:spPr>
          <a:xfrm flipV="1">
            <a:off x="4041648" y="3249168"/>
            <a:ext cx="0" cy="829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de Seta Reta 73">
            <a:extLst>
              <a:ext uri="{FF2B5EF4-FFF2-40B4-BE49-F238E27FC236}">
                <a16:creationId xmlns:a16="http://schemas.microsoft.com/office/drawing/2014/main" id="{1FD0EFB0-00A3-422D-8261-3D0B304C486F}"/>
              </a:ext>
            </a:extLst>
          </p:cNvPr>
          <p:cNvCxnSpPr/>
          <p:nvPr/>
        </p:nvCxnSpPr>
        <p:spPr>
          <a:xfrm>
            <a:off x="3944112" y="3829242"/>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de Seta Reta 75">
            <a:extLst>
              <a:ext uri="{FF2B5EF4-FFF2-40B4-BE49-F238E27FC236}">
                <a16:creationId xmlns:a16="http://schemas.microsoft.com/office/drawing/2014/main" id="{3951FBDF-18D2-469C-A1CC-E25EBF3B7B6E}"/>
              </a:ext>
            </a:extLst>
          </p:cNvPr>
          <p:cNvCxnSpPr>
            <a:cxnSpLocks/>
          </p:cNvCxnSpPr>
          <p:nvPr/>
        </p:nvCxnSpPr>
        <p:spPr>
          <a:xfrm flipV="1">
            <a:off x="3938016" y="4712208"/>
            <a:ext cx="0" cy="184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Retângulo 76">
            <a:extLst>
              <a:ext uri="{FF2B5EF4-FFF2-40B4-BE49-F238E27FC236}">
                <a16:creationId xmlns:a16="http://schemas.microsoft.com/office/drawing/2014/main" id="{0EE615E2-3BB9-4D0E-93F6-3FFD8113CFE6}"/>
              </a:ext>
            </a:extLst>
          </p:cNvPr>
          <p:cNvSpPr/>
          <p:nvPr/>
        </p:nvSpPr>
        <p:spPr>
          <a:xfrm>
            <a:off x="5111350" y="5241096"/>
            <a:ext cx="45719" cy="397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C5EC399F-A7B4-4FC3-8884-E94C2E7C3824}"/>
              </a:ext>
            </a:extLst>
          </p:cNvPr>
          <p:cNvSpPr/>
          <p:nvPr/>
        </p:nvSpPr>
        <p:spPr>
          <a:xfrm>
            <a:off x="4928616" y="5347454"/>
            <a:ext cx="45719" cy="288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7E5C09F9-53AC-44BD-B82C-1309828B93B5}"/>
              </a:ext>
            </a:extLst>
          </p:cNvPr>
          <p:cNvSpPr/>
          <p:nvPr/>
        </p:nvSpPr>
        <p:spPr>
          <a:xfrm>
            <a:off x="4553712"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9979D8DB-D4C5-4644-95AA-18299457A25D}"/>
              </a:ext>
            </a:extLst>
          </p:cNvPr>
          <p:cNvSpPr/>
          <p:nvPr/>
        </p:nvSpPr>
        <p:spPr>
          <a:xfrm>
            <a:off x="4343400" y="5570665"/>
            <a:ext cx="4572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3D98785-8E3F-4DDF-BE41-363DA197F2DF}"/>
              </a:ext>
            </a:extLst>
          </p:cNvPr>
          <p:cNvSpPr/>
          <p:nvPr/>
        </p:nvSpPr>
        <p:spPr>
          <a:xfrm>
            <a:off x="4157373" y="5548250"/>
            <a:ext cx="45719" cy="87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8B8201BE-76B1-4AC9-B654-C0390F90524E}"/>
              </a:ext>
            </a:extLst>
          </p:cNvPr>
          <p:cNvSpPr/>
          <p:nvPr/>
        </p:nvSpPr>
        <p:spPr>
          <a:xfrm>
            <a:off x="4739404" y="5425440"/>
            <a:ext cx="45719" cy="210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DB9F43E9-36D5-4D4E-8959-026F6A732A03}"/>
              </a:ext>
            </a:extLst>
          </p:cNvPr>
          <p:cNvSpPr/>
          <p:nvPr/>
        </p:nvSpPr>
        <p:spPr>
          <a:xfrm>
            <a:off x="3974639" y="5635752"/>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7" name="Conector de Seta Reta 86">
            <a:extLst>
              <a:ext uri="{FF2B5EF4-FFF2-40B4-BE49-F238E27FC236}">
                <a16:creationId xmlns:a16="http://schemas.microsoft.com/office/drawing/2014/main" id="{3A86C18B-64C0-4FC3-A41C-F82220925B62}"/>
              </a:ext>
            </a:extLst>
          </p:cNvPr>
          <p:cNvCxnSpPr/>
          <p:nvPr/>
        </p:nvCxnSpPr>
        <p:spPr>
          <a:xfrm>
            <a:off x="3938016" y="5644669"/>
            <a:ext cx="3749040" cy="11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Retângulo 87">
            <a:extLst>
              <a:ext uri="{FF2B5EF4-FFF2-40B4-BE49-F238E27FC236}">
                <a16:creationId xmlns:a16="http://schemas.microsoft.com/office/drawing/2014/main" id="{647C96DC-AE02-4065-BC1A-BBEE1FCAFB82}"/>
              </a:ext>
            </a:extLst>
          </p:cNvPr>
          <p:cNvSpPr/>
          <p:nvPr/>
        </p:nvSpPr>
        <p:spPr>
          <a:xfrm>
            <a:off x="5308714" y="5218620"/>
            <a:ext cx="45719" cy="414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D540396E-E73D-4F4B-93BF-15685B13962B}"/>
              </a:ext>
            </a:extLst>
          </p:cNvPr>
          <p:cNvSpPr/>
          <p:nvPr/>
        </p:nvSpPr>
        <p:spPr>
          <a:xfrm>
            <a:off x="5483218" y="518883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3DE18B6D-235E-4DFF-A320-AC2219DC4802}"/>
              </a:ext>
            </a:extLst>
          </p:cNvPr>
          <p:cNvSpPr/>
          <p:nvPr/>
        </p:nvSpPr>
        <p:spPr>
          <a:xfrm>
            <a:off x="5668988" y="5109586"/>
            <a:ext cx="45719" cy="5067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A5C68C7F-674A-40AE-BEA6-4ABBB0B09850}"/>
              </a:ext>
            </a:extLst>
          </p:cNvPr>
          <p:cNvSpPr/>
          <p:nvPr/>
        </p:nvSpPr>
        <p:spPr>
          <a:xfrm>
            <a:off x="5879797" y="5193916"/>
            <a:ext cx="45719" cy="44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3A1E06C-85EF-4D14-B47E-249E925C7E18}"/>
              </a:ext>
            </a:extLst>
          </p:cNvPr>
          <p:cNvSpPr/>
          <p:nvPr/>
        </p:nvSpPr>
        <p:spPr>
          <a:xfrm>
            <a:off x="6072752" y="5478837"/>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6A0E3CD2-BA48-489E-973E-344C11D2F62C}"/>
              </a:ext>
            </a:extLst>
          </p:cNvPr>
          <p:cNvSpPr/>
          <p:nvPr/>
        </p:nvSpPr>
        <p:spPr>
          <a:xfrm>
            <a:off x="6262598" y="5667428"/>
            <a:ext cx="45719" cy="161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47333686-43E5-4661-B4F8-3F23981061BB}"/>
              </a:ext>
            </a:extLst>
          </p:cNvPr>
          <p:cNvSpPr/>
          <p:nvPr/>
        </p:nvSpPr>
        <p:spPr>
          <a:xfrm>
            <a:off x="6430012" y="5654009"/>
            <a:ext cx="45719" cy="41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20DB6805-4814-4D7D-90F4-50120B534220}"/>
              </a:ext>
            </a:extLst>
          </p:cNvPr>
          <p:cNvSpPr/>
          <p:nvPr/>
        </p:nvSpPr>
        <p:spPr>
          <a:xfrm>
            <a:off x="6628965" y="5650288"/>
            <a:ext cx="45719" cy="617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E73E22C6-F239-4A7F-8667-CFDD715A8B1B}"/>
              </a:ext>
            </a:extLst>
          </p:cNvPr>
          <p:cNvSpPr/>
          <p:nvPr/>
        </p:nvSpPr>
        <p:spPr>
          <a:xfrm>
            <a:off x="6822948" y="5660194"/>
            <a:ext cx="45719" cy="659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6E4C2ECC-6FF7-4C0A-B19C-65E6C49B188B}"/>
              </a:ext>
            </a:extLst>
          </p:cNvPr>
          <p:cNvSpPr/>
          <p:nvPr/>
        </p:nvSpPr>
        <p:spPr>
          <a:xfrm>
            <a:off x="7010401" y="5667428"/>
            <a:ext cx="45719" cy="690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AA7BA195-9E48-4458-884B-758B3C28F76E}"/>
              </a:ext>
            </a:extLst>
          </p:cNvPr>
          <p:cNvSpPr/>
          <p:nvPr/>
        </p:nvSpPr>
        <p:spPr>
          <a:xfrm>
            <a:off x="7212442" y="5667428"/>
            <a:ext cx="45719" cy="509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F2CBA7B2-A378-4B0D-9C7E-283A25DD0A99}"/>
              </a:ext>
            </a:extLst>
          </p:cNvPr>
          <p:cNvSpPr/>
          <p:nvPr/>
        </p:nvSpPr>
        <p:spPr>
          <a:xfrm>
            <a:off x="7391623" y="5660194"/>
            <a:ext cx="45719" cy="247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969F3BD9-E67E-4D98-A835-E6010C40DD48}"/>
              </a:ext>
            </a:extLst>
          </p:cNvPr>
          <p:cNvSpPr/>
          <p:nvPr/>
        </p:nvSpPr>
        <p:spPr>
          <a:xfrm>
            <a:off x="3248610" y="4664569"/>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255</a:t>
            </a:r>
          </a:p>
        </p:txBody>
      </p:sp>
      <p:sp>
        <p:nvSpPr>
          <p:cNvPr id="102" name="Elipse 101">
            <a:extLst>
              <a:ext uri="{FF2B5EF4-FFF2-40B4-BE49-F238E27FC236}">
                <a16:creationId xmlns:a16="http://schemas.microsoft.com/office/drawing/2014/main" id="{121F8F92-6DBB-41C1-8C3D-1092CDE4994B}"/>
              </a:ext>
            </a:extLst>
          </p:cNvPr>
          <p:cNvSpPr/>
          <p:nvPr/>
        </p:nvSpPr>
        <p:spPr>
          <a:xfrm>
            <a:off x="3239831" y="5419188"/>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128</a:t>
            </a:r>
          </a:p>
        </p:txBody>
      </p:sp>
      <p:sp>
        <p:nvSpPr>
          <p:cNvPr id="103" name="Elipse 102">
            <a:extLst>
              <a:ext uri="{FF2B5EF4-FFF2-40B4-BE49-F238E27FC236}">
                <a16:creationId xmlns:a16="http://schemas.microsoft.com/office/drawing/2014/main" id="{82CC964A-9102-42A8-8523-CE7EA43BEFA7}"/>
              </a:ext>
            </a:extLst>
          </p:cNvPr>
          <p:cNvSpPr/>
          <p:nvPr/>
        </p:nvSpPr>
        <p:spPr>
          <a:xfrm>
            <a:off x="3270255" y="6281274"/>
            <a:ext cx="637337" cy="444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0</a:t>
            </a:r>
          </a:p>
        </p:txBody>
      </p:sp>
      <p:sp>
        <p:nvSpPr>
          <p:cNvPr id="104" name="Elipse 103">
            <a:extLst>
              <a:ext uri="{FF2B5EF4-FFF2-40B4-BE49-F238E27FC236}">
                <a16:creationId xmlns:a16="http://schemas.microsoft.com/office/drawing/2014/main" id="{40738C56-324B-455D-8967-2FE95F32D76C}"/>
              </a:ext>
            </a:extLst>
          </p:cNvPr>
          <p:cNvSpPr/>
          <p:nvPr/>
        </p:nvSpPr>
        <p:spPr>
          <a:xfrm>
            <a:off x="3938016" y="4751475"/>
            <a:ext cx="328055" cy="181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v</a:t>
            </a:r>
          </a:p>
        </p:txBody>
      </p:sp>
    </p:spTree>
    <p:extLst>
      <p:ext uri="{BB962C8B-B14F-4D97-AF65-F5344CB8AC3E}">
        <p14:creationId xmlns:p14="http://schemas.microsoft.com/office/powerpoint/2010/main" val="18402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1767F-8CB4-4146-9405-F613558386CA}"/>
              </a:ext>
            </a:extLst>
          </p:cNvPr>
          <p:cNvSpPr>
            <a:spLocks noGrp="1"/>
          </p:cNvSpPr>
          <p:nvPr>
            <p:ph type="title"/>
          </p:nvPr>
        </p:nvSpPr>
        <p:spPr/>
        <p:txBody>
          <a:bodyPr/>
          <a:lstStyle/>
          <a:p>
            <a:r>
              <a:rPr lang="pt-BR" dirty="0"/>
              <a:t>Perda na transmissão:</a:t>
            </a:r>
          </a:p>
        </p:txBody>
      </p:sp>
      <p:sp>
        <p:nvSpPr>
          <p:cNvPr id="3" name="Espaço Reservado para Conteúdo 2">
            <a:extLst>
              <a:ext uri="{FF2B5EF4-FFF2-40B4-BE49-F238E27FC236}">
                <a16:creationId xmlns:a16="http://schemas.microsoft.com/office/drawing/2014/main" id="{E55D8C5C-7F4B-4486-9FFA-56AA293502B9}"/>
              </a:ext>
            </a:extLst>
          </p:cNvPr>
          <p:cNvSpPr>
            <a:spLocks noGrp="1"/>
          </p:cNvSpPr>
          <p:nvPr>
            <p:ph idx="1"/>
          </p:nvPr>
        </p:nvSpPr>
        <p:spPr/>
        <p:txBody>
          <a:bodyPr/>
          <a:lstStyle/>
          <a:p>
            <a:r>
              <a:rPr lang="pt-BR" dirty="0"/>
              <a:t>Causa da perda de pacotes na transmissão:</a:t>
            </a:r>
          </a:p>
          <a:p>
            <a:r>
              <a:rPr lang="pt-BR" dirty="0"/>
              <a:t>O congestionamento na rede acontece em situações onde vários dispositivos tentam acessar dados ao mesmo tempo. Isso tem relação com horários de mais fluxo e falta de capacidade de suportá-lo, ocasionando lentidão e interrupção nessa transmissão de informações.</a:t>
            </a:r>
          </a:p>
        </p:txBody>
      </p:sp>
    </p:spTree>
    <p:extLst>
      <p:ext uri="{BB962C8B-B14F-4D97-AF65-F5344CB8AC3E}">
        <p14:creationId xmlns:p14="http://schemas.microsoft.com/office/powerpoint/2010/main" val="390705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DD9EF-9B4D-46FC-A519-77EAB6D95CC3}"/>
              </a:ext>
            </a:extLst>
          </p:cNvPr>
          <p:cNvSpPr>
            <a:spLocks noGrp="1"/>
          </p:cNvSpPr>
          <p:nvPr>
            <p:ph type="title"/>
          </p:nvPr>
        </p:nvSpPr>
        <p:spPr/>
        <p:txBody>
          <a:bodyPr/>
          <a:lstStyle/>
          <a:p>
            <a:r>
              <a:rPr lang="pt-BR" dirty="0"/>
              <a:t>Conversão digital-digital:</a:t>
            </a:r>
          </a:p>
        </p:txBody>
      </p:sp>
      <p:sp>
        <p:nvSpPr>
          <p:cNvPr id="3" name="Espaço Reservado para Conteúdo 2">
            <a:extLst>
              <a:ext uri="{FF2B5EF4-FFF2-40B4-BE49-F238E27FC236}">
                <a16:creationId xmlns:a16="http://schemas.microsoft.com/office/drawing/2014/main" id="{F91933F2-D0C3-483E-B127-A4EB2C5117D9}"/>
              </a:ext>
            </a:extLst>
          </p:cNvPr>
          <p:cNvSpPr>
            <a:spLocks noGrp="1"/>
          </p:cNvSpPr>
          <p:nvPr>
            <p:ph idx="1"/>
          </p:nvPr>
        </p:nvSpPr>
        <p:spPr/>
        <p:txBody>
          <a:bodyPr/>
          <a:lstStyle/>
          <a:p>
            <a:r>
              <a:rPr lang="pt-BR" dirty="0"/>
              <a:t>A conversão no marketing digital se refere às estratégias voltadas para o ambiente online e que têm como objetivo fazer com que leads e prospects tomem certas decisões que os qualifiquem e os aproximem da decisão de compra.</a:t>
            </a:r>
          </a:p>
          <a:p>
            <a:r>
              <a:rPr lang="pt-BR" dirty="0"/>
              <a:t>A principal função do conversor é captar o sinal digital das emissoras abertas, agora em qualidade HD, separar em vídeo, áudio e dados e enviá-los para as entradas especificas no seu televisor.</a:t>
            </a:r>
          </a:p>
        </p:txBody>
      </p:sp>
    </p:spTree>
    <p:extLst>
      <p:ext uri="{BB962C8B-B14F-4D97-AF65-F5344CB8AC3E}">
        <p14:creationId xmlns:p14="http://schemas.microsoft.com/office/powerpoint/2010/main" val="191940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0B48-2A0F-4583-B908-2335CC3AC125}"/>
              </a:ext>
            </a:extLst>
          </p:cNvPr>
          <p:cNvSpPr>
            <a:spLocks noGrp="1"/>
          </p:cNvSpPr>
          <p:nvPr>
            <p:ph type="title"/>
          </p:nvPr>
        </p:nvSpPr>
        <p:spPr/>
        <p:txBody>
          <a:bodyPr/>
          <a:lstStyle/>
          <a:p>
            <a:r>
              <a:rPr lang="pt-BR" dirty="0"/>
              <a:t>Codificação de linha:</a:t>
            </a:r>
          </a:p>
        </p:txBody>
      </p:sp>
      <p:sp>
        <p:nvSpPr>
          <p:cNvPr id="3" name="Espaço Reservado para Conteúdo 2">
            <a:extLst>
              <a:ext uri="{FF2B5EF4-FFF2-40B4-BE49-F238E27FC236}">
                <a16:creationId xmlns:a16="http://schemas.microsoft.com/office/drawing/2014/main" id="{8A263C52-5730-4F09-9476-F925D9E2A11F}"/>
              </a:ext>
            </a:extLst>
          </p:cNvPr>
          <p:cNvSpPr>
            <a:spLocks noGrp="1"/>
          </p:cNvSpPr>
          <p:nvPr>
            <p:ph idx="1"/>
          </p:nvPr>
        </p:nvSpPr>
        <p:spPr/>
        <p:txBody>
          <a:bodyPr>
            <a:normAutofit lnSpcReduction="10000"/>
          </a:bodyPr>
          <a:lstStyle/>
          <a:p>
            <a:r>
              <a:rPr lang="pt-BR" dirty="0"/>
              <a:t>O processo de codificação de linha consiste em modificar o sinal digital binário em uma representação elétrica, adequando-o para a transmissão.</a:t>
            </a:r>
          </a:p>
          <a:p>
            <a:pPr marL="0" indent="0">
              <a:buNone/>
            </a:pPr>
            <a:r>
              <a:rPr lang="pt-BR" b="1" i="1" dirty="0"/>
              <a:t>Os tipos mais comuns são:</a:t>
            </a:r>
            <a:endParaRPr lang="pt-BR" i="1" dirty="0"/>
          </a:p>
          <a:p>
            <a:r>
              <a:rPr lang="pt-BR" b="1" dirty="0"/>
              <a:t>Codificação numérica: </a:t>
            </a:r>
            <a:r>
              <a:rPr lang="pt-BR" dirty="0"/>
              <a:t>apenas números </a:t>
            </a:r>
            <a:r>
              <a:rPr lang="pt-BR" b="1" dirty="0"/>
              <a:t>são</a:t>
            </a:r>
            <a:r>
              <a:rPr lang="pt-BR" dirty="0"/>
              <a:t> usados ​​(sem letras, sem sinais).</a:t>
            </a:r>
          </a:p>
          <a:p>
            <a:r>
              <a:rPr lang="pt-BR" b="1" dirty="0"/>
              <a:t>Codificação alfabética: </a:t>
            </a:r>
            <a:r>
              <a:rPr lang="pt-BR" dirty="0"/>
              <a:t>consiste apenas em letras.</a:t>
            </a:r>
          </a:p>
          <a:p>
            <a:r>
              <a:rPr lang="pt-BR" b="1" dirty="0"/>
              <a:t>Codificação alfanumérica: </a:t>
            </a:r>
            <a:r>
              <a:rPr lang="pt-BR" dirty="0"/>
              <a:t>o código é uma combinação de letras, números e sinais.</a:t>
            </a:r>
          </a:p>
          <a:p>
            <a:endParaRPr lang="pt-BR" dirty="0"/>
          </a:p>
        </p:txBody>
      </p:sp>
    </p:spTree>
    <p:extLst>
      <p:ext uri="{BB962C8B-B14F-4D97-AF65-F5344CB8AC3E}">
        <p14:creationId xmlns:p14="http://schemas.microsoft.com/office/powerpoint/2010/main" val="421881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15D5E-0B8C-45B1-81A8-990568699405}"/>
              </a:ext>
            </a:extLst>
          </p:cNvPr>
          <p:cNvSpPr>
            <a:spLocks noGrp="1"/>
          </p:cNvSpPr>
          <p:nvPr>
            <p:ph type="title"/>
          </p:nvPr>
        </p:nvSpPr>
        <p:spPr/>
        <p:txBody>
          <a:bodyPr/>
          <a:lstStyle/>
          <a:p>
            <a:r>
              <a:rPr lang="pt-BR" dirty="0"/>
              <a:t>Conversão de analógico-digital:</a:t>
            </a:r>
          </a:p>
        </p:txBody>
      </p:sp>
      <p:sp>
        <p:nvSpPr>
          <p:cNvPr id="3" name="Espaço Reservado para Conteúdo 2">
            <a:extLst>
              <a:ext uri="{FF2B5EF4-FFF2-40B4-BE49-F238E27FC236}">
                <a16:creationId xmlns:a16="http://schemas.microsoft.com/office/drawing/2014/main" id="{754165B6-231D-47AC-9DEF-97628B3605A4}"/>
              </a:ext>
            </a:extLst>
          </p:cNvPr>
          <p:cNvSpPr>
            <a:spLocks noGrp="1"/>
          </p:cNvSpPr>
          <p:nvPr>
            <p:ph idx="1"/>
          </p:nvPr>
        </p:nvSpPr>
        <p:spPr/>
        <p:txBody>
          <a:bodyPr>
            <a:normAutofit fontScale="92500"/>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a:p>
            <a:r>
              <a:rPr lang="pt-BR" dirty="0"/>
              <a:t>Um DAC (acrônimo para a expressão em língua inglesa Digital-</a:t>
            </a:r>
            <a:r>
              <a:rPr lang="pt-BR" dirty="0" err="1"/>
              <a:t>to</a:t>
            </a:r>
            <a:r>
              <a:rPr lang="pt-BR" dirty="0"/>
              <a:t>-</a:t>
            </a:r>
            <a:r>
              <a:rPr lang="pt-BR" dirty="0" err="1"/>
              <a:t>Analog</a:t>
            </a:r>
            <a:r>
              <a:rPr lang="pt-BR"/>
              <a:t> Converter), em português conversor digital-analógico, é um circuito eletrônico que tem a função de converter uma grandeza digital (por exemplo um código binário) em uma grandeza analógica (normalmente uma tensão ou uma corrente).</a:t>
            </a:r>
            <a:endParaRPr lang="pt-BR" dirty="0"/>
          </a:p>
          <a:p>
            <a:endParaRPr lang="pt-BR" dirty="0"/>
          </a:p>
        </p:txBody>
      </p:sp>
    </p:spTree>
    <p:extLst>
      <p:ext uri="{BB962C8B-B14F-4D97-AF65-F5344CB8AC3E}">
        <p14:creationId xmlns:p14="http://schemas.microsoft.com/office/powerpoint/2010/main" val="57225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39258-F361-4210-B1A9-8926CA59F334}"/>
              </a:ext>
            </a:extLst>
          </p:cNvPr>
          <p:cNvSpPr>
            <a:spLocks noGrp="1"/>
          </p:cNvSpPr>
          <p:nvPr>
            <p:ph type="title"/>
          </p:nvPr>
        </p:nvSpPr>
        <p:spPr/>
        <p:txBody>
          <a:bodyPr/>
          <a:lstStyle/>
          <a:p>
            <a:r>
              <a:rPr lang="pt-BR" dirty="0"/>
              <a:t>Comunicação de dados:</a:t>
            </a:r>
          </a:p>
        </p:txBody>
      </p:sp>
      <p:sp>
        <p:nvSpPr>
          <p:cNvPr id="3" name="Espaço Reservado para Conteúdo 2">
            <a:extLst>
              <a:ext uri="{FF2B5EF4-FFF2-40B4-BE49-F238E27FC236}">
                <a16:creationId xmlns:a16="http://schemas.microsoft.com/office/drawing/2014/main" id="{E9E4D2F1-E389-40CE-B125-334F4E975C0E}"/>
              </a:ext>
            </a:extLst>
          </p:cNvPr>
          <p:cNvSpPr>
            <a:spLocks noGrp="1"/>
          </p:cNvSpPr>
          <p:nvPr>
            <p:ph idx="1"/>
          </p:nvPr>
        </p:nvSpPr>
        <p:spPr/>
        <p:txBody>
          <a:bodyPr>
            <a:normAutofit/>
          </a:bodyPr>
          <a:lstStyle/>
          <a:p>
            <a:r>
              <a:rPr lang="pt-BR" dirty="0"/>
              <a:t>Uma rede de dados é uma malha que serve para interligar sistemas de computadores, também chamados “nós”, o que viabiliza a transmissão de dados e resulta na internet. A transmissão assíncrona também é conhecida como start-stop (bits). Portanto, o transmissor e o receptor só serão sincronizados durante o intervalo de tempo entre os bits de início e parada.</a:t>
            </a:r>
          </a:p>
        </p:txBody>
      </p:sp>
      <p:sp>
        <p:nvSpPr>
          <p:cNvPr id="4" name="Espaço Reservado para Texto 3">
            <a:extLst>
              <a:ext uri="{FF2B5EF4-FFF2-40B4-BE49-F238E27FC236}">
                <a16:creationId xmlns:a16="http://schemas.microsoft.com/office/drawing/2014/main" id="{6FFE7147-6FA7-456E-BAD7-597AB4D1A075}"/>
              </a:ext>
            </a:extLst>
          </p:cNvPr>
          <p:cNvSpPr>
            <a:spLocks noGrp="1"/>
          </p:cNvSpPr>
          <p:nvPr>
            <p:ph type="body" sz="half" idx="2"/>
          </p:nvPr>
        </p:nvSpPr>
        <p:spPr>
          <a:xfrm>
            <a:off x="945621" y="2249485"/>
            <a:ext cx="4210579" cy="3627531"/>
          </a:xfrm>
        </p:spPr>
        <p:txBody>
          <a:bodyPr>
            <a:normAutofit lnSpcReduction="10000"/>
          </a:bodyPr>
          <a:lstStyle/>
          <a:p>
            <a:endParaRPr lang="pt-BR" dirty="0"/>
          </a:p>
          <a:p>
            <a:endParaRPr lang="pt-BR" dirty="0"/>
          </a:p>
          <a:p>
            <a:endParaRPr lang="pt-BR" dirty="0"/>
          </a:p>
          <a:p>
            <a:endParaRPr lang="pt-BR" dirty="0"/>
          </a:p>
          <a:p>
            <a:r>
              <a:rPr lang="pt-BR" dirty="0"/>
              <a:t>           </a:t>
            </a:r>
          </a:p>
          <a:p>
            <a:r>
              <a:rPr lang="pt-BR" dirty="0"/>
              <a:t>        </a:t>
            </a:r>
          </a:p>
          <a:p>
            <a:endParaRPr lang="pt-BR" dirty="0"/>
          </a:p>
          <a:p>
            <a:endParaRPr lang="pt-BR" dirty="0"/>
          </a:p>
          <a:p>
            <a:r>
              <a:rPr lang="pt-BR" dirty="0"/>
              <a:t>servers</a:t>
            </a:r>
          </a:p>
        </p:txBody>
      </p:sp>
      <p:pic>
        <p:nvPicPr>
          <p:cNvPr id="1026" name="Picture 2" descr="Redes de Computadores">
            <a:extLst>
              <a:ext uri="{FF2B5EF4-FFF2-40B4-BE49-F238E27FC236}">
                <a16:creationId xmlns:a16="http://schemas.microsoft.com/office/drawing/2014/main" id="{75996586-F1B1-4D9F-80A0-D9863BF84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21" y="2467768"/>
            <a:ext cx="413385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5BF267E9-2A0E-404E-88B1-CA4B0D84D31A}"/>
              </a:ext>
            </a:extLst>
          </p:cNvPr>
          <p:cNvSpPr/>
          <p:nvPr/>
        </p:nvSpPr>
        <p:spPr>
          <a:xfrm>
            <a:off x="1337480"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821240C3-B1E1-411E-A6C2-3FDE4A3FA1F2}"/>
              </a:ext>
            </a:extLst>
          </p:cNvPr>
          <p:cNvSpPr/>
          <p:nvPr/>
        </p:nvSpPr>
        <p:spPr>
          <a:xfrm>
            <a:off x="2012122" y="26366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06453C01-0ADD-45E7-AE3E-ECFB1ED3F6DA}"/>
              </a:ext>
            </a:extLst>
          </p:cNvPr>
          <p:cNvSpPr/>
          <p:nvPr/>
        </p:nvSpPr>
        <p:spPr>
          <a:xfrm>
            <a:off x="268676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474CBB15-0EE9-40A2-97BE-E6535D7C7896}"/>
              </a:ext>
            </a:extLst>
          </p:cNvPr>
          <p:cNvSpPr/>
          <p:nvPr/>
        </p:nvSpPr>
        <p:spPr>
          <a:xfrm>
            <a:off x="3370284" y="2636666"/>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E9D95806-9501-46AC-A1D5-7460F4ADE6D0}"/>
              </a:ext>
            </a:extLst>
          </p:cNvPr>
          <p:cNvSpPr/>
          <p:nvPr/>
        </p:nvSpPr>
        <p:spPr>
          <a:xfrm>
            <a:off x="4105199" y="2633767"/>
            <a:ext cx="597913"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a Direita 5">
            <a:extLst>
              <a:ext uri="{FF2B5EF4-FFF2-40B4-BE49-F238E27FC236}">
                <a16:creationId xmlns:a16="http://schemas.microsoft.com/office/drawing/2014/main" id="{8A501D34-CE94-4D0C-A2E5-900B92C42FBB}"/>
              </a:ext>
            </a:extLst>
          </p:cNvPr>
          <p:cNvSpPr/>
          <p:nvPr/>
        </p:nvSpPr>
        <p:spPr>
          <a:xfrm>
            <a:off x="1305685" y="3663342"/>
            <a:ext cx="3697057" cy="39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F4521DE0-1FDF-4099-B4CF-A8DC99B50D93}"/>
              </a:ext>
            </a:extLst>
          </p:cNvPr>
          <p:cNvSpPr/>
          <p:nvPr/>
        </p:nvSpPr>
        <p:spPr>
          <a:xfrm flipH="1">
            <a:off x="1097722" y="3666242"/>
            <a:ext cx="2210418" cy="397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7D60FEB1-6B61-47E9-814D-DDCE05D2FDB3}"/>
              </a:ext>
            </a:extLst>
          </p:cNvPr>
          <p:cNvSpPr/>
          <p:nvPr/>
        </p:nvSpPr>
        <p:spPr>
          <a:xfrm>
            <a:off x="1402143" y="4074808"/>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32E60CC8-765E-4D01-8B39-EFBA7A78EC2B}"/>
              </a:ext>
            </a:extLst>
          </p:cNvPr>
          <p:cNvSpPr/>
          <p:nvPr/>
        </p:nvSpPr>
        <p:spPr>
          <a:xfrm>
            <a:off x="1858665" y="4499195"/>
            <a:ext cx="533250" cy="54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1D0E3D60-B3B5-4B2B-BD01-B26CA577BBFC}"/>
              </a:ext>
            </a:extLst>
          </p:cNvPr>
          <p:cNvSpPr/>
          <p:nvPr/>
        </p:nvSpPr>
        <p:spPr>
          <a:xfrm>
            <a:off x="2751427" y="4347145"/>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076F4533-AD7A-48BD-8531-F287A0B2F27A}"/>
              </a:ext>
            </a:extLst>
          </p:cNvPr>
          <p:cNvSpPr/>
          <p:nvPr/>
        </p:nvSpPr>
        <p:spPr>
          <a:xfrm>
            <a:off x="3834086" y="4299781"/>
            <a:ext cx="533250" cy="54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FD96F76D-E377-49F9-9B5B-BD0AC7FFA9AC}"/>
              </a:ext>
            </a:extLst>
          </p:cNvPr>
          <p:cNvSpPr/>
          <p:nvPr/>
        </p:nvSpPr>
        <p:spPr>
          <a:xfrm>
            <a:off x="1146705" y="474285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138C9BB5-8D33-4CD6-A22A-EA927FD5195E}"/>
              </a:ext>
            </a:extLst>
          </p:cNvPr>
          <p:cNvSpPr/>
          <p:nvPr/>
        </p:nvSpPr>
        <p:spPr>
          <a:xfrm>
            <a:off x="1146705" y="4823863"/>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5DBE792B-900F-4BD3-AE7F-457661B23371}"/>
              </a:ext>
            </a:extLst>
          </p:cNvPr>
          <p:cNvSpPr/>
          <p:nvPr/>
        </p:nvSpPr>
        <p:spPr>
          <a:xfrm>
            <a:off x="1146705" y="4894904"/>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A04741C-D4E3-49CF-A9E7-3EB779B2FC1C}"/>
              </a:ext>
            </a:extLst>
          </p:cNvPr>
          <p:cNvSpPr/>
          <p:nvPr/>
        </p:nvSpPr>
        <p:spPr>
          <a:xfrm>
            <a:off x="1599118" y="513563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99521D3A-49FB-40BD-B3A3-8428B47D4B98}"/>
              </a:ext>
            </a:extLst>
          </p:cNvPr>
          <p:cNvSpPr/>
          <p:nvPr/>
        </p:nvSpPr>
        <p:spPr>
          <a:xfrm>
            <a:off x="1599118" y="5202445"/>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7A6ECEC5-9EF8-46A8-967D-5BDE0856962C}"/>
              </a:ext>
            </a:extLst>
          </p:cNvPr>
          <p:cNvSpPr/>
          <p:nvPr/>
        </p:nvSpPr>
        <p:spPr>
          <a:xfrm>
            <a:off x="1579413" y="5268070"/>
            <a:ext cx="711960" cy="120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FD0F7026-783D-43DD-AFB1-5B900294E318}"/>
              </a:ext>
            </a:extLst>
          </p:cNvPr>
          <p:cNvSpPr/>
          <p:nvPr/>
        </p:nvSpPr>
        <p:spPr>
          <a:xfrm>
            <a:off x="4305498" y="5120823"/>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527E46EC-5E3C-466E-A11C-565EEA729B00}"/>
              </a:ext>
            </a:extLst>
          </p:cNvPr>
          <p:cNvSpPr/>
          <p:nvPr/>
        </p:nvSpPr>
        <p:spPr>
          <a:xfrm>
            <a:off x="4305498" y="521177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a:extLst>
              <a:ext uri="{FF2B5EF4-FFF2-40B4-BE49-F238E27FC236}">
                <a16:creationId xmlns:a16="http://schemas.microsoft.com/office/drawing/2014/main" id="{DA18278F-1438-44A4-B277-9899F2E1F3B4}"/>
              </a:ext>
            </a:extLst>
          </p:cNvPr>
          <p:cNvSpPr/>
          <p:nvPr/>
        </p:nvSpPr>
        <p:spPr>
          <a:xfrm>
            <a:off x="4305498" y="5291420"/>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8F4EE5EA-172D-4103-800F-A936E3865931}"/>
              </a:ext>
            </a:extLst>
          </p:cNvPr>
          <p:cNvSpPr/>
          <p:nvPr/>
        </p:nvSpPr>
        <p:spPr>
          <a:xfrm>
            <a:off x="4305498" y="5370267"/>
            <a:ext cx="397614" cy="13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1" name="Conector: Angulado 30">
            <a:extLst>
              <a:ext uri="{FF2B5EF4-FFF2-40B4-BE49-F238E27FC236}">
                <a16:creationId xmlns:a16="http://schemas.microsoft.com/office/drawing/2014/main" id="{808BBAA1-2D5F-4CEE-BD39-858297367E2D}"/>
              </a:ext>
            </a:extLst>
          </p:cNvPr>
          <p:cNvCxnSpPr>
            <a:cxnSpLocks/>
            <a:stCxn id="18" idx="6"/>
          </p:cNvCxnSpPr>
          <p:nvPr/>
        </p:nvCxnSpPr>
        <p:spPr>
          <a:xfrm flipH="1">
            <a:off x="1668769" y="4771533"/>
            <a:ext cx="723146" cy="865786"/>
          </a:xfrm>
          <a:prstGeom prst="bentConnector4">
            <a:avLst>
              <a:gd name="adj1" fmla="val -31612"/>
              <a:gd name="adj2" fmla="val 995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do 35">
            <a:extLst>
              <a:ext uri="{FF2B5EF4-FFF2-40B4-BE49-F238E27FC236}">
                <a16:creationId xmlns:a16="http://schemas.microsoft.com/office/drawing/2014/main" id="{DA6904AF-54E2-449F-B56D-25BFCC85E921}"/>
              </a:ext>
            </a:extLst>
          </p:cNvPr>
          <p:cNvCxnSpPr>
            <a:cxnSpLocks/>
            <a:stCxn id="16" idx="6"/>
          </p:cNvCxnSpPr>
          <p:nvPr/>
        </p:nvCxnSpPr>
        <p:spPr>
          <a:xfrm>
            <a:off x="1935393" y="4347146"/>
            <a:ext cx="674642" cy="908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92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EFBFD-58BF-413F-A6D1-46ABE6D29C9B}"/>
              </a:ext>
            </a:extLst>
          </p:cNvPr>
          <p:cNvSpPr>
            <a:spLocks noGrp="1"/>
          </p:cNvSpPr>
          <p:nvPr>
            <p:ph type="title"/>
          </p:nvPr>
        </p:nvSpPr>
        <p:spPr/>
        <p:txBody>
          <a:bodyPr/>
          <a:lstStyle/>
          <a:p>
            <a:r>
              <a:rPr lang="pt-BR" dirty="0"/>
              <a:t>Modos de transmissão:</a:t>
            </a:r>
          </a:p>
        </p:txBody>
      </p:sp>
      <p:sp>
        <p:nvSpPr>
          <p:cNvPr id="3" name="Espaço Reservado para Conteúdo 2">
            <a:extLst>
              <a:ext uri="{FF2B5EF4-FFF2-40B4-BE49-F238E27FC236}">
                <a16:creationId xmlns:a16="http://schemas.microsoft.com/office/drawing/2014/main" id="{F9E511FB-5585-455B-A0D9-74AC690FD2DD}"/>
              </a:ext>
            </a:extLst>
          </p:cNvPr>
          <p:cNvSpPr>
            <a:spLocks noGrp="1"/>
          </p:cNvSpPr>
          <p:nvPr>
            <p:ph idx="1"/>
          </p:nvPr>
        </p:nvSpPr>
        <p:spPr/>
        <p:txBody>
          <a:bodyPr/>
          <a:lstStyle/>
          <a:p>
            <a:r>
              <a:rPr lang="pt-BR" dirty="0"/>
              <a:t>Transmissão Paralela:</a:t>
            </a:r>
          </a:p>
          <a:p>
            <a:pPr>
              <a:buFontTx/>
              <a:buChar char="-"/>
            </a:pPr>
            <a:r>
              <a:rPr lang="pt-BR" dirty="0"/>
              <a:t>Dados binários podem ser organizados em grupos de n bits cada</a:t>
            </a:r>
          </a:p>
          <a:p>
            <a:pPr>
              <a:buFontTx/>
              <a:buChar char="-"/>
            </a:pPr>
            <a:r>
              <a:rPr lang="pt-BR" dirty="0"/>
              <a:t>Por meio do agrupamento é possível enviar blocos de n bits por vez</a:t>
            </a:r>
          </a:p>
          <a:p>
            <a:pPr marL="0" indent="0">
              <a:buNone/>
            </a:pPr>
            <a:r>
              <a:rPr lang="pt-BR" dirty="0"/>
              <a:t>* Sua vantagem de rede paralela é que, por serem enviados vários bits de uma só vez, ela tende a ser rápida.</a:t>
            </a:r>
          </a:p>
        </p:txBody>
      </p:sp>
    </p:spTree>
    <p:extLst>
      <p:ext uri="{BB962C8B-B14F-4D97-AF65-F5344CB8AC3E}">
        <p14:creationId xmlns:p14="http://schemas.microsoft.com/office/powerpoint/2010/main" val="47471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D70709B0-33B9-4C5D-ADB5-D9D58C9CAC5F}"/>
              </a:ext>
            </a:extLst>
          </p:cNvPr>
          <p:cNvSpPr/>
          <p:nvPr/>
        </p:nvSpPr>
        <p:spPr>
          <a:xfrm>
            <a:off x="1455938" y="1989576"/>
            <a:ext cx="9144000" cy="4100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                                             1</a:t>
            </a:r>
          </a:p>
          <a:p>
            <a:r>
              <a:rPr lang="pt-BR" dirty="0"/>
              <a:t>                                             0</a:t>
            </a:r>
          </a:p>
          <a:p>
            <a:r>
              <a:rPr lang="pt-BR" dirty="0"/>
              <a:t>                                             1</a:t>
            </a:r>
          </a:p>
          <a:p>
            <a:r>
              <a:rPr lang="pt-BR" dirty="0"/>
              <a:t>                                             0</a:t>
            </a:r>
          </a:p>
          <a:p>
            <a:r>
              <a:rPr lang="pt-BR" dirty="0"/>
              <a:t>                                             0</a:t>
            </a:r>
          </a:p>
          <a:p>
            <a:r>
              <a:rPr lang="pt-BR" dirty="0"/>
              <a:t>                                             1</a:t>
            </a:r>
          </a:p>
          <a:p>
            <a:r>
              <a:rPr lang="pt-BR" dirty="0"/>
              <a:t>                                             1</a:t>
            </a:r>
          </a:p>
          <a:p>
            <a:r>
              <a:rPr lang="pt-BR" dirty="0"/>
              <a:t>                                             0</a:t>
            </a:r>
          </a:p>
          <a:p>
            <a:endParaRPr lang="pt-BR" dirty="0"/>
          </a:p>
        </p:txBody>
      </p:sp>
      <p:sp>
        <p:nvSpPr>
          <p:cNvPr id="2" name="Título 1">
            <a:extLst>
              <a:ext uri="{FF2B5EF4-FFF2-40B4-BE49-F238E27FC236}">
                <a16:creationId xmlns:a16="http://schemas.microsoft.com/office/drawing/2014/main" id="{C65938A3-15E7-4832-8B22-20A6D09A9268}"/>
              </a:ext>
            </a:extLst>
          </p:cNvPr>
          <p:cNvSpPr>
            <a:spLocks noGrp="1"/>
          </p:cNvSpPr>
          <p:nvPr>
            <p:ph type="title"/>
          </p:nvPr>
        </p:nvSpPr>
        <p:spPr/>
        <p:txBody>
          <a:bodyPr/>
          <a:lstStyle/>
          <a:p>
            <a:r>
              <a:rPr lang="pt-BR" dirty="0"/>
              <a:t>Transmissão paralela:</a:t>
            </a:r>
          </a:p>
        </p:txBody>
      </p:sp>
      <p:sp>
        <p:nvSpPr>
          <p:cNvPr id="4" name="Retângulo 3">
            <a:extLst>
              <a:ext uri="{FF2B5EF4-FFF2-40B4-BE49-F238E27FC236}">
                <a16:creationId xmlns:a16="http://schemas.microsoft.com/office/drawing/2014/main" id="{341C8F0E-C564-4ED8-8A5E-2B518032906E}"/>
              </a:ext>
            </a:extLst>
          </p:cNvPr>
          <p:cNvSpPr/>
          <p:nvPr/>
        </p:nvSpPr>
        <p:spPr>
          <a:xfrm>
            <a:off x="2323470" y="2619892"/>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TX</a:t>
            </a:r>
          </a:p>
        </p:txBody>
      </p:sp>
      <p:sp>
        <p:nvSpPr>
          <p:cNvPr id="7" name="Retângulo 6">
            <a:extLst>
              <a:ext uri="{FF2B5EF4-FFF2-40B4-BE49-F238E27FC236}">
                <a16:creationId xmlns:a16="http://schemas.microsoft.com/office/drawing/2014/main" id="{1F629987-DD70-481E-9482-59912A8561FA}"/>
              </a:ext>
            </a:extLst>
          </p:cNvPr>
          <p:cNvSpPr/>
          <p:nvPr/>
        </p:nvSpPr>
        <p:spPr>
          <a:xfrm>
            <a:off x="7766481" y="2692893"/>
            <a:ext cx="1961965" cy="294738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dirty="0"/>
              <a:t>RX</a:t>
            </a:r>
          </a:p>
        </p:txBody>
      </p:sp>
      <p:cxnSp>
        <p:nvCxnSpPr>
          <p:cNvPr id="8" name="Conector de Seta Reta 7">
            <a:extLst>
              <a:ext uri="{FF2B5EF4-FFF2-40B4-BE49-F238E27FC236}">
                <a16:creationId xmlns:a16="http://schemas.microsoft.com/office/drawing/2014/main" id="{8AC34655-919D-4A97-A226-C4DE974FBF1F}"/>
              </a:ext>
            </a:extLst>
          </p:cNvPr>
          <p:cNvCxnSpPr/>
          <p:nvPr/>
        </p:nvCxnSpPr>
        <p:spPr>
          <a:xfrm>
            <a:off x="4447710" y="308942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9565FD6-7935-4CD0-862F-DF533801797F}"/>
              </a:ext>
            </a:extLst>
          </p:cNvPr>
          <p:cNvCxnSpPr/>
          <p:nvPr/>
        </p:nvCxnSpPr>
        <p:spPr>
          <a:xfrm>
            <a:off x="4447710" y="3357239"/>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3C8D199E-6C00-4AD3-A0AA-7B35F115D91B}"/>
              </a:ext>
            </a:extLst>
          </p:cNvPr>
          <p:cNvCxnSpPr/>
          <p:nvPr/>
        </p:nvCxnSpPr>
        <p:spPr>
          <a:xfrm>
            <a:off x="4447710" y="363244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769D38B2-6477-448F-892B-CA90872332A7}"/>
              </a:ext>
            </a:extLst>
          </p:cNvPr>
          <p:cNvCxnSpPr/>
          <p:nvPr/>
        </p:nvCxnSpPr>
        <p:spPr>
          <a:xfrm>
            <a:off x="4447710" y="3898777"/>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AE0009A-7FE2-4319-B731-363504E06349}"/>
              </a:ext>
            </a:extLst>
          </p:cNvPr>
          <p:cNvCxnSpPr/>
          <p:nvPr/>
        </p:nvCxnSpPr>
        <p:spPr>
          <a:xfrm>
            <a:off x="4447710" y="416658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E76CCAC2-CDAC-4AE2-989E-EF0264CC39E8}"/>
              </a:ext>
            </a:extLst>
          </p:cNvPr>
          <p:cNvCxnSpPr/>
          <p:nvPr/>
        </p:nvCxnSpPr>
        <p:spPr>
          <a:xfrm>
            <a:off x="4447710" y="4452151"/>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36D1FE3-D767-4577-ACFE-E1453508A8F4}"/>
              </a:ext>
            </a:extLst>
          </p:cNvPr>
          <p:cNvCxnSpPr/>
          <p:nvPr/>
        </p:nvCxnSpPr>
        <p:spPr>
          <a:xfrm>
            <a:off x="4447710" y="473771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B126221-32CF-4184-ACF0-7AEC7FC03670}"/>
              </a:ext>
            </a:extLst>
          </p:cNvPr>
          <p:cNvCxnSpPr/>
          <p:nvPr/>
        </p:nvCxnSpPr>
        <p:spPr>
          <a:xfrm>
            <a:off x="4447710" y="5039556"/>
            <a:ext cx="30184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19">
            <a:extLst>
              <a:ext uri="{FF2B5EF4-FFF2-40B4-BE49-F238E27FC236}">
                <a16:creationId xmlns:a16="http://schemas.microsoft.com/office/drawing/2014/main" id="{EA2B4BC0-D0C0-47BC-B094-C145518FAE1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15539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5869B-3D41-4ECC-8C0B-B44622EBE13F}"/>
              </a:ext>
            </a:extLst>
          </p:cNvPr>
          <p:cNvSpPr>
            <a:spLocks noGrp="1"/>
          </p:cNvSpPr>
          <p:nvPr>
            <p:ph type="title"/>
          </p:nvPr>
        </p:nvSpPr>
        <p:spPr/>
        <p:txBody>
          <a:bodyPr/>
          <a:lstStyle/>
          <a:p>
            <a:r>
              <a:rPr lang="pt-BR" dirty="0"/>
              <a:t>Transmissão serial:</a:t>
            </a:r>
          </a:p>
        </p:txBody>
      </p:sp>
      <p:sp>
        <p:nvSpPr>
          <p:cNvPr id="3" name="Espaço Reservado para Conteúdo 2">
            <a:extLst>
              <a:ext uri="{FF2B5EF4-FFF2-40B4-BE49-F238E27FC236}">
                <a16:creationId xmlns:a16="http://schemas.microsoft.com/office/drawing/2014/main" id="{B8785267-236C-4F61-9A1E-382D92236B28}"/>
              </a:ext>
            </a:extLst>
          </p:cNvPr>
          <p:cNvSpPr>
            <a:spLocks noGrp="1"/>
          </p:cNvSpPr>
          <p:nvPr>
            <p:ph idx="1"/>
          </p:nvPr>
        </p:nvSpPr>
        <p:spPr/>
        <p:txBody>
          <a:bodyPr/>
          <a:lstStyle/>
          <a:p>
            <a:pPr>
              <a:buFontTx/>
              <a:buChar char="-"/>
            </a:pPr>
            <a:r>
              <a:rPr lang="pt-BR" dirty="0"/>
              <a:t>Transmissão de dados mais simples</a:t>
            </a:r>
          </a:p>
          <a:p>
            <a:pPr>
              <a:buFontTx/>
              <a:buChar char="-"/>
            </a:pPr>
            <a:r>
              <a:rPr lang="pt-BR" dirty="0"/>
              <a:t>Utiliza apenas um canal de comunicação: um bit segue o outro.</a:t>
            </a:r>
          </a:p>
          <a:p>
            <a:r>
              <a:rPr lang="pt-BR" dirty="0"/>
              <a:t>Basicamente, é o processo que faz com que seja possível o envio de dados de um bit por vez, de forma sequencial, utilizando um canal de comunicação ou barramento.</a:t>
            </a:r>
          </a:p>
        </p:txBody>
      </p:sp>
    </p:spTree>
    <p:extLst>
      <p:ext uri="{BB962C8B-B14F-4D97-AF65-F5344CB8AC3E}">
        <p14:creationId xmlns:p14="http://schemas.microsoft.com/office/powerpoint/2010/main" val="31567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8658D-4511-425C-8B2A-51FA555CCBFC}"/>
              </a:ext>
            </a:extLst>
          </p:cNvPr>
          <p:cNvSpPr>
            <a:spLocks noGrp="1"/>
          </p:cNvSpPr>
          <p:nvPr>
            <p:ph type="title"/>
          </p:nvPr>
        </p:nvSpPr>
        <p:spPr/>
        <p:txBody>
          <a:bodyPr/>
          <a:lstStyle/>
          <a:p>
            <a:r>
              <a:rPr lang="pt-BR" dirty="0"/>
              <a:t>Transmissão serial:</a:t>
            </a:r>
          </a:p>
        </p:txBody>
      </p:sp>
      <p:sp>
        <p:nvSpPr>
          <p:cNvPr id="4" name="Retângulo 3">
            <a:extLst>
              <a:ext uri="{FF2B5EF4-FFF2-40B4-BE49-F238E27FC236}">
                <a16:creationId xmlns:a16="http://schemas.microsoft.com/office/drawing/2014/main" id="{A1674846-BC3A-4BB5-A7A3-4A9B76D1F10C}"/>
              </a:ext>
            </a:extLst>
          </p:cNvPr>
          <p:cNvSpPr/>
          <p:nvPr/>
        </p:nvSpPr>
        <p:spPr>
          <a:xfrm>
            <a:off x="308942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Emissor</a:t>
            </a:r>
          </a:p>
        </p:txBody>
      </p:sp>
      <p:sp>
        <p:nvSpPr>
          <p:cNvPr id="6" name="Retângulo 5">
            <a:extLst>
              <a:ext uri="{FF2B5EF4-FFF2-40B4-BE49-F238E27FC236}">
                <a16:creationId xmlns:a16="http://schemas.microsoft.com/office/drawing/2014/main" id="{EE0AECD0-226E-40E9-A35D-92C0577D7714}"/>
              </a:ext>
            </a:extLst>
          </p:cNvPr>
          <p:cNvSpPr/>
          <p:nvPr/>
        </p:nvSpPr>
        <p:spPr>
          <a:xfrm>
            <a:off x="7628879" y="3429000"/>
            <a:ext cx="736847" cy="1640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bg1"/>
                </a:solidFill>
              </a:rPr>
              <a:t>Receptor</a:t>
            </a:r>
          </a:p>
        </p:txBody>
      </p:sp>
      <p:sp>
        <p:nvSpPr>
          <p:cNvPr id="5" name="Seta: para a Direita 4">
            <a:extLst>
              <a:ext uri="{FF2B5EF4-FFF2-40B4-BE49-F238E27FC236}">
                <a16:creationId xmlns:a16="http://schemas.microsoft.com/office/drawing/2014/main" id="{16362260-990B-4F32-BE33-6F70D923BD6F}"/>
              </a:ext>
            </a:extLst>
          </p:cNvPr>
          <p:cNvSpPr/>
          <p:nvPr/>
        </p:nvSpPr>
        <p:spPr>
          <a:xfrm>
            <a:off x="4243526" y="4149213"/>
            <a:ext cx="2938509" cy="10319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D5410C3F-3EA4-45A7-B70B-2541CB74BFDE}"/>
              </a:ext>
            </a:extLst>
          </p:cNvPr>
          <p:cNvSpPr/>
          <p:nvPr/>
        </p:nvSpPr>
        <p:spPr>
          <a:xfrm>
            <a:off x="3864745"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1C110B86-8706-418C-BE9F-A652F703E6C1}"/>
              </a:ext>
            </a:extLst>
          </p:cNvPr>
          <p:cNvSpPr/>
          <p:nvPr/>
        </p:nvSpPr>
        <p:spPr>
          <a:xfrm>
            <a:off x="7301728" y="3506680"/>
            <a:ext cx="310718" cy="147857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Conteúdo 11">
            <a:extLst>
              <a:ext uri="{FF2B5EF4-FFF2-40B4-BE49-F238E27FC236}">
                <a16:creationId xmlns:a16="http://schemas.microsoft.com/office/drawing/2014/main" id="{71BFB638-D3A2-4DB2-9548-5E07E792A1A6}"/>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81841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ECDE-0C28-4556-BB56-6952F7648058}"/>
              </a:ext>
            </a:extLst>
          </p:cNvPr>
          <p:cNvSpPr>
            <a:spLocks noGrp="1"/>
          </p:cNvSpPr>
          <p:nvPr>
            <p:ph type="title"/>
          </p:nvPr>
        </p:nvSpPr>
        <p:spPr/>
        <p:txBody>
          <a:bodyPr/>
          <a:lstStyle/>
          <a:p>
            <a:r>
              <a:rPr lang="pt-BR" dirty="0"/>
              <a:t>Transmissão serial assíncrona:</a:t>
            </a:r>
          </a:p>
        </p:txBody>
      </p:sp>
      <p:sp>
        <p:nvSpPr>
          <p:cNvPr id="3" name="Espaço Reservado para Conteúdo 2">
            <a:extLst>
              <a:ext uri="{FF2B5EF4-FFF2-40B4-BE49-F238E27FC236}">
                <a16:creationId xmlns:a16="http://schemas.microsoft.com/office/drawing/2014/main" id="{7515B579-C3FC-4EDC-986D-C663389BFF78}"/>
              </a:ext>
            </a:extLst>
          </p:cNvPr>
          <p:cNvSpPr>
            <a:spLocks noGrp="1"/>
          </p:cNvSpPr>
          <p:nvPr>
            <p:ph idx="1"/>
          </p:nvPr>
        </p:nvSpPr>
        <p:spPr/>
        <p:txBody>
          <a:bodyPr/>
          <a:lstStyle/>
          <a:p>
            <a:pPr>
              <a:buFontTx/>
              <a:buChar char="-"/>
            </a:pPr>
            <a:r>
              <a:rPr lang="pt-BR" dirty="0"/>
              <a:t>Inserção de bits extras deixa mais lenta</a:t>
            </a:r>
          </a:p>
          <a:p>
            <a:pPr>
              <a:buFontTx/>
              <a:buChar char="-"/>
            </a:pPr>
            <a:r>
              <a:rPr lang="pt-BR" dirty="0"/>
              <a:t>Mais barata, recomendada para baixas velocidades</a:t>
            </a:r>
          </a:p>
          <a:p>
            <a:pPr>
              <a:buFontTx/>
              <a:buChar char="-"/>
            </a:pPr>
            <a:r>
              <a:rPr lang="pt-BR" dirty="0"/>
              <a:t> ambos (transmissor e receptor) utilizam a mesma velocidade de transmissão, também chamado de </a:t>
            </a:r>
            <a:r>
              <a:rPr lang="pt-BR" dirty="0" err="1"/>
              <a:t>baud</a:t>
            </a:r>
            <a:r>
              <a:rPr lang="pt-BR" dirty="0"/>
              <a:t> rate. </a:t>
            </a:r>
          </a:p>
        </p:txBody>
      </p:sp>
    </p:spTree>
    <p:extLst>
      <p:ext uri="{BB962C8B-B14F-4D97-AF65-F5344CB8AC3E}">
        <p14:creationId xmlns:p14="http://schemas.microsoft.com/office/powerpoint/2010/main" val="243155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9E49-2766-4F04-8596-844BD9F3C496}"/>
              </a:ext>
            </a:extLst>
          </p:cNvPr>
          <p:cNvSpPr>
            <a:spLocks noGrp="1"/>
          </p:cNvSpPr>
          <p:nvPr>
            <p:ph type="title"/>
          </p:nvPr>
        </p:nvSpPr>
        <p:spPr/>
        <p:txBody>
          <a:bodyPr/>
          <a:lstStyle/>
          <a:p>
            <a:r>
              <a:rPr lang="pt-BR" dirty="0"/>
              <a:t>Transmissão serial síncrona:</a:t>
            </a:r>
          </a:p>
        </p:txBody>
      </p:sp>
      <p:sp>
        <p:nvSpPr>
          <p:cNvPr id="3" name="Espaço Reservado para Conteúdo 2">
            <a:extLst>
              <a:ext uri="{FF2B5EF4-FFF2-40B4-BE49-F238E27FC236}">
                <a16:creationId xmlns:a16="http://schemas.microsoft.com/office/drawing/2014/main" id="{D5B58B83-6318-424D-AAF3-354DFC3800BF}"/>
              </a:ext>
            </a:extLst>
          </p:cNvPr>
          <p:cNvSpPr>
            <a:spLocks noGrp="1"/>
          </p:cNvSpPr>
          <p:nvPr>
            <p:ph idx="1"/>
          </p:nvPr>
        </p:nvSpPr>
        <p:spPr/>
        <p:txBody>
          <a:bodyPr/>
          <a:lstStyle/>
          <a:p>
            <a:pPr>
              <a:buFontTx/>
              <a:buChar char="-"/>
            </a:pPr>
            <a:r>
              <a:rPr lang="pt-BR" dirty="0"/>
              <a:t>Divisões ilustrativas </a:t>
            </a:r>
          </a:p>
          <a:p>
            <a:pPr>
              <a:buFontTx/>
              <a:buChar char="-"/>
            </a:pPr>
            <a:r>
              <a:rPr lang="pt-BR" dirty="0"/>
              <a:t>Requer um relógio de sincronismo confiável</a:t>
            </a:r>
          </a:p>
          <a:p>
            <a:pPr>
              <a:buFontTx/>
              <a:buChar char="-"/>
            </a:pPr>
            <a:r>
              <a:rPr lang="pt-BR" dirty="0"/>
              <a:t>A sincronização é efetivada na camada de Enlace</a:t>
            </a:r>
          </a:p>
          <a:p>
            <a:pPr>
              <a:buFontTx/>
              <a:buChar char="-"/>
            </a:pPr>
            <a:r>
              <a:rPr lang="pt-BR" dirty="0"/>
              <a:t>é uma maneira de transmitir bits de forma que estes possam ser recebidos adequadamente pelo destinatário.</a:t>
            </a:r>
          </a:p>
        </p:txBody>
      </p:sp>
    </p:spTree>
    <p:extLst>
      <p:ext uri="{BB962C8B-B14F-4D97-AF65-F5344CB8AC3E}">
        <p14:creationId xmlns:p14="http://schemas.microsoft.com/office/powerpoint/2010/main" val="94591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D90C1-9331-4411-8E96-14E8FC11B6BC}"/>
              </a:ext>
            </a:extLst>
          </p:cNvPr>
          <p:cNvSpPr>
            <a:spLocks noGrp="1"/>
          </p:cNvSpPr>
          <p:nvPr>
            <p:ph type="title"/>
          </p:nvPr>
        </p:nvSpPr>
        <p:spPr/>
        <p:txBody>
          <a:bodyPr/>
          <a:lstStyle/>
          <a:p>
            <a:r>
              <a:rPr lang="pt-BR" dirty="0"/>
              <a:t>Conversão digital-analógico</a:t>
            </a:r>
          </a:p>
        </p:txBody>
      </p:sp>
      <p:sp>
        <p:nvSpPr>
          <p:cNvPr id="3" name="Espaço Reservado para Conteúdo 2">
            <a:extLst>
              <a:ext uri="{FF2B5EF4-FFF2-40B4-BE49-F238E27FC236}">
                <a16:creationId xmlns:a16="http://schemas.microsoft.com/office/drawing/2014/main" id="{D114218F-0997-4466-909B-D85B39CF446C}"/>
              </a:ext>
            </a:extLst>
          </p:cNvPr>
          <p:cNvSpPr>
            <a:spLocks noGrp="1"/>
          </p:cNvSpPr>
          <p:nvPr>
            <p:ph idx="1"/>
          </p:nvPr>
        </p:nvSpPr>
        <p:spPr/>
        <p:txBody>
          <a:bodyPr>
            <a:normAutofit fontScale="85000" lnSpcReduction="10000"/>
          </a:bodyPr>
          <a:lstStyle/>
          <a:p>
            <a:r>
              <a:rPr lang="pt-BR" dirty="0"/>
              <a:t>Um conversor A/D transforma um sinal analógico, contínuo no tempo, num sinal amostrado, discreto no tempo, quantizado dentro de um número finito de valores inteiros, determinado pela resolução característica do conversor em bits (8, 10, 12, 16 </a:t>
            </a:r>
            <a:r>
              <a:rPr lang="pt-BR" dirty="0" err="1"/>
              <a:t>etc</a:t>
            </a:r>
            <a:r>
              <a:rPr lang="pt-BR" dirty="0"/>
              <a:t>).</a:t>
            </a:r>
          </a:p>
          <a:p>
            <a:pPr marL="0" indent="0">
              <a:buNone/>
            </a:pPr>
            <a:r>
              <a:rPr lang="pt-BR" b="1" dirty="0"/>
              <a:t>-Desafio:</a:t>
            </a:r>
          </a:p>
          <a:p>
            <a:r>
              <a:rPr lang="pt-BR" dirty="0"/>
              <a:t>Transformar os dados digitais em analógicos para prover a comunicação</a:t>
            </a:r>
          </a:p>
          <a:p>
            <a:pPr marL="0" indent="0">
              <a:buNone/>
            </a:pPr>
            <a:r>
              <a:rPr lang="pt-BR" b="1" dirty="0"/>
              <a:t>-</a:t>
            </a:r>
            <a:r>
              <a:rPr lang="pt-BR" b="1" dirty="0" err="1"/>
              <a:t>Modulção</a:t>
            </a:r>
            <a:r>
              <a:rPr lang="pt-BR" b="1" dirty="0"/>
              <a:t>:</a:t>
            </a:r>
          </a:p>
          <a:p>
            <a:r>
              <a:rPr lang="pt-BR" dirty="0"/>
              <a:t>Técnica de converter sinais analógicos e digitais em um sinal analógico com uma faixa de frequência escolhida</a:t>
            </a:r>
          </a:p>
        </p:txBody>
      </p:sp>
    </p:spTree>
    <p:extLst>
      <p:ext uri="{BB962C8B-B14F-4D97-AF65-F5344CB8AC3E}">
        <p14:creationId xmlns:p14="http://schemas.microsoft.com/office/powerpoint/2010/main" val="868296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E950-3394-4553-B2AC-4A31BA535E47}"/>
              </a:ext>
            </a:extLst>
          </p:cNvPr>
          <p:cNvSpPr>
            <a:spLocks noGrp="1"/>
          </p:cNvSpPr>
          <p:nvPr>
            <p:ph type="title"/>
          </p:nvPr>
        </p:nvSpPr>
        <p:spPr/>
        <p:txBody>
          <a:bodyPr/>
          <a:lstStyle/>
          <a:p>
            <a:r>
              <a:rPr lang="pt-BR" dirty="0"/>
              <a:t>Modulação de dados:</a:t>
            </a:r>
          </a:p>
        </p:txBody>
      </p:sp>
      <p:sp>
        <p:nvSpPr>
          <p:cNvPr id="3" name="Espaço Reservado para Conteúdo 2">
            <a:extLst>
              <a:ext uri="{FF2B5EF4-FFF2-40B4-BE49-F238E27FC236}">
                <a16:creationId xmlns:a16="http://schemas.microsoft.com/office/drawing/2014/main" id="{869AF76D-E89E-4E36-A3B6-6148D18E1DF6}"/>
              </a:ext>
            </a:extLst>
          </p:cNvPr>
          <p:cNvSpPr>
            <a:spLocks noGrp="1"/>
          </p:cNvSpPr>
          <p:nvPr>
            <p:ph idx="1"/>
          </p:nvPr>
        </p:nvSpPr>
        <p:spPr/>
        <p:txBody>
          <a:bodyPr/>
          <a:lstStyle/>
          <a:p>
            <a:pPr>
              <a:buFontTx/>
              <a:buChar char="-"/>
            </a:pPr>
            <a:r>
              <a:rPr lang="pt-BR" dirty="0"/>
              <a:t>Existe diversos tipos de modulação de dados, mas seus principais são:</a:t>
            </a:r>
          </a:p>
          <a:p>
            <a:r>
              <a:rPr lang="pt-BR" b="1" dirty="0"/>
              <a:t>ASK</a:t>
            </a:r>
            <a:r>
              <a:rPr lang="pt-BR" dirty="0"/>
              <a:t> - Modulação em Amplitude; </a:t>
            </a:r>
          </a:p>
          <a:p>
            <a:r>
              <a:rPr lang="pt-BR" b="1" dirty="0"/>
              <a:t>FSK</a:t>
            </a:r>
            <a:r>
              <a:rPr lang="pt-BR" dirty="0"/>
              <a:t> - Modulação em Frequência; </a:t>
            </a:r>
          </a:p>
          <a:p>
            <a:r>
              <a:rPr lang="pt-BR" b="1" dirty="0"/>
              <a:t>PSK</a:t>
            </a:r>
            <a:r>
              <a:rPr lang="pt-BR" dirty="0"/>
              <a:t> - Modulação em Fase; </a:t>
            </a:r>
          </a:p>
          <a:p>
            <a:r>
              <a:rPr lang="pt-BR" b="1" dirty="0"/>
              <a:t>DPSK</a:t>
            </a:r>
            <a:r>
              <a:rPr lang="pt-BR" dirty="0"/>
              <a:t> - Modulação em Fase Diferencial;</a:t>
            </a:r>
          </a:p>
          <a:p>
            <a:r>
              <a:rPr lang="pt-BR" b="1" dirty="0"/>
              <a:t>QAM</a:t>
            </a:r>
            <a:r>
              <a:rPr lang="pt-BR" dirty="0"/>
              <a:t> - Modulação em Amplitude e fase.</a:t>
            </a:r>
          </a:p>
        </p:txBody>
      </p:sp>
    </p:spTree>
    <p:extLst>
      <p:ext uri="{BB962C8B-B14F-4D97-AF65-F5344CB8AC3E}">
        <p14:creationId xmlns:p14="http://schemas.microsoft.com/office/powerpoint/2010/main" val="514271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F961B-5D0F-4906-9B90-F43A8B2904BF}"/>
              </a:ext>
            </a:extLst>
          </p:cNvPr>
          <p:cNvSpPr>
            <a:spLocks noGrp="1"/>
          </p:cNvSpPr>
          <p:nvPr>
            <p:ph type="title"/>
          </p:nvPr>
        </p:nvSpPr>
        <p:spPr/>
        <p:txBody>
          <a:bodyPr/>
          <a:lstStyle/>
          <a:p>
            <a:r>
              <a:rPr lang="pt-BR" dirty="0"/>
              <a:t>Conversão analógico- analógico:</a:t>
            </a:r>
          </a:p>
        </p:txBody>
      </p:sp>
      <p:sp>
        <p:nvSpPr>
          <p:cNvPr id="4" name="Espaço Reservado para Conteúdo 3">
            <a:extLst>
              <a:ext uri="{FF2B5EF4-FFF2-40B4-BE49-F238E27FC236}">
                <a16:creationId xmlns:a16="http://schemas.microsoft.com/office/drawing/2014/main" id="{B200B775-4770-4347-96DC-14C4197C9681}"/>
              </a:ext>
            </a:extLst>
          </p:cNvPr>
          <p:cNvSpPr>
            <a:spLocks noGrp="1"/>
          </p:cNvSpPr>
          <p:nvPr>
            <p:ph idx="1"/>
          </p:nvPr>
        </p:nvSpPr>
        <p:spPr/>
        <p:txBody>
          <a:bodyPr/>
          <a:lstStyle/>
          <a:p>
            <a:r>
              <a:rPr lang="pt-BR" dirty="0"/>
              <a:t>Tal conversão é efetuada por um Conversor Analógico-Digital ("A/D converter" ou ADC). O sinal recebido, depois de digitalizado, é processado e, na maioria das vezes, será utilizado para atuar sobre o circuito analógico que gerou o sinal original ou até mesmo sobre outro circuito.</a:t>
            </a:r>
          </a:p>
        </p:txBody>
      </p:sp>
    </p:spTree>
    <p:extLst>
      <p:ext uri="{BB962C8B-B14F-4D97-AF65-F5344CB8AC3E}">
        <p14:creationId xmlns:p14="http://schemas.microsoft.com/office/powerpoint/2010/main" val="1618178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9D2D0-EAE7-4AA1-953D-862D68598075}"/>
              </a:ext>
            </a:extLst>
          </p:cNvPr>
          <p:cNvSpPr>
            <a:spLocks noGrp="1"/>
          </p:cNvSpPr>
          <p:nvPr>
            <p:ph type="title"/>
          </p:nvPr>
        </p:nvSpPr>
        <p:spPr/>
        <p:txBody>
          <a:bodyPr/>
          <a:lstStyle/>
          <a:p>
            <a:r>
              <a:rPr lang="pt-BR" dirty="0"/>
              <a:t>Conversão analógico- analógico:</a:t>
            </a:r>
          </a:p>
        </p:txBody>
      </p:sp>
      <p:sp>
        <p:nvSpPr>
          <p:cNvPr id="3" name="Espaço Reservado para Conteúdo 2">
            <a:extLst>
              <a:ext uri="{FF2B5EF4-FFF2-40B4-BE49-F238E27FC236}">
                <a16:creationId xmlns:a16="http://schemas.microsoft.com/office/drawing/2014/main" id="{16274F23-DA63-414B-A1CC-D2F8031F5482}"/>
              </a:ext>
            </a:extLst>
          </p:cNvPr>
          <p:cNvSpPr>
            <a:spLocks noGrp="1"/>
          </p:cNvSpPr>
          <p:nvPr>
            <p:ph idx="1"/>
          </p:nvPr>
        </p:nvSpPr>
        <p:spPr/>
        <p:txBody>
          <a:bodyPr/>
          <a:lstStyle/>
          <a:p>
            <a:pPr>
              <a:buFontTx/>
              <a:buChar char="-"/>
            </a:pPr>
            <a:r>
              <a:rPr lang="pt-BR" dirty="0"/>
              <a:t>Existem diversos tipos de conversões nesta parte de analógico para analógico, mas seus principais são:</a:t>
            </a:r>
          </a:p>
          <a:p>
            <a:r>
              <a:rPr lang="pt-BR" dirty="0"/>
              <a:t>AM: Modulação de amplitude;</a:t>
            </a:r>
          </a:p>
          <a:p>
            <a:r>
              <a:rPr lang="pt-BR" dirty="0"/>
              <a:t>FM: Modulação de frequência;</a:t>
            </a:r>
          </a:p>
          <a:p>
            <a:r>
              <a:rPr lang="pt-BR" dirty="0"/>
              <a:t>PM: Modulação de fase.</a:t>
            </a:r>
          </a:p>
        </p:txBody>
      </p:sp>
    </p:spTree>
    <p:extLst>
      <p:ext uri="{BB962C8B-B14F-4D97-AF65-F5344CB8AC3E}">
        <p14:creationId xmlns:p14="http://schemas.microsoft.com/office/powerpoint/2010/main" val="357812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A328F7-F77D-4AE9-A544-CF54220A35CF}"/>
              </a:ext>
            </a:extLst>
          </p:cNvPr>
          <p:cNvSpPr>
            <a:spLocks noGrp="1"/>
          </p:cNvSpPr>
          <p:nvPr>
            <p:ph type="title"/>
          </p:nvPr>
        </p:nvSpPr>
        <p:spPr/>
        <p:txBody>
          <a:bodyPr/>
          <a:lstStyle/>
          <a:p>
            <a:r>
              <a:rPr lang="pt-BR" dirty="0"/>
              <a:t>Sistema de comunicação:</a:t>
            </a:r>
          </a:p>
        </p:txBody>
      </p:sp>
      <p:sp>
        <p:nvSpPr>
          <p:cNvPr id="6" name="Subtítulo 5">
            <a:extLst>
              <a:ext uri="{FF2B5EF4-FFF2-40B4-BE49-F238E27FC236}">
                <a16:creationId xmlns:a16="http://schemas.microsoft.com/office/drawing/2014/main" id="{0F53D0D1-6327-4631-A475-AD64D23943BC}"/>
              </a:ext>
            </a:extLst>
          </p:cNvPr>
          <p:cNvSpPr>
            <a:spLocks noGrp="1"/>
          </p:cNvSpPr>
          <p:nvPr>
            <p:ph idx="1"/>
          </p:nvPr>
        </p:nvSpPr>
        <p:spPr>
          <a:xfrm>
            <a:off x="1141412" y="2249487"/>
            <a:ext cx="9905999" cy="3541714"/>
          </a:xfrm>
        </p:spPr>
        <p:txBody>
          <a:bodyPr>
            <a:normAutofit fontScale="92500"/>
          </a:bodyPr>
          <a:lstStyle/>
          <a:p>
            <a:pPr marL="342900" indent="-342900">
              <a:buFont typeface="Arial" panose="020B0604020202020204" pitchFamily="34" charset="0"/>
              <a:buChar char="•"/>
            </a:pPr>
            <a:r>
              <a:rPr lang="pt-BR" dirty="0"/>
              <a:t>Os meios de comunicação são instrumentos utilizados para a transmissão de informações.</a:t>
            </a:r>
          </a:p>
          <a:p>
            <a:pPr marL="342900" indent="-342900">
              <a:buFont typeface="Arial" panose="020B0604020202020204" pitchFamily="34" charset="0"/>
              <a:buChar char="•"/>
            </a:pPr>
            <a:r>
              <a:rPr lang="pt-BR" dirty="0"/>
              <a:t>Eles podem ser individuais, quando a comunicação ocorre em nível interpessoal, ou de massa, quando se atinge um grande número de pessoas ao mesmo tempo.</a:t>
            </a:r>
          </a:p>
          <a:p>
            <a:pPr marL="342900" indent="-342900"/>
            <a:r>
              <a:rPr lang="pt-BR" dirty="0"/>
              <a:t>São classificados ainda em escritos, sonoros, audiovisuais, multimídia ou hipermídia.</a:t>
            </a:r>
          </a:p>
          <a:p>
            <a:pPr marL="342900" indent="-342900"/>
            <a:r>
              <a:rPr lang="pt-BR" dirty="0"/>
              <a:t>Jornais, televisão, telefone, computador, celular e internet são os principais meios de comunicação da atualidade.</a:t>
            </a:r>
          </a:p>
        </p:txBody>
      </p:sp>
    </p:spTree>
    <p:extLst>
      <p:ext uri="{BB962C8B-B14F-4D97-AF65-F5344CB8AC3E}">
        <p14:creationId xmlns:p14="http://schemas.microsoft.com/office/powerpoint/2010/main" val="15462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3E4C8-BFA6-4105-AF76-35D127FE1743}"/>
              </a:ext>
            </a:extLst>
          </p:cNvPr>
          <p:cNvSpPr>
            <a:spLocks noGrp="1"/>
          </p:cNvSpPr>
          <p:nvPr>
            <p:ph type="title"/>
          </p:nvPr>
        </p:nvSpPr>
        <p:spPr/>
        <p:txBody>
          <a:bodyPr/>
          <a:lstStyle/>
          <a:p>
            <a:r>
              <a:rPr lang="pt-BR" dirty="0" err="1"/>
              <a:t>Multicomplexação</a:t>
            </a:r>
            <a:r>
              <a:rPr lang="pt-BR" dirty="0"/>
              <a:t>:</a:t>
            </a:r>
          </a:p>
        </p:txBody>
      </p:sp>
      <p:sp>
        <p:nvSpPr>
          <p:cNvPr id="3" name="Espaço Reservado para Conteúdo 2">
            <a:extLst>
              <a:ext uri="{FF2B5EF4-FFF2-40B4-BE49-F238E27FC236}">
                <a16:creationId xmlns:a16="http://schemas.microsoft.com/office/drawing/2014/main" id="{28062BF0-9E02-4A24-A21E-1A03ED4AB1EB}"/>
              </a:ext>
            </a:extLst>
          </p:cNvPr>
          <p:cNvSpPr>
            <a:spLocks noGrp="1"/>
          </p:cNvSpPr>
          <p:nvPr>
            <p:ph idx="1"/>
          </p:nvPr>
        </p:nvSpPr>
        <p:spPr/>
        <p:txBody>
          <a:bodyPr>
            <a:normAutofit lnSpcReduction="10000"/>
          </a:bodyPr>
          <a:lstStyle/>
          <a:p>
            <a:r>
              <a:rPr lang="pt-BR" dirty="0"/>
              <a:t>Define-se multiplexação como sendo a tarefa de reunir pedaços de dados, vindos de diferentes portas (no hospedeiro de origem), encapsulando esses pedaços com o conjunto de campos para criar segmentos e entregá-los a camada de rede.</a:t>
            </a:r>
          </a:p>
          <a:p>
            <a:r>
              <a:rPr lang="pt-BR" dirty="0"/>
              <a:t>A multiplexação é uma função que transmite 2 ou mais sinais individuais, de forma simultânea, por meio de um único cabo ou via wireless. É uma técnica que abre mais canais de comunicação e amplia a capacidade de transmissão de dados.</a:t>
            </a:r>
          </a:p>
        </p:txBody>
      </p:sp>
    </p:spTree>
    <p:extLst>
      <p:ext uri="{BB962C8B-B14F-4D97-AF65-F5344CB8AC3E}">
        <p14:creationId xmlns:p14="http://schemas.microsoft.com/office/powerpoint/2010/main" val="1516858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23088-22C0-4757-A79C-1A513C495417}"/>
              </a:ext>
            </a:extLst>
          </p:cNvPr>
          <p:cNvSpPr>
            <a:spLocks noGrp="1"/>
          </p:cNvSpPr>
          <p:nvPr>
            <p:ph type="title"/>
          </p:nvPr>
        </p:nvSpPr>
        <p:spPr/>
        <p:txBody>
          <a:bodyPr/>
          <a:lstStyle/>
          <a:p>
            <a:r>
              <a:rPr lang="pt-BR" dirty="0"/>
              <a:t>Multiplexação:</a:t>
            </a:r>
          </a:p>
        </p:txBody>
      </p:sp>
      <p:sp>
        <p:nvSpPr>
          <p:cNvPr id="3" name="Espaço Reservado para Conteúdo 2">
            <a:extLst>
              <a:ext uri="{FF2B5EF4-FFF2-40B4-BE49-F238E27FC236}">
                <a16:creationId xmlns:a16="http://schemas.microsoft.com/office/drawing/2014/main" id="{2D87E2F6-629F-4A4C-97A4-21B869B7915D}"/>
              </a:ext>
            </a:extLst>
          </p:cNvPr>
          <p:cNvSpPr>
            <a:spLocks noGrp="1"/>
          </p:cNvSpPr>
          <p:nvPr>
            <p:ph idx="1"/>
          </p:nvPr>
        </p:nvSpPr>
        <p:spPr/>
        <p:txBody>
          <a:bodyPr/>
          <a:lstStyle/>
          <a:p>
            <a:pPr>
              <a:buFontTx/>
              <a:buChar char="-"/>
            </a:pPr>
            <a:r>
              <a:rPr lang="pt-BR" dirty="0"/>
              <a:t>Tipos:</a:t>
            </a:r>
          </a:p>
          <a:p>
            <a:r>
              <a:rPr lang="pt-BR" b="1" dirty="0"/>
              <a:t>FDM: </a:t>
            </a:r>
            <a:r>
              <a:rPr lang="pt-BR" dirty="0"/>
              <a:t>Multiplexação por divisão do espectro de frequência;</a:t>
            </a:r>
          </a:p>
          <a:p>
            <a:r>
              <a:rPr lang="pt-BR" b="1" dirty="0"/>
              <a:t>TDM: </a:t>
            </a:r>
            <a:r>
              <a:rPr lang="pt-BR" dirty="0"/>
              <a:t>Multiplexação por divisão do tempo;</a:t>
            </a:r>
          </a:p>
          <a:p>
            <a:r>
              <a:rPr lang="pt-BR" b="1" dirty="0"/>
              <a:t>WDM:</a:t>
            </a:r>
            <a:r>
              <a:rPr lang="pt-BR" dirty="0"/>
              <a:t>  Multiplexação por divisão do comprimento de onda;</a:t>
            </a:r>
          </a:p>
          <a:p>
            <a:r>
              <a:rPr lang="pt-BR" b="1" dirty="0"/>
              <a:t>CDM: </a:t>
            </a:r>
            <a:r>
              <a:rPr lang="pt-BR" dirty="0"/>
              <a:t>Multiplexação por divisão de Código; 	</a:t>
            </a:r>
          </a:p>
        </p:txBody>
      </p:sp>
    </p:spTree>
    <p:extLst>
      <p:ext uri="{BB962C8B-B14F-4D97-AF65-F5344CB8AC3E}">
        <p14:creationId xmlns:p14="http://schemas.microsoft.com/office/powerpoint/2010/main" val="103285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AF6B3-B038-4918-A735-6475B9B41F3C}"/>
              </a:ext>
            </a:extLst>
          </p:cNvPr>
          <p:cNvSpPr>
            <a:spLocks noGrp="1"/>
          </p:cNvSpPr>
          <p:nvPr>
            <p:ph type="title"/>
          </p:nvPr>
        </p:nvSpPr>
        <p:spPr/>
        <p:txBody>
          <a:bodyPr/>
          <a:lstStyle/>
          <a:p>
            <a:r>
              <a:rPr lang="pt-BR" dirty="0"/>
              <a:t>Meios de transmissão:</a:t>
            </a:r>
          </a:p>
        </p:txBody>
      </p:sp>
      <p:sp>
        <p:nvSpPr>
          <p:cNvPr id="3" name="Espaço Reservado para Conteúdo 2">
            <a:extLst>
              <a:ext uri="{FF2B5EF4-FFF2-40B4-BE49-F238E27FC236}">
                <a16:creationId xmlns:a16="http://schemas.microsoft.com/office/drawing/2014/main" id="{D4D59CA9-F4BA-40E4-B9C9-3AE9F1397B63}"/>
              </a:ext>
            </a:extLst>
          </p:cNvPr>
          <p:cNvSpPr>
            <a:spLocks noGrp="1"/>
          </p:cNvSpPr>
          <p:nvPr>
            <p:ph idx="1"/>
          </p:nvPr>
        </p:nvSpPr>
        <p:spPr/>
        <p:txBody>
          <a:bodyPr>
            <a:normAutofit fontScale="92500" lnSpcReduction="20000"/>
          </a:bodyPr>
          <a:lstStyle/>
          <a:p>
            <a:pPr>
              <a:buFontTx/>
              <a:buChar char="-"/>
            </a:pPr>
            <a:r>
              <a:rPr lang="pt-BR" dirty="0"/>
              <a:t>Há vários tipos de transmissão, e esses são seus principais:</a:t>
            </a:r>
          </a:p>
          <a:p>
            <a:pPr marL="457200" indent="-457200">
              <a:buFont typeface="+mj-lt"/>
              <a:buAutoNum type="arabicPeriod"/>
            </a:pPr>
            <a:r>
              <a:rPr lang="pt-BR" dirty="0"/>
              <a:t>Meios Magnéticos.</a:t>
            </a:r>
          </a:p>
          <a:p>
            <a:pPr marL="457200" indent="-457200">
              <a:buFont typeface="+mj-lt"/>
              <a:buAutoNum type="arabicPeriod"/>
            </a:pPr>
            <a:r>
              <a:rPr lang="pt-BR" dirty="0"/>
              <a:t>Cabo Coaxial.</a:t>
            </a:r>
          </a:p>
          <a:p>
            <a:pPr marL="457200" indent="-457200">
              <a:buFont typeface="+mj-lt"/>
              <a:buAutoNum type="arabicPeriod"/>
            </a:pPr>
            <a:r>
              <a:rPr lang="pt-BR" dirty="0"/>
              <a:t>Fibra óptica.</a:t>
            </a:r>
          </a:p>
          <a:p>
            <a:pPr marL="457200" indent="-457200">
              <a:buFont typeface="+mj-lt"/>
              <a:buAutoNum type="arabicPeriod"/>
            </a:pPr>
            <a:r>
              <a:rPr lang="pt-BR" dirty="0"/>
              <a:t>Transmissão via rádio.</a:t>
            </a:r>
          </a:p>
          <a:p>
            <a:pPr marL="457200" indent="-457200">
              <a:buFont typeface="+mj-lt"/>
              <a:buAutoNum type="arabicPeriod"/>
            </a:pPr>
            <a:r>
              <a:rPr lang="pt-BR" dirty="0"/>
              <a:t>Ondas infravermelhas.</a:t>
            </a:r>
          </a:p>
          <a:p>
            <a:pPr marL="457200" indent="-457200">
              <a:buFont typeface="+mj-lt"/>
              <a:buAutoNum type="arabicPeriod"/>
            </a:pPr>
            <a:r>
              <a:rPr lang="pt-BR" dirty="0"/>
              <a:t>Outros meios.</a:t>
            </a:r>
            <a:br>
              <a:rPr lang="pt-BR" dirty="0"/>
            </a:br>
            <a:endParaRPr lang="pt-BR" dirty="0"/>
          </a:p>
        </p:txBody>
      </p:sp>
    </p:spTree>
    <p:extLst>
      <p:ext uri="{BB962C8B-B14F-4D97-AF65-F5344CB8AC3E}">
        <p14:creationId xmlns:p14="http://schemas.microsoft.com/office/powerpoint/2010/main" val="261098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5400466-996C-4B7E-ABB4-5C43CF203932}"/>
              </a:ext>
            </a:extLst>
          </p:cNvPr>
          <p:cNvSpPr/>
          <p:nvPr/>
        </p:nvSpPr>
        <p:spPr>
          <a:xfrm>
            <a:off x="3215640" y="4251874"/>
            <a:ext cx="6294120" cy="23696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bg1"/>
                </a:solidFill>
              </a:rPr>
              <a:t>Par Trançado</a:t>
            </a:r>
          </a:p>
        </p:txBody>
      </p:sp>
      <p:sp>
        <p:nvSpPr>
          <p:cNvPr id="2" name="Título 1">
            <a:extLst>
              <a:ext uri="{FF2B5EF4-FFF2-40B4-BE49-F238E27FC236}">
                <a16:creationId xmlns:a16="http://schemas.microsoft.com/office/drawing/2014/main" id="{949C6CE3-9CCA-4FBA-9702-504B99C2B3C7}"/>
              </a:ext>
            </a:extLst>
          </p:cNvPr>
          <p:cNvSpPr>
            <a:spLocks noGrp="1"/>
          </p:cNvSpPr>
          <p:nvPr>
            <p:ph type="title"/>
          </p:nvPr>
        </p:nvSpPr>
        <p:spPr/>
        <p:txBody>
          <a:bodyPr/>
          <a:lstStyle/>
          <a:p>
            <a:r>
              <a:rPr lang="pt-BR" dirty="0"/>
              <a:t>Meio de transmissão guiado:</a:t>
            </a:r>
          </a:p>
        </p:txBody>
      </p:sp>
      <p:sp>
        <p:nvSpPr>
          <p:cNvPr id="3" name="Espaço Reservado para Conteúdo 2">
            <a:extLst>
              <a:ext uri="{FF2B5EF4-FFF2-40B4-BE49-F238E27FC236}">
                <a16:creationId xmlns:a16="http://schemas.microsoft.com/office/drawing/2014/main" id="{A6D7856B-C1F4-4378-9EA6-D23264D2BA58}"/>
              </a:ext>
            </a:extLst>
          </p:cNvPr>
          <p:cNvSpPr>
            <a:spLocks noGrp="1"/>
          </p:cNvSpPr>
          <p:nvPr>
            <p:ph idx="1"/>
          </p:nvPr>
        </p:nvSpPr>
        <p:spPr/>
        <p:txBody>
          <a:bodyPr/>
          <a:lstStyle/>
          <a:p>
            <a:r>
              <a:rPr lang="pt-BR" dirty="0"/>
              <a:t>Um meio guiado é a transmissão </a:t>
            </a:r>
            <a:r>
              <a:rPr lang="pt-BR" b="1" dirty="0"/>
              <a:t>por cabos </a:t>
            </a:r>
            <a:r>
              <a:rPr lang="pt-BR" dirty="0"/>
              <a:t>ou </a:t>
            </a:r>
            <a:r>
              <a:rPr lang="pt-BR" b="1" dirty="0"/>
              <a:t>fios de cobre</a:t>
            </a:r>
            <a:r>
              <a:rPr lang="pt-BR" dirty="0"/>
              <a:t>, onde os dados transmitidos são convertidos em sinais elétricos que propagam pelo </a:t>
            </a:r>
            <a:r>
              <a:rPr lang="pt-BR" b="1" dirty="0"/>
              <a:t>material condutor</a:t>
            </a:r>
            <a:r>
              <a:rPr lang="pt-BR" dirty="0"/>
              <a:t>, e a transmissão </a:t>
            </a:r>
            <a:r>
              <a:rPr lang="pt-BR" b="1" dirty="0"/>
              <a:t>por fibras ópticas</a:t>
            </a:r>
            <a:r>
              <a:rPr lang="pt-BR" dirty="0"/>
              <a:t>, onde os dados são </a:t>
            </a:r>
            <a:r>
              <a:rPr lang="pt-BR" b="1" dirty="0"/>
              <a:t>convertidos em sinais luminosos </a:t>
            </a:r>
            <a:r>
              <a:rPr lang="pt-BR" dirty="0"/>
              <a:t>e então propagados pelo material transparente da fibra óptica.</a:t>
            </a:r>
          </a:p>
        </p:txBody>
      </p:sp>
      <p:sp>
        <p:nvSpPr>
          <p:cNvPr id="4" name="Retângulo: Cantos Arredondados 3">
            <a:extLst>
              <a:ext uri="{FF2B5EF4-FFF2-40B4-BE49-F238E27FC236}">
                <a16:creationId xmlns:a16="http://schemas.microsoft.com/office/drawing/2014/main" id="{89BF8E81-B0B7-40D7-9EA7-BD970E69E89F}"/>
              </a:ext>
            </a:extLst>
          </p:cNvPr>
          <p:cNvSpPr/>
          <p:nvPr/>
        </p:nvSpPr>
        <p:spPr>
          <a:xfrm>
            <a:off x="3459480" y="5570220"/>
            <a:ext cx="2636520" cy="28956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pt-BR"/>
          </a:p>
        </p:txBody>
      </p:sp>
      <p:sp>
        <p:nvSpPr>
          <p:cNvPr id="6" name="Forma Livre: Forma 5">
            <a:extLst>
              <a:ext uri="{FF2B5EF4-FFF2-40B4-BE49-F238E27FC236}">
                <a16:creationId xmlns:a16="http://schemas.microsoft.com/office/drawing/2014/main" id="{D6339B51-AC52-468E-9AB2-2F15F6F81BE2}"/>
              </a:ext>
            </a:extLst>
          </p:cNvPr>
          <p:cNvSpPr/>
          <p:nvPr/>
        </p:nvSpPr>
        <p:spPr>
          <a:xfrm>
            <a:off x="6118860" y="4297680"/>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7" name="Forma Livre: Forma 6">
            <a:extLst>
              <a:ext uri="{FF2B5EF4-FFF2-40B4-BE49-F238E27FC236}">
                <a16:creationId xmlns:a16="http://schemas.microsoft.com/office/drawing/2014/main" id="{D8AAAED3-3E38-4BC7-BA47-E1AFD30F1DC1}"/>
              </a:ext>
            </a:extLst>
          </p:cNvPr>
          <p:cNvSpPr/>
          <p:nvPr/>
        </p:nvSpPr>
        <p:spPr>
          <a:xfrm>
            <a:off x="6141720" y="4251874"/>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orma Livre: Forma 9">
            <a:extLst>
              <a:ext uri="{FF2B5EF4-FFF2-40B4-BE49-F238E27FC236}">
                <a16:creationId xmlns:a16="http://schemas.microsoft.com/office/drawing/2014/main" id="{BC7D3FF7-2A01-4F17-B8FB-B9C6F08BEF4E}"/>
              </a:ext>
            </a:extLst>
          </p:cNvPr>
          <p:cNvSpPr/>
          <p:nvPr/>
        </p:nvSpPr>
        <p:spPr>
          <a:xfrm rot="639787">
            <a:off x="6348303" y="4567035"/>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Forma Livre: Forma 10">
            <a:extLst>
              <a:ext uri="{FF2B5EF4-FFF2-40B4-BE49-F238E27FC236}">
                <a16:creationId xmlns:a16="http://schemas.microsoft.com/office/drawing/2014/main" id="{7F453346-30B2-43A9-BA80-5B05827A5233}"/>
              </a:ext>
            </a:extLst>
          </p:cNvPr>
          <p:cNvSpPr/>
          <p:nvPr/>
        </p:nvSpPr>
        <p:spPr>
          <a:xfrm rot="834324">
            <a:off x="6220303" y="4632617"/>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2" name="Forma Livre: Forma 11">
            <a:extLst>
              <a:ext uri="{FF2B5EF4-FFF2-40B4-BE49-F238E27FC236}">
                <a16:creationId xmlns:a16="http://schemas.microsoft.com/office/drawing/2014/main" id="{2283991F-5EBF-4EEB-96DB-0AE5C68FCA36}"/>
              </a:ext>
            </a:extLst>
          </p:cNvPr>
          <p:cNvSpPr/>
          <p:nvPr/>
        </p:nvSpPr>
        <p:spPr>
          <a:xfrm rot="1425848">
            <a:off x="6395569" y="4982067"/>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Forma Livre: Forma 12">
            <a:extLst>
              <a:ext uri="{FF2B5EF4-FFF2-40B4-BE49-F238E27FC236}">
                <a16:creationId xmlns:a16="http://schemas.microsoft.com/office/drawing/2014/main" id="{9E0E4B54-1F59-43A5-B56F-213873C38E10}"/>
              </a:ext>
            </a:extLst>
          </p:cNvPr>
          <p:cNvSpPr/>
          <p:nvPr/>
        </p:nvSpPr>
        <p:spPr>
          <a:xfrm rot="1620385">
            <a:off x="6267569" y="5047649"/>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4" name="Forma Livre: Forma 13">
            <a:extLst>
              <a:ext uri="{FF2B5EF4-FFF2-40B4-BE49-F238E27FC236}">
                <a16:creationId xmlns:a16="http://schemas.microsoft.com/office/drawing/2014/main" id="{AFC9405B-D7FE-4099-9761-56878E9C258C}"/>
              </a:ext>
            </a:extLst>
          </p:cNvPr>
          <p:cNvSpPr/>
          <p:nvPr/>
        </p:nvSpPr>
        <p:spPr>
          <a:xfrm rot="2290965">
            <a:off x="6313537" y="5338892"/>
            <a:ext cx="2583180" cy="1333558"/>
          </a:xfrm>
          <a:custGeom>
            <a:avLst/>
            <a:gdLst>
              <a:gd name="connsiteX0" fmla="*/ 0 w 2583180"/>
              <a:gd name="connsiteY0" fmla="*/ 1333558 h 1333558"/>
              <a:gd name="connsiteX1" fmla="*/ 99060 w 2583180"/>
              <a:gd name="connsiteY1" fmla="*/ 1318318 h 1333558"/>
              <a:gd name="connsiteX2" fmla="*/ 129540 w 2583180"/>
              <a:gd name="connsiteY2" fmla="*/ 1303078 h 1333558"/>
              <a:gd name="connsiteX3" fmla="*/ 175260 w 2583180"/>
              <a:gd name="connsiteY3" fmla="*/ 1287838 h 1333558"/>
              <a:gd name="connsiteX4" fmla="*/ 205740 w 2583180"/>
              <a:gd name="connsiteY4" fmla="*/ 1272598 h 1333558"/>
              <a:gd name="connsiteX5" fmla="*/ 335280 w 2583180"/>
              <a:gd name="connsiteY5" fmla="*/ 1257358 h 1333558"/>
              <a:gd name="connsiteX6" fmla="*/ 365760 w 2583180"/>
              <a:gd name="connsiteY6" fmla="*/ 1249738 h 1333558"/>
              <a:gd name="connsiteX7" fmla="*/ 388620 w 2583180"/>
              <a:gd name="connsiteY7" fmla="*/ 1242118 h 1333558"/>
              <a:gd name="connsiteX8" fmla="*/ 441960 w 2583180"/>
              <a:gd name="connsiteY8" fmla="*/ 1234498 h 1333558"/>
              <a:gd name="connsiteX9" fmla="*/ 480060 w 2583180"/>
              <a:gd name="connsiteY9" fmla="*/ 1226878 h 1333558"/>
              <a:gd name="connsiteX10" fmla="*/ 525780 w 2583180"/>
              <a:gd name="connsiteY10" fmla="*/ 1219258 h 1333558"/>
              <a:gd name="connsiteX11" fmla="*/ 579120 w 2583180"/>
              <a:gd name="connsiteY11" fmla="*/ 1204018 h 1333558"/>
              <a:gd name="connsiteX12" fmla="*/ 594360 w 2583180"/>
              <a:gd name="connsiteY12" fmla="*/ 1181158 h 1333558"/>
              <a:gd name="connsiteX13" fmla="*/ 617220 w 2583180"/>
              <a:gd name="connsiteY13" fmla="*/ 1165918 h 1333558"/>
              <a:gd name="connsiteX14" fmla="*/ 624840 w 2583180"/>
              <a:gd name="connsiteY14" fmla="*/ 1143058 h 1333558"/>
              <a:gd name="connsiteX15" fmla="*/ 647700 w 2583180"/>
              <a:gd name="connsiteY15" fmla="*/ 1120198 h 1333558"/>
              <a:gd name="connsiteX16" fmla="*/ 662940 w 2583180"/>
              <a:gd name="connsiteY16" fmla="*/ 1097338 h 1333558"/>
              <a:gd name="connsiteX17" fmla="*/ 685800 w 2583180"/>
              <a:gd name="connsiteY17" fmla="*/ 1074478 h 1333558"/>
              <a:gd name="connsiteX18" fmla="*/ 701040 w 2583180"/>
              <a:gd name="connsiteY18" fmla="*/ 1051618 h 1333558"/>
              <a:gd name="connsiteX19" fmla="*/ 746760 w 2583180"/>
              <a:gd name="connsiteY19" fmla="*/ 1013518 h 1333558"/>
              <a:gd name="connsiteX20" fmla="*/ 769620 w 2583180"/>
              <a:gd name="connsiteY20" fmla="*/ 990658 h 1333558"/>
              <a:gd name="connsiteX21" fmla="*/ 792480 w 2583180"/>
              <a:gd name="connsiteY21" fmla="*/ 983038 h 1333558"/>
              <a:gd name="connsiteX22" fmla="*/ 838200 w 2583180"/>
              <a:gd name="connsiteY22" fmla="*/ 952558 h 1333558"/>
              <a:gd name="connsiteX23" fmla="*/ 883920 w 2583180"/>
              <a:gd name="connsiteY23" fmla="*/ 937318 h 1333558"/>
              <a:gd name="connsiteX24" fmla="*/ 906780 w 2583180"/>
              <a:gd name="connsiteY24" fmla="*/ 929698 h 1333558"/>
              <a:gd name="connsiteX25" fmla="*/ 1005840 w 2583180"/>
              <a:gd name="connsiteY25" fmla="*/ 914458 h 1333558"/>
              <a:gd name="connsiteX26" fmla="*/ 1082040 w 2583180"/>
              <a:gd name="connsiteY26" fmla="*/ 906838 h 1333558"/>
              <a:gd name="connsiteX27" fmla="*/ 1165860 w 2583180"/>
              <a:gd name="connsiteY27" fmla="*/ 883978 h 1333558"/>
              <a:gd name="connsiteX28" fmla="*/ 1219200 w 2583180"/>
              <a:gd name="connsiteY28" fmla="*/ 868738 h 1333558"/>
              <a:gd name="connsiteX29" fmla="*/ 1242060 w 2583180"/>
              <a:gd name="connsiteY29" fmla="*/ 853498 h 1333558"/>
              <a:gd name="connsiteX30" fmla="*/ 1264920 w 2583180"/>
              <a:gd name="connsiteY30" fmla="*/ 845878 h 1333558"/>
              <a:gd name="connsiteX31" fmla="*/ 1287780 w 2583180"/>
              <a:gd name="connsiteY31" fmla="*/ 830638 h 1333558"/>
              <a:gd name="connsiteX32" fmla="*/ 1318260 w 2583180"/>
              <a:gd name="connsiteY32" fmla="*/ 815398 h 1333558"/>
              <a:gd name="connsiteX33" fmla="*/ 1341120 w 2583180"/>
              <a:gd name="connsiteY33" fmla="*/ 792538 h 1333558"/>
              <a:gd name="connsiteX34" fmla="*/ 1371600 w 2583180"/>
              <a:gd name="connsiteY34" fmla="*/ 746818 h 1333558"/>
              <a:gd name="connsiteX35" fmla="*/ 1394460 w 2583180"/>
              <a:gd name="connsiteY35" fmla="*/ 731578 h 1333558"/>
              <a:gd name="connsiteX36" fmla="*/ 1440180 w 2583180"/>
              <a:gd name="connsiteY36" fmla="*/ 685858 h 1333558"/>
              <a:gd name="connsiteX37" fmla="*/ 1447800 w 2583180"/>
              <a:gd name="connsiteY37" fmla="*/ 655378 h 1333558"/>
              <a:gd name="connsiteX38" fmla="*/ 1508760 w 2583180"/>
              <a:gd name="connsiteY38" fmla="*/ 586798 h 1333558"/>
              <a:gd name="connsiteX39" fmla="*/ 1516380 w 2583180"/>
              <a:gd name="connsiteY39" fmla="*/ 563938 h 1333558"/>
              <a:gd name="connsiteX40" fmla="*/ 1562100 w 2583180"/>
              <a:gd name="connsiteY40" fmla="*/ 525838 h 1333558"/>
              <a:gd name="connsiteX41" fmla="*/ 1607820 w 2583180"/>
              <a:gd name="connsiteY41" fmla="*/ 510598 h 1333558"/>
              <a:gd name="connsiteX42" fmla="*/ 1630680 w 2583180"/>
              <a:gd name="connsiteY42" fmla="*/ 502978 h 1333558"/>
              <a:gd name="connsiteX43" fmla="*/ 1653540 w 2583180"/>
              <a:gd name="connsiteY43" fmla="*/ 487738 h 1333558"/>
              <a:gd name="connsiteX44" fmla="*/ 1905000 w 2583180"/>
              <a:gd name="connsiteY44" fmla="*/ 472498 h 1333558"/>
              <a:gd name="connsiteX45" fmla="*/ 1950720 w 2583180"/>
              <a:gd name="connsiteY45" fmla="*/ 457258 h 1333558"/>
              <a:gd name="connsiteX46" fmla="*/ 1973580 w 2583180"/>
              <a:gd name="connsiteY46" fmla="*/ 449638 h 1333558"/>
              <a:gd name="connsiteX47" fmla="*/ 2011680 w 2583180"/>
              <a:gd name="connsiteY47" fmla="*/ 442018 h 1333558"/>
              <a:gd name="connsiteX48" fmla="*/ 2034540 w 2583180"/>
              <a:gd name="connsiteY48" fmla="*/ 434398 h 1333558"/>
              <a:gd name="connsiteX49" fmla="*/ 2072640 w 2583180"/>
              <a:gd name="connsiteY49" fmla="*/ 426778 h 1333558"/>
              <a:gd name="connsiteX50" fmla="*/ 2103120 w 2583180"/>
              <a:gd name="connsiteY50" fmla="*/ 419158 h 1333558"/>
              <a:gd name="connsiteX51" fmla="*/ 2217420 w 2583180"/>
              <a:gd name="connsiteY51" fmla="*/ 411538 h 1333558"/>
              <a:gd name="connsiteX52" fmla="*/ 2308860 w 2583180"/>
              <a:gd name="connsiteY52" fmla="*/ 403918 h 1333558"/>
              <a:gd name="connsiteX53" fmla="*/ 2369820 w 2583180"/>
              <a:gd name="connsiteY53" fmla="*/ 381058 h 1333558"/>
              <a:gd name="connsiteX54" fmla="*/ 2415540 w 2583180"/>
              <a:gd name="connsiteY54" fmla="*/ 342958 h 1333558"/>
              <a:gd name="connsiteX55" fmla="*/ 2438400 w 2583180"/>
              <a:gd name="connsiteY55" fmla="*/ 297238 h 1333558"/>
              <a:gd name="connsiteX56" fmla="*/ 2446020 w 2583180"/>
              <a:gd name="connsiteY56" fmla="*/ 167698 h 1333558"/>
              <a:gd name="connsiteX57" fmla="*/ 2468880 w 2583180"/>
              <a:gd name="connsiteY57" fmla="*/ 91498 h 1333558"/>
              <a:gd name="connsiteX58" fmla="*/ 2476500 w 2583180"/>
              <a:gd name="connsiteY58" fmla="*/ 68638 h 1333558"/>
              <a:gd name="connsiteX59" fmla="*/ 2491740 w 2583180"/>
              <a:gd name="connsiteY59" fmla="*/ 45778 h 1333558"/>
              <a:gd name="connsiteX60" fmla="*/ 2537460 w 2583180"/>
              <a:gd name="connsiteY60" fmla="*/ 7678 h 1333558"/>
              <a:gd name="connsiteX61" fmla="*/ 2583180 w 2583180"/>
              <a:gd name="connsiteY61" fmla="*/ 58 h 133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83180" h="1333558">
                <a:moveTo>
                  <a:pt x="0" y="1333558"/>
                </a:moveTo>
                <a:cubicBezTo>
                  <a:pt x="24065" y="1330884"/>
                  <a:pt x="71274" y="1328738"/>
                  <a:pt x="99060" y="1318318"/>
                </a:cubicBezTo>
                <a:cubicBezTo>
                  <a:pt x="109696" y="1314330"/>
                  <a:pt x="118993" y="1307297"/>
                  <a:pt x="129540" y="1303078"/>
                </a:cubicBezTo>
                <a:cubicBezTo>
                  <a:pt x="144455" y="1297112"/>
                  <a:pt x="160892" y="1295022"/>
                  <a:pt x="175260" y="1287838"/>
                </a:cubicBezTo>
                <a:cubicBezTo>
                  <a:pt x="185420" y="1282758"/>
                  <a:pt x="194720" y="1275353"/>
                  <a:pt x="205740" y="1272598"/>
                </a:cubicBezTo>
                <a:cubicBezTo>
                  <a:pt x="214118" y="1270503"/>
                  <a:pt x="331040" y="1257829"/>
                  <a:pt x="335280" y="1257358"/>
                </a:cubicBezTo>
                <a:cubicBezTo>
                  <a:pt x="345440" y="1254818"/>
                  <a:pt x="355690" y="1252615"/>
                  <a:pt x="365760" y="1249738"/>
                </a:cubicBezTo>
                <a:cubicBezTo>
                  <a:pt x="373483" y="1247531"/>
                  <a:pt x="380744" y="1243693"/>
                  <a:pt x="388620" y="1242118"/>
                </a:cubicBezTo>
                <a:cubicBezTo>
                  <a:pt x="406232" y="1238596"/>
                  <a:pt x="424244" y="1237451"/>
                  <a:pt x="441960" y="1234498"/>
                </a:cubicBezTo>
                <a:cubicBezTo>
                  <a:pt x="454735" y="1232369"/>
                  <a:pt x="467317" y="1229195"/>
                  <a:pt x="480060" y="1226878"/>
                </a:cubicBezTo>
                <a:cubicBezTo>
                  <a:pt x="495261" y="1224114"/>
                  <a:pt x="510630" y="1222288"/>
                  <a:pt x="525780" y="1219258"/>
                </a:cubicBezTo>
                <a:cubicBezTo>
                  <a:pt x="549700" y="1214474"/>
                  <a:pt x="557332" y="1211281"/>
                  <a:pt x="579120" y="1204018"/>
                </a:cubicBezTo>
                <a:cubicBezTo>
                  <a:pt x="584200" y="1196398"/>
                  <a:pt x="587884" y="1187634"/>
                  <a:pt x="594360" y="1181158"/>
                </a:cubicBezTo>
                <a:cubicBezTo>
                  <a:pt x="600836" y="1174682"/>
                  <a:pt x="611499" y="1173069"/>
                  <a:pt x="617220" y="1165918"/>
                </a:cubicBezTo>
                <a:cubicBezTo>
                  <a:pt x="622238" y="1159646"/>
                  <a:pt x="620385" y="1149741"/>
                  <a:pt x="624840" y="1143058"/>
                </a:cubicBezTo>
                <a:cubicBezTo>
                  <a:pt x="630818" y="1134092"/>
                  <a:pt x="640801" y="1128477"/>
                  <a:pt x="647700" y="1120198"/>
                </a:cubicBezTo>
                <a:cubicBezTo>
                  <a:pt x="653563" y="1113163"/>
                  <a:pt x="657077" y="1104373"/>
                  <a:pt x="662940" y="1097338"/>
                </a:cubicBezTo>
                <a:cubicBezTo>
                  <a:pt x="669839" y="1089059"/>
                  <a:pt x="678901" y="1082757"/>
                  <a:pt x="685800" y="1074478"/>
                </a:cubicBezTo>
                <a:cubicBezTo>
                  <a:pt x="691663" y="1067443"/>
                  <a:pt x="695177" y="1058653"/>
                  <a:pt x="701040" y="1051618"/>
                </a:cubicBezTo>
                <a:cubicBezTo>
                  <a:pt x="731397" y="1015189"/>
                  <a:pt x="714066" y="1040763"/>
                  <a:pt x="746760" y="1013518"/>
                </a:cubicBezTo>
                <a:cubicBezTo>
                  <a:pt x="755039" y="1006619"/>
                  <a:pt x="760654" y="996636"/>
                  <a:pt x="769620" y="990658"/>
                </a:cubicBezTo>
                <a:cubicBezTo>
                  <a:pt x="776303" y="986203"/>
                  <a:pt x="785459" y="986939"/>
                  <a:pt x="792480" y="983038"/>
                </a:cubicBezTo>
                <a:cubicBezTo>
                  <a:pt x="808491" y="974143"/>
                  <a:pt x="820824" y="958350"/>
                  <a:pt x="838200" y="952558"/>
                </a:cubicBezTo>
                <a:lnTo>
                  <a:pt x="883920" y="937318"/>
                </a:lnTo>
                <a:cubicBezTo>
                  <a:pt x="891540" y="934778"/>
                  <a:pt x="898857" y="931018"/>
                  <a:pt x="906780" y="929698"/>
                </a:cubicBezTo>
                <a:cubicBezTo>
                  <a:pt x="939852" y="924186"/>
                  <a:pt x="972503" y="918380"/>
                  <a:pt x="1005840" y="914458"/>
                </a:cubicBezTo>
                <a:cubicBezTo>
                  <a:pt x="1031192" y="911475"/>
                  <a:pt x="1056640" y="909378"/>
                  <a:pt x="1082040" y="906838"/>
                </a:cubicBezTo>
                <a:cubicBezTo>
                  <a:pt x="1124771" y="892594"/>
                  <a:pt x="1097108" y="901166"/>
                  <a:pt x="1165860" y="883978"/>
                </a:cubicBezTo>
                <a:cubicBezTo>
                  <a:pt x="1175626" y="881537"/>
                  <a:pt x="1208268" y="874204"/>
                  <a:pt x="1219200" y="868738"/>
                </a:cubicBezTo>
                <a:cubicBezTo>
                  <a:pt x="1227391" y="864642"/>
                  <a:pt x="1233869" y="857594"/>
                  <a:pt x="1242060" y="853498"/>
                </a:cubicBezTo>
                <a:cubicBezTo>
                  <a:pt x="1249244" y="849906"/>
                  <a:pt x="1257736" y="849470"/>
                  <a:pt x="1264920" y="845878"/>
                </a:cubicBezTo>
                <a:cubicBezTo>
                  <a:pt x="1273111" y="841782"/>
                  <a:pt x="1279829" y="835182"/>
                  <a:pt x="1287780" y="830638"/>
                </a:cubicBezTo>
                <a:cubicBezTo>
                  <a:pt x="1297643" y="825002"/>
                  <a:pt x="1309017" y="822000"/>
                  <a:pt x="1318260" y="815398"/>
                </a:cubicBezTo>
                <a:cubicBezTo>
                  <a:pt x="1327029" y="809134"/>
                  <a:pt x="1334504" y="801044"/>
                  <a:pt x="1341120" y="792538"/>
                </a:cubicBezTo>
                <a:cubicBezTo>
                  <a:pt x="1352365" y="778080"/>
                  <a:pt x="1356360" y="756978"/>
                  <a:pt x="1371600" y="746818"/>
                </a:cubicBezTo>
                <a:cubicBezTo>
                  <a:pt x="1379220" y="741738"/>
                  <a:pt x="1387615" y="737662"/>
                  <a:pt x="1394460" y="731578"/>
                </a:cubicBezTo>
                <a:cubicBezTo>
                  <a:pt x="1410569" y="717259"/>
                  <a:pt x="1440180" y="685858"/>
                  <a:pt x="1440180" y="685858"/>
                </a:cubicBezTo>
                <a:cubicBezTo>
                  <a:pt x="1442720" y="675698"/>
                  <a:pt x="1443116" y="664745"/>
                  <a:pt x="1447800" y="655378"/>
                </a:cubicBezTo>
                <a:cubicBezTo>
                  <a:pt x="1470315" y="610348"/>
                  <a:pt x="1474035" y="612842"/>
                  <a:pt x="1508760" y="586798"/>
                </a:cubicBezTo>
                <a:cubicBezTo>
                  <a:pt x="1511300" y="579178"/>
                  <a:pt x="1511925" y="570621"/>
                  <a:pt x="1516380" y="563938"/>
                </a:cubicBezTo>
                <a:cubicBezTo>
                  <a:pt x="1523936" y="552605"/>
                  <a:pt x="1548783" y="531757"/>
                  <a:pt x="1562100" y="525838"/>
                </a:cubicBezTo>
                <a:cubicBezTo>
                  <a:pt x="1576780" y="519314"/>
                  <a:pt x="1592580" y="515678"/>
                  <a:pt x="1607820" y="510598"/>
                </a:cubicBezTo>
                <a:cubicBezTo>
                  <a:pt x="1615440" y="508058"/>
                  <a:pt x="1623997" y="507433"/>
                  <a:pt x="1630680" y="502978"/>
                </a:cubicBezTo>
                <a:cubicBezTo>
                  <a:pt x="1638300" y="497898"/>
                  <a:pt x="1644438" y="488749"/>
                  <a:pt x="1653540" y="487738"/>
                </a:cubicBezTo>
                <a:cubicBezTo>
                  <a:pt x="1737000" y="478465"/>
                  <a:pt x="1821180" y="477578"/>
                  <a:pt x="1905000" y="472498"/>
                </a:cubicBezTo>
                <a:lnTo>
                  <a:pt x="1950720" y="457258"/>
                </a:lnTo>
                <a:cubicBezTo>
                  <a:pt x="1958340" y="454718"/>
                  <a:pt x="1965704" y="451213"/>
                  <a:pt x="1973580" y="449638"/>
                </a:cubicBezTo>
                <a:cubicBezTo>
                  <a:pt x="1986280" y="447098"/>
                  <a:pt x="1999115" y="445159"/>
                  <a:pt x="2011680" y="442018"/>
                </a:cubicBezTo>
                <a:cubicBezTo>
                  <a:pt x="2019472" y="440070"/>
                  <a:pt x="2026748" y="436346"/>
                  <a:pt x="2034540" y="434398"/>
                </a:cubicBezTo>
                <a:cubicBezTo>
                  <a:pt x="2047105" y="431257"/>
                  <a:pt x="2059997" y="429588"/>
                  <a:pt x="2072640" y="426778"/>
                </a:cubicBezTo>
                <a:cubicBezTo>
                  <a:pt x="2082863" y="424506"/>
                  <a:pt x="2092705" y="420254"/>
                  <a:pt x="2103120" y="419158"/>
                </a:cubicBezTo>
                <a:cubicBezTo>
                  <a:pt x="2141095" y="415161"/>
                  <a:pt x="2179340" y="414359"/>
                  <a:pt x="2217420" y="411538"/>
                </a:cubicBezTo>
                <a:lnTo>
                  <a:pt x="2308860" y="403918"/>
                </a:lnTo>
                <a:cubicBezTo>
                  <a:pt x="2328750" y="398946"/>
                  <a:pt x="2353412" y="395122"/>
                  <a:pt x="2369820" y="381058"/>
                </a:cubicBezTo>
                <a:cubicBezTo>
                  <a:pt x="2422662" y="335765"/>
                  <a:pt x="2364717" y="359899"/>
                  <a:pt x="2415540" y="342958"/>
                </a:cubicBezTo>
                <a:cubicBezTo>
                  <a:pt x="2425361" y="328226"/>
                  <a:pt x="2436544" y="315796"/>
                  <a:pt x="2438400" y="297238"/>
                </a:cubicBezTo>
                <a:cubicBezTo>
                  <a:pt x="2442704" y="254198"/>
                  <a:pt x="2441919" y="210758"/>
                  <a:pt x="2446020" y="167698"/>
                </a:cubicBezTo>
                <a:cubicBezTo>
                  <a:pt x="2447555" y="151575"/>
                  <a:pt x="2465638" y="101224"/>
                  <a:pt x="2468880" y="91498"/>
                </a:cubicBezTo>
                <a:cubicBezTo>
                  <a:pt x="2471420" y="83878"/>
                  <a:pt x="2472045" y="75321"/>
                  <a:pt x="2476500" y="68638"/>
                </a:cubicBezTo>
                <a:cubicBezTo>
                  <a:pt x="2481580" y="61018"/>
                  <a:pt x="2485877" y="52813"/>
                  <a:pt x="2491740" y="45778"/>
                </a:cubicBezTo>
                <a:cubicBezTo>
                  <a:pt x="2501912" y="33572"/>
                  <a:pt x="2521920" y="14338"/>
                  <a:pt x="2537460" y="7678"/>
                </a:cubicBezTo>
                <a:cubicBezTo>
                  <a:pt x="2558115" y="-1174"/>
                  <a:pt x="2564624" y="58"/>
                  <a:pt x="2583180" y="58"/>
                </a:cubicBezTo>
              </a:path>
            </a:pathLst>
          </a:cu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Forma Livre: Forma 14">
            <a:extLst>
              <a:ext uri="{FF2B5EF4-FFF2-40B4-BE49-F238E27FC236}">
                <a16:creationId xmlns:a16="http://schemas.microsoft.com/office/drawing/2014/main" id="{6B6E0556-2DA9-4AE3-8D4B-E8F4CD78F708}"/>
              </a:ext>
            </a:extLst>
          </p:cNvPr>
          <p:cNvSpPr/>
          <p:nvPr/>
        </p:nvSpPr>
        <p:spPr>
          <a:xfrm rot="2485502">
            <a:off x="6185537" y="5404474"/>
            <a:ext cx="2606040" cy="1325880"/>
          </a:xfrm>
          <a:custGeom>
            <a:avLst/>
            <a:gdLst>
              <a:gd name="connsiteX0" fmla="*/ 0 w 2606040"/>
              <a:gd name="connsiteY0" fmla="*/ 1325880 h 1325880"/>
              <a:gd name="connsiteX1" fmla="*/ 129540 w 2606040"/>
              <a:gd name="connsiteY1" fmla="*/ 1318260 h 1325880"/>
              <a:gd name="connsiteX2" fmla="*/ 182880 w 2606040"/>
              <a:gd name="connsiteY2" fmla="*/ 1303020 h 1325880"/>
              <a:gd name="connsiteX3" fmla="*/ 198120 w 2606040"/>
              <a:gd name="connsiteY3" fmla="*/ 1280160 h 1325880"/>
              <a:gd name="connsiteX4" fmla="*/ 251460 w 2606040"/>
              <a:gd name="connsiteY4" fmla="*/ 1249680 h 1325880"/>
              <a:gd name="connsiteX5" fmla="*/ 274320 w 2606040"/>
              <a:gd name="connsiteY5" fmla="*/ 1234440 h 1325880"/>
              <a:gd name="connsiteX6" fmla="*/ 320040 w 2606040"/>
              <a:gd name="connsiteY6" fmla="*/ 1219200 h 1325880"/>
              <a:gd name="connsiteX7" fmla="*/ 342900 w 2606040"/>
              <a:gd name="connsiteY7" fmla="*/ 1211580 h 1325880"/>
              <a:gd name="connsiteX8" fmla="*/ 388620 w 2606040"/>
              <a:gd name="connsiteY8" fmla="*/ 1188720 h 1325880"/>
              <a:gd name="connsiteX9" fmla="*/ 434340 w 2606040"/>
              <a:gd name="connsiteY9" fmla="*/ 1158240 h 1325880"/>
              <a:gd name="connsiteX10" fmla="*/ 457200 w 2606040"/>
              <a:gd name="connsiteY10" fmla="*/ 1143000 h 1325880"/>
              <a:gd name="connsiteX11" fmla="*/ 502920 w 2606040"/>
              <a:gd name="connsiteY11" fmla="*/ 1135380 h 1325880"/>
              <a:gd name="connsiteX12" fmla="*/ 525780 w 2606040"/>
              <a:gd name="connsiteY12" fmla="*/ 1127760 h 1325880"/>
              <a:gd name="connsiteX13" fmla="*/ 586740 w 2606040"/>
              <a:gd name="connsiteY13" fmla="*/ 1112520 h 1325880"/>
              <a:gd name="connsiteX14" fmla="*/ 632460 w 2606040"/>
              <a:gd name="connsiteY14" fmla="*/ 1097280 h 1325880"/>
              <a:gd name="connsiteX15" fmla="*/ 678180 w 2606040"/>
              <a:gd name="connsiteY15" fmla="*/ 1066800 h 1325880"/>
              <a:gd name="connsiteX16" fmla="*/ 723900 w 2606040"/>
              <a:gd name="connsiteY16" fmla="*/ 1051560 h 1325880"/>
              <a:gd name="connsiteX17" fmla="*/ 792480 w 2606040"/>
              <a:gd name="connsiteY17" fmla="*/ 998220 h 1325880"/>
              <a:gd name="connsiteX18" fmla="*/ 815340 w 2606040"/>
              <a:gd name="connsiteY18" fmla="*/ 982980 h 1325880"/>
              <a:gd name="connsiteX19" fmla="*/ 853440 w 2606040"/>
              <a:gd name="connsiteY19" fmla="*/ 952500 h 1325880"/>
              <a:gd name="connsiteX20" fmla="*/ 868680 w 2606040"/>
              <a:gd name="connsiteY20" fmla="*/ 929640 h 1325880"/>
              <a:gd name="connsiteX21" fmla="*/ 914400 w 2606040"/>
              <a:gd name="connsiteY21" fmla="*/ 914400 h 1325880"/>
              <a:gd name="connsiteX22" fmla="*/ 960120 w 2606040"/>
              <a:gd name="connsiteY22" fmla="*/ 883920 h 1325880"/>
              <a:gd name="connsiteX23" fmla="*/ 982980 w 2606040"/>
              <a:gd name="connsiteY23" fmla="*/ 868680 h 1325880"/>
              <a:gd name="connsiteX24" fmla="*/ 1021080 w 2606040"/>
              <a:gd name="connsiteY24" fmla="*/ 861060 h 1325880"/>
              <a:gd name="connsiteX25" fmla="*/ 1043940 w 2606040"/>
              <a:gd name="connsiteY25" fmla="*/ 853440 h 1325880"/>
              <a:gd name="connsiteX26" fmla="*/ 1074420 w 2606040"/>
              <a:gd name="connsiteY26" fmla="*/ 838200 h 1325880"/>
              <a:gd name="connsiteX27" fmla="*/ 1143000 w 2606040"/>
              <a:gd name="connsiteY27" fmla="*/ 822960 h 1325880"/>
              <a:gd name="connsiteX28" fmla="*/ 1188720 w 2606040"/>
              <a:gd name="connsiteY28" fmla="*/ 792480 h 1325880"/>
              <a:gd name="connsiteX29" fmla="*/ 1234440 w 2606040"/>
              <a:gd name="connsiteY29" fmla="*/ 769620 h 1325880"/>
              <a:gd name="connsiteX30" fmla="*/ 1257300 w 2606040"/>
              <a:gd name="connsiteY30" fmla="*/ 762000 h 1325880"/>
              <a:gd name="connsiteX31" fmla="*/ 1280160 w 2606040"/>
              <a:gd name="connsiteY31" fmla="*/ 746760 h 1325880"/>
              <a:gd name="connsiteX32" fmla="*/ 1303020 w 2606040"/>
              <a:gd name="connsiteY32" fmla="*/ 739140 h 1325880"/>
              <a:gd name="connsiteX33" fmla="*/ 1325880 w 2606040"/>
              <a:gd name="connsiteY33" fmla="*/ 723900 h 1325880"/>
              <a:gd name="connsiteX34" fmla="*/ 1371600 w 2606040"/>
              <a:gd name="connsiteY34" fmla="*/ 708660 h 1325880"/>
              <a:gd name="connsiteX35" fmla="*/ 1394460 w 2606040"/>
              <a:gd name="connsiteY35" fmla="*/ 693420 h 1325880"/>
              <a:gd name="connsiteX36" fmla="*/ 1417320 w 2606040"/>
              <a:gd name="connsiteY36" fmla="*/ 685800 h 1325880"/>
              <a:gd name="connsiteX37" fmla="*/ 1470660 w 2606040"/>
              <a:gd name="connsiteY37" fmla="*/ 670560 h 1325880"/>
              <a:gd name="connsiteX38" fmla="*/ 1493520 w 2606040"/>
              <a:gd name="connsiteY38" fmla="*/ 655320 h 1325880"/>
              <a:gd name="connsiteX39" fmla="*/ 1516380 w 2606040"/>
              <a:gd name="connsiteY39" fmla="*/ 632460 h 1325880"/>
              <a:gd name="connsiteX40" fmla="*/ 1546860 w 2606040"/>
              <a:gd name="connsiteY40" fmla="*/ 624840 h 1325880"/>
              <a:gd name="connsiteX41" fmla="*/ 1615440 w 2606040"/>
              <a:gd name="connsiteY41" fmla="*/ 571500 h 1325880"/>
              <a:gd name="connsiteX42" fmla="*/ 1638300 w 2606040"/>
              <a:gd name="connsiteY42" fmla="*/ 556260 h 1325880"/>
              <a:gd name="connsiteX43" fmla="*/ 1661160 w 2606040"/>
              <a:gd name="connsiteY43" fmla="*/ 541020 h 1325880"/>
              <a:gd name="connsiteX44" fmla="*/ 1706880 w 2606040"/>
              <a:gd name="connsiteY44" fmla="*/ 525780 h 1325880"/>
              <a:gd name="connsiteX45" fmla="*/ 1729740 w 2606040"/>
              <a:gd name="connsiteY45" fmla="*/ 502920 h 1325880"/>
              <a:gd name="connsiteX46" fmla="*/ 1752600 w 2606040"/>
              <a:gd name="connsiteY46" fmla="*/ 495300 h 1325880"/>
              <a:gd name="connsiteX47" fmla="*/ 1805940 w 2606040"/>
              <a:gd name="connsiteY47" fmla="*/ 480060 h 1325880"/>
              <a:gd name="connsiteX48" fmla="*/ 1851660 w 2606040"/>
              <a:gd name="connsiteY48" fmla="*/ 449580 h 1325880"/>
              <a:gd name="connsiteX49" fmla="*/ 1905000 w 2606040"/>
              <a:gd name="connsiteY49" fmla="*/ 434340 h 1325880"/>
              <a:gd name="connsiteX50" fmla="*/ 1935480 w 2606040"/>
              <a:gd name="connsiteY50" fmla="*/ 419100 h 1325880"/>
              <a:gd name="connsiteX51" fmla="*/ 1981200 w 2606040"/>
              <a:gd name="connsiteY51" fmla="*/ 403860 h 1325880"/>
              <a:gd name="connsiteX52" fmla="*/ 2011680 w 2606040"/>
              <a:gd name="connsiteY52" fmla="*/ 388620 h 1325880"/>
              <a:gd name="connsiteX53" fmla="*/ 2095500 w 2606040"/>
              <a:gd name="connsiteY53" fmla="*/ 381000 h 1325880"/>
              <a:gd name="connsiteX54" fmla="*/ 2156460 w 2606040"/>
              <a:gd name="connsiteY54" fmla="*/ 365760 h 1325880"/>
              <a:gd name="connsiteX55" fmla="*/ 2186940 w 2606040"/>
              <a:gd name="connsiteY55" fmla="*/ 358140 h 1325880"/>
              <a:gd name="connsiteX56" fmla="*/ 2232660 w 2606040"/>
              <a:gd name="connsiteY56" fmla="*/ 342900 h 1325880"/>
              <a:gd name="connsiteX57" fmla="*/ 2255520 w 2606040"/>
              <a:gd name="connsiteY57" fmla="*/ 320040 h 1325880"/>
              <a:gd name="connsiteX58" fmla="*/ 2301240 w 2606040"/>
              <a:gd name="connsiteY58" fmla="*/ 281940 h 1325880"/>
              <a:gd name="connsiteX59" fmla="*/ 2331720 w 2606040"/>
              <a:gd name="connsiteY59" fmla="*/ 236220 h 1325880"/>
              <a:gd name="connsiteX60" fmla="*/ 2346960 w 2606040"/>
              <a:gd name="connsiteY60" fmla="*/ 213360 h 1325880"/>
              <a:gd name="connsiteX61" fmla="*/ 2415540 w 2606040"/>
              <a:gd name="connsiteY61" fmla="*/ 144780 h 1325880"/>
              <a:gd name="connsiteX62" fmla="*/ 2438400 w 2606040"/>
              <a:gd name="connsiteY62" fmla="*/ 121920 h 1325880"/>
              <a:gd name="connsiteX63" fmla="*/ 2453640 w 2606040"/>
              <a:gd name="connsiteY63" fmla="*/ 99060 h 1325880"/>
              <a:gd name="connsiteX64" fmla="*/ 2529840 w 2606040"/>
              <a:gd name="connsiteY64" fmla="*/ 60960 h 1325880"/>
              <a:gd name="connsiteX65" fmla="*/ 2552700 w 2606040"/>
              <a:gd name="connsiteY65" fmla="*/ 38100 h 1325880"/>
              <a:gd name="connsiteX66" fmla="*/ 2575560 w 2606040"/>
              <a:gd name="connsiteY66" fmla="*/ 30480 h 1325880"/>
              <a:gd name="connsiteX67" fmla="*/ 2606040 w 2606040"/>
              <a:gd name="connsiteY67"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06040" h="1325880">
                <a:moveTo>
                  <a:pt x="0" y="1325880"/>
                </a:moveTo>
                <a:cubicBezTo>
                  <a:pt x="43180" y="1323340"/>
                  <a:pt x="86480" y="1322361"/>
                  <a:pt x="129540" y="1318260"/>
                </a:cubicBezTo>
                <a:cubicBezTo>
                  <a:pt x="142935" y="1316984"/>
                  <a:pt x="169165" y="1307592"/>
                  <a:pt x="182880" y="1303020"/>
                </a:cubicBezTo>
                <a:cubicBezTo>
                  <a:pt x="187960" y="1295400"/>
                  <a:pt x="191644" y="1286636"/>
                  <a:pt x="198120" y="1280160"/>
                </a:cubicBezTo>
                <a:cubicBezTo>
                  <a:pt x="210497" y="1267783"/>
                  <a:pt x="237515" y="1257649"/>
                  <a:pt x="251460" y="1249680"/>
                </a:cubicBezTo>
                <a:cubicBezTo>
                  <a:pt x="259411" y="1245136"/>
                  <a:pt x="265951" y="1238159"/>
                  <a:pt x="274320" y="1234440"/>
                </a:cubicBezTo>
                <a:cubicBezTo>
                  <a:pt x="289000" y="1227916"/>
                  <a:pt x="304800" y="1224280"/>
                  <a:pt x="320040" y="1219200"/>
                </a:cubicBezTo>
                <a:cubicBezTo>
                  <a:pt x="327660" y="1216660"/>
                  <a:pt x="336217" y="1216035"/>
                  <a:pt x="342900" y="1211580"/>
                </a:cubicBezTo>
                <a:cubicBezTo>
                  <a:pt x="372443" y="1191885"/>
                  <a:pt x="357072" y="1199236"/>
                  <a:pt x="388620" y="1188720"/>
                </a:cubicBezTo>
                <a:cubicBezTo>
                  <a:pt x="431955" y="1145385"/>
                  <a:pt x="390229" y="1180296"/>
                  <a:pt x="434340" y="1158240"/>
                </a:cubicBezTo>
                <a:cubicBezTo>
                  <a:pt x="442531" y="1154144"/>
                  <a:pt x="448512" y="1145896"/>
                  <a:pt x="457200" y="1143000"/>
                </a:cubicBezTo>
                <a:cubicBezTo>
                  <a:pt x="471857" y="1138114"/>
                  <a:pt x="487838" y="1138732"/>
                  <a:pt x="502920" y="1135380"/>
                </a:cubicBezTo>
                <a:cubicBezTo>
                  <a:pt x="510761" y="1133638"/>
                  <a:pt x="518031" y="1129873"/>
                  <a:pt x="525780" y="1127760"/>
                </a:cubicBezTo>
                <a:cubicBezTo>
                  <a:pt x="545987" y="1122249"/>
                  <a:pt x="566869" y="1119144"/>
                  <a:pt x="586740" y="1112520"/>
                </a:cubicBezTo>
                <a:lnTo>
                  <a:pt x="632460" y="1097280"/>
                </a:lnTo>
                <a:cubicBezTo>
                  <a:pt x="654944" y="1063555"/>
                  <a:pt x="637175" y="1079101"/>
                  <a:pt x="678180" y="1066800"/>
                </a:cubicBezTo>
                <a:cubicBezTo>
                  <a:pt x="693567" y="1062184"/>
                  <a:pt x="723900" y="1051560"/>
                  <a:pt x="723900" y="1051560"/>
                </a:cubicBezTo>
                <a:cubicBezTo>
                  <a:pt x="759712" y="1015748"/>
                  <a:pt x="737794" y="1034678"/>
                  <a:pt x="792480" y="998220"/>
                </a:cubicBezTo>
                <a:lnTo>
                  <a:pt x="815340" y="982980"/>
                </a:lnTo>
                <a:cubicBezTo>
                  <a:pt x="859016" y="917466"/>
                  <a:pt x="800860" y="994564"/>
                  <a:pt x="853440" y="952500"/>
                </a:cubicBezTo>
                <a:cubicBezTo>
                  <a:pt x="860591" y="946779"/>
                  <a:pt x="860914" y="934494"/>
                  <a:pt x="868680" y="929640"/>
                </a:cubicBezTo>
                <a:cubicBezTo>
                  <a:pt x="882303" y="921126"/>
                  <a:pt x="914400" y="914400"/>
                  <a:pt x="914400" y="914400"/>
                </a:cubicBezTo>
                <a:cubicBezTo>
                  <a:pt x="957735" y="871065"/>
                  <a:pt x="916009" y="905976"/>
                  <a:pt x="960120" y="883920"/>
                </a:cubicBezTo>
                <a:cubicBezTo>
                  <a:pt x="968311" y="879824"/>
                  <a:pt x="974405" y="871896"/>
                  <a:pt x="982980" y="868680"/>
                </a:cubicBezTo>
                <a:cubicBezTo>
                  <a:pt x="995107" y="864132"/>
                  <a:pt x="1008515" y="864201"/>
                  <a:pt x="1021080" y="861060"/>
                </a:cubicBezTo>
                <a:cubicBezTo>
                  <a:pt x="1028872" y="859112"/>
                  <a:pt x="1036557" y="856604"/>
                  <a:pt x="1043940" y="853440"/>
                </a:cubicBezTo>
                <a:cubicBezTo>
                  <a:pt x="1054381" y="848965"/>
                  <a:pt x="1063540" y="841464"/>
                  <a:pt x="1074420" y="838200"/>
                </a:cubicBezTo>
                <a:cubicBezTo>
                  <a:pt x="1093297" y="832537"/>
                  <a:pt x="1123556" y="833762"/>
                  <a:pt x="1143000" y="822960"/>
                </a:cubicBezTo>
                <a:cubicBezTo>
                  <a:pt x="1159011" y="814065"/>
                  <a:pt x="1171344" y="798272"/>
                  <a:pt x="1188720" y="792480"/>
                </a:cubicBezTo>
                <a:cubicBezTo>
                  <a:pt x="1246179" y="773327"/>
                  <a:pt x="1175354" y="799163"/>
                  <a:pt x="1234440" y="769620"/>
                </a:cubicBezTo>
                <a:cubicBezTo>
                  <a:pt x="1241624" y="766028"/>
                  <a:pt x="1250116" y="765592"/>
                  <a:pt x="1257300" y="762000"/>
                </a:cubicBezTo>
                <a:cubicBezTo>
                  <a:pt x="1265491" y="757904"/>
                  <a:pt x="1271969" y="750856"/>
                  <a:pt x="1280160" y="746760"/>
                </a:cubicBezTo>
                <a:cubicBezTo>
                  <a:pt x="1287344" y="743168"/>
                  <a:pt x="1295836" y="742732"/>
                  <a:pt x="1303020" y="739140"/>
                </a:cubicBezTo>
                <a:cubicBezTo>
                  <a:pt x="1311211" y="735044"/>
                  <a:pt x="1317511" y="727619"/>
                  <a:pt x="1325880" y="723900"/>
                </a:cubicBezTo>
                <a:cubicBezTo>
                  <a:pt x="1340560" y="717376"/>
                  <a:pt x="1358234" y="717571"/>
                  <a:pt x="1371600" y="708660"/>
                </a:cubicBezTo>
                <a:cubicBezTo>
                  <a:pt x="1379220" y="703580"/>
                  <a:pt x="1386269" y="697516"/>
                  <a:pt x="1394460" y="693420"/>
                </a:cubicBezTo>
                <a:cubicBezTo>
                  <a:pt x="1401644" y="689828"/>
                  <a:pt x="1409597" y="688007"/>
                  <a:pt x="1417320" y="685800"/>
                </a:cubicBezTo>
                <a:cubicBezTo>
                  <a:pt x="1428713" y="682545"/>
                  <a:pt x="1458480" y="676650"/>
                  <a:pt x="1470660" y="670560"/>
                </a:cubicBezTo>
                <a:cubicBezTo>
                  <a:pt x="1478851" y="666464"/>
                  <a:pt x="1486485" y="661183"/>
                  <a:pt x="1493520" y="655320"/>
                </a:cubicBezTo>
                <a:cubicBezTo>
                  <a:pt x="1501799" y="648421"/>
                  <a:pt x="1507024" y="637807"/>
                  <a:pt x="1516380" y="632460"/>
                </a:cubicBezTo>
                <a:cubicBezTo>
                  <a:pt x="1525473" y="627264"/>
                  <a:pt x="1536700" y="627380"/>
                  <a:pt x="1546860" y="624840"/>
                </a:cubicBezTo>
                <a:cubicBezTo>
                  <a:pt x="1582672" y="589028"/>
                  <a:pt x="1560754" y="607958"/>
                  <a:pt x="1615440" y="571500"/>
                </a:cubicBezTo>
                <a:lnTo>
                  <a:pt x="1638300" y="556260"/>
                </a:lnTo>
                <a:cubicBezTo>
                  <a:pt x="1645920" y="551180"/>
                  <a:pt x="1652472" y="543916"/>
                  <a:pt x="1661160" y="541020"/>
                </a:cubicBezTo>
                <a:lnTo>
                  <a:pt x="1706880" y="525780"/>
                </a:lnTo>
                <a:cubicBezTo>
                  <a:pt x="1714500" y="518160"/>
                  <a:pt x="1720774" y="508898"/>
                  <a:pt x="1729740" y="502920"/>
                </a:cubicBezTo>
                <a:cubicBezTo>
                  <a:pt x="1736423" y="498465"/>
                  <a:pt x="1744877" y="497507"/>
                  <a:pt x="1752600" y="495300"/>
                </a:cubicBezTo>
                <a:cubicBezTo>
                  <a:pt x="1760724" y="492979"/>
                  <a:pt x="1796268" y="485434"/>
                  <a:pt x="1805940" y="480060"/>
                </a:cubicBezTo>
                <a:cubicBezTo>
                  <a:pt x="1821951" y="471165"/>
                  <a:pt x="1833891" y="454022"/>
                  <a:pt x="1851660" y="449580"/>
                </a:cubicBezTo>
                <a:cubicBezTo>
                  <a:pt x="1867127" y="445713"/>
                  <a:pt x="1889696" y="440899"/>
                  <a:pt x="1905000" y="434340"/>
                </a:cubicBezTo>
                <a:cubicBezTo>
                  <a:pt x="1915441" y="429865"/>
                  <a:pt x="1924933" y="423319"/>
                  <a:pt x="1935480" y="419100"/>
                </a:cubicBezTo>
                <a:cubicBezTo>
                  <a:pt x="1950395" y="413134"/>
                  <a:pt x="1966832" y="411044"/>
                  <a:pt x="1981200" y="403860"/>
                </a:cubicBezTo>
                <a:cubicBezTo>
                  <a:pt x="1991360" y="398780"/>
                  <a:pt x="2000541" y="390848"/>
                  <a:pt x="2011680" y="388620"/>
                </a:cubicBezTo>
                <a:cubicBezTo>
                  <a:pt x="2039190" y="383118"/>
                  <a:pt x="2067560" y="383540"/>
                  <a:pt x="2095500" y="381000"/>
                </a:cubicBezTo>
                <a:lnTo>
                  <a:pt x="2156460" y="365760"/>
                </a:lnTo>
                <a:cubicBezTo>
                  <a:pt x="2166620" y="363220"/>
                  <a:pt x="2177005" y="361452"/>
                  <a:pt x="2186940" y="358140"/>
                </a:cubicBezTo>
                <a:lnTo>
                  <a:pt x="2232660" y="342900"/>
                </a:lnTo>
                <a:cubicBezTo>
                  <a:pt x="2240280" y="335280"/>
                  <a:pt x="2247241" y="326939"/>
                  <a:pt x="2255520" y="320040"/>
                </a:cubicBezTo>
                <a:cubicBezTo>
                  <a:pt x="2283326" y="296868"/>
                  <a:pt x="2276635" y="313575"/>
                  <a:pt x="2301240" y="281940"/>
                </a:cubicBezTo>
                <a:cubicBezTo>
                  <a:pt x="2312485" y="267482"/>
                  <a:pt x="2321560" y="251460"/>
                  <a:pt x="2331720" y="236220"/>
                </a:cubicBezTo>
                <a:cubicBezTo>
                  <a:pt x="2336800" y="228600"/>
                  <a:pt x="2340484" y="219836"/>
                  <a:pt x="2346960" y="213360"/>
                </a:cubicBezTo>
                <a:lnTo>
                  <a:pt x="2415540" y="144780"/>
                </a:lnTo>
                <a:cubicBezTo>
                  <a:pt x="2423160" y="137160"/>
                  <a:pt x="2432422" y="130886"/>
                  <a:pt x="2438400" y="121920"/>
                </a:cubicBezTo>
                <a:cubicBezTo>
                  <a:pt x="2443480" y="114300"/>
                  <a:pt x="2446748" y="105091"/>
                  <a:pt x="2453640" y="99060"/>
                </a:cubicBezTo>
                <a:cubicBezTo>
                  <a:pt x="2489929" y="67307"/>
                  <a:pt x="2491965" y="70429"/>
                  <a:pt x="2529840" y="60960"/>
                </a:cubicBezTo>
                <a:cubicBezTo>
                  <a:pt x="2537460" y="53340"/>
                  <a:pt x="2543734" y="44078"/>
                  <a:pt x="2552700" y="38100"/>
                </a:cubicBezTo>
                <a:cubicBezTo>
                  <a:pt x="2559383" y="33645"/>
                  <a:pt x="2568877" y="34935"/>
                  <a:pt x="2575560" y="30480"/>
                </a:cubicBezTo>
                <a:lnTo>
                  <a:pt x="260604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cxnSp>
        <p:nvCxnSpPr>
          <p:cNvPr id="16" name="Conector: Curvo 15">
            <a:extLst>
              <a:ext uri="{FF2B5EF4-FFF2-40B4-BE49-F238E27FC236}">
                <a16:creationId xmlns:a16="http://schemas.microsoft.com/office/drawing/2014/main" id="{56ABA6D9-8B6C-4C4B-9D13-ADBABEDDC60F}"/>
              </a:ext>
            </a:extLst>
          </p:cNvPr>
          <p:cNvCxnSpPr/>
          <p:nvPr/>
        </p:nvCxnSpPr>
        <p:spPr>
          <a:xfrm flipV="1">
            <a:off x="4572000" y="5100569"/>
            <a:ext cx="1798320" cy="323532"/>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99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D1495-D314-4C11-B271-31D9CB52307E}"/>
              </a:ext>
            </a:extLst>
          </p:cNvPr>
          <p:cNvSpPr>
            <a:spLocks noGrp="1"/>
          </p:cNvSpPr>
          <p:nvPr>
            <p:ph type="title"/>
          </p:nvPr>
        </p:nvSpPr>
        <p:spPr/>
        <p:txBody>
          <a:bodyPr/>
          <a:lstStyle/>
          <a:p>
            <a:r>
              <a:rPr lang="pt-BR" dirty="0"/>
              <a:t>Meios de transmissão não guiados:</a:t>
            </a:r>
          </a:p>
        </p:txBody>
      </p:sp>
      <p:sp>
        <p:nvSpPr>
          <p:cNvPr id="3" name="Espaço Reservado para Conteúdo 2">
            <a:extLst>
              <a:ext uri="{FF2B5EF4-FFF2-40B4-BE49-F238E27FC236}">
                <a16:creationId xmlns:a16="http://schemas.microsoft.com/office/drawing/2014/main" id="{3675B940-4EF2-4E0D-A86D-AA4AE125E094}"/>
              </a:ext>
            </a:extLst>
          </p:cNvPr>
          <p:cNvSpPr>
            <a:spLocks noGrp="1"/>
          </p:cNvSpPr>
          <p:nvPr>
            <p:ph idx="1"/>
          </p:nvPr>
        </p:nvSpPr>
        <p:spPr/>
        <p:txBody>
          <a:bodyPr/>
          <a:lstStyle/>
          <a:p>
            <a:r>
              <a:rPr lang="pt-BR" dirty="0"/>
              <a:t>Quanto aos meios não-guiados, podemos citar a transmissão por </a:t>
            </a:r>
            <a:r>
              <a:rPr lang="pt-BR" b="1" dirty="0"/>
              <a:t>irradiação eletromagnética</a:t>
            </a:r>
            <a:r>
              <a:rPr lang="pt-BR" dirty="0"/>
              <a:t>, onde os dados transmitidos são irradiados através de </a:t>
            </a:r>
            <a:r>
              <a:rPr lang="pt-BR" b="1" dirty="0"/>
              <a:t>antenas</a:t>
            </a:r>
            <a:r>
              <a:rPr lang="pt-BR" dirty="0"/>
              <a:t> para o ambiente, como por exemplo as </a:t>
            </a:r>
            <a:r>
              <a:rPr lang="pt-BR" b="1" dirty="0"/>
              <a:t>transmissões via satélite</a:t>
            </a:r>
            <a:r>
              <a:rPr lang="pt-BR" dirty="0"/>
              <a:t>, infravermelho, </a:t>
            </a:r>
            <a:r>
              <a:rPr lang="pt-BR" b="1" dirty="0" err="1"/>
              <a:t>bluetooth</a:t>
            </a:r>
            <a:r>
              <a:rPr lang="pt-BR" b="1" dirty="0"/>
              <a:t> e wireless</a:t>
            </a:r>
            <a:r>
              <a:rPr lang="pt-BR" dirty="0"/>
              <a:t>.</a:t>
            </a:r>
          </a:p>
        </p:txBody>
      </p:sp>
      <p:sp>
        <p:nvSpPr>
          <p:cNvPr id="5" name="Retângulo 4">
            <a:extLst>
              <a:ext uri="{FF2B5EF4-FFF2-40B4-BE49-F238E27FC236}">
                <a16:creationId xmlns:a16="http://schemas.microsoft.com/office/drawing/2014/main" id="{ABCC7EF7-A64E-4447-BE84-AEB0CF7D8D4F}"/>
              </a:ext>
            </a:extLst>
          </p:cNvPr>
          <p:cNvSpPr/>
          <p:nvPr/>
        </p:nvSpPr>
        <p:spPr>
          <a:xfrm>
            <a:off x="2414726" y="5024761"/>
            <a:ext cx="1447060" cy="47051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Transmissão</a:t>
            </a:r>
          </a:p>
        </p:txBody>
      </p:sp>
      <p:sp>
        <p:nvSpPr>
          <p:cNvPr id="7" name="Retângulo 6">
            <a:extLst>
              <a:ext uri="{FF2B5EF4-FFF2-40B4-BE49-F238E27FC236}">
                <a16:creationId xmlns:a16="http://schemas.microsoft.com/office/drawing/2014/main" id="{EF1186A0-A8A0-469C-90D0-38E66EF8F8DC}"/>
              </a:ext>
            </a:extLst>
          </p:cNvPr>
          <p:cNvSpPr/>
          <p:nvPr/>
        </p:nvSpPr>
        <p:spPr>
          <a:xfrm>
            <a:off x="7884850" y="5024760"/>
            <a:ext cx="1447060" cy="47051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Receptor</a:t>
            </a:r>
          </a:p>
        </p:txBody>
      </p:sp>
      <p:sp>
        <p:nvSpPr>
          <p:cNvPr id="8" name="Elipse 7">
            <a:extLst>
              <a:ext uri="{FF2B5EF4-FFF2-40B4-BE49-F238E27FC236}">
                <a16:creationId xmlns:a16="http://schemas.microsoft.com/office/drawing/2014/main" id="{B50CB172-29CF-4FC9-8DF1-3D54C756DC6C}"/>
              </a:ext>
            </a:extLst>
          </p:cNvPr>
          <p:cNvSpPr/>
          <p:nvPr/>
        </p:nvSpPr>
        <p:spPr>
          <a:xfrm>
            <a:off x="6875420" y="5034302"/>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39F4A31-E3A6-400E-8776-493CD69112CD}"/>
              </a:ext>
            </a:extLst>
          </p:cNvPr>
          <p:cNvSpPr/>
          <p:nvPr/>
        </p:nvSpPr>
        <p:spPr>
          <a:xfrm>
            <a:off x="6942338" y="5237825"/>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28E1877-026C-4B57-B6D1-D91624C36AD7}"/>
              </a:ext>
            </a:extLst>
          </p:cNvPr>
          <p:cNvSpPr/>
          <p:nvPr/>
        </p:nvSpPr>
        <p:spPr>
          <a:xfrm>
            <a:off x="6854226" y="5570072"/>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2CCC243F-930B-4FFA-9C3C-B9131783C426}"/>
              </a:ext>
            </a:extLst>
          </p:cNvPr>
          <p:cNvCxnSpPr/>
          <p:nvPr/>
        </p:nvCxnSpPr>
        <p:spPr>
          <a:xfrm>
            <a:off x="7376160" y="5260018"/>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9E3D6420-7E62-45EA-9D51-9D2CC33BD152}"/>
              </a:ext>
            </a:extLst>
          </p:cNvPr>
          <p:cNvCxnSpPr>
            <a:cxnSpLocks/>
          </p:cNvCxnSpPr>
          <p:nvPr/>
        </p:nvCxnSpPr>
        <p:spPr>
          <a:xfrm>
            <a:off x="3907536" y="5265284"/>
            <a:ext cx="5086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07CF6B14-412E-4B63-AA51-C1F02AAC7146}"/>
              </a:ext>
            </a:extLst>
          </p:cNvPr>
          <p:cNvCxnSpPr>
            <a:cxnSpLocks/>
          </p:cNvCxnSpPr>
          <p:nvPr/>
        </p:nvCxnSpPr>
        <p:spPr>
          <a:xfrm>
            <a:off x="7461885" y="492061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o 22">
            <a:extLst>
              <a:ext uri="{FF2B5EF4-FFF2-40B4-BE49-F238E27FC236}">
                <a16:creationId xmlns:a16="http://schemas.microsoft.com/office/drawing/2014/main" id="{34F9910B-B48B-418F-8CFD-8852BB72FA72}"/>
              </a:ext>
            </a:extLst>
          </p:cNvPr>
          <p:cNvSpPr/>
          <p:nvPr/>
        </p:nvSpPr>
        <p:spPr>
          <a:xfrm>
            <a:off x="7115554" y="5026035"/>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24" name="Arco 23">
            <a:extLst>
              <a:ext uri="{FF2B5EF4-FFF2-40B4-BE49-F238E27FC236}">
                <a16:creationId xmlns:a16="http://schemas.microsoft.com/office/drawing/2014/main" id="{BDC4ED1F-BF3B-4068-8AFB-E29DD91457D7}"/>
              </a:ext>
            </a:extLst>
          </p:cNvPr>
          <p:cNvSpPr/>
          <p:nvPr/>
        </p:nvSpPr>
        <p:spPr>
          <a:xfrm>
            <a:off x="7197429" y="50247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25" name="Arco 24">
            <a:extLst>
              <a:ext uri="{FF2B5EF4-FFF2-40B4-BE49-F238E27FC236}">
                <a16:creationId xmlns:a16="http://schemas.microsoft.com/office/drawing/2014/main" id="{872B49DF-228E-4090-8B1C-8A9452EA2CA9}"/>
              </a:ext>
            </a:extLst>
          </p:cNvPr>
          <p:cNvSpPr/>
          <p:nvPr/>
        </p:nvSpPr>
        <p:spPr>
          <a:xfrm>
            <a:off x="7271425" y="4985702"/>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29" name="Arco 28">
            <a:extLst>
              <a:ext uri="{FF2B5EF4-FFF2-40B4-BE49-F238E27FC236}">
                <a16:creationId xmlns:a16="http://schemas.microsoft.com/office/drawing/2014/main" id="{C3DDE026-3F7B-4D49-A0AD-2669BBCFE728}"/>
              </a:ext>
            </a:extLst>
          </p:cNvPr>
          <p:cNvSpPr/>
          <p:nvPr/>
        </p:nvSpPr>
        <p:spPr>
          <a:xfrm rot="10601844">
            <a:off x="6771843" y="4920199"/>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0" name="Arco 29">
            <a:extLst>
              <a:ext uri="{FF2B5EF4-FFF2-40B4-BE49-F238E27FC236}">
                <a16:creationId xmlns:a16="http://schemas.microsoft.com/office/drawing/2014/main" id="{1972DC93-18F0-4510-BAB5-E2A6BA05CC59}"/>
              </a:ext>
            </a:extLst>
          </p:cNvPr>
          <p:cNvSpPr/>
          <p:nvPr/>
        </p:nvSpPr>
        <p:spPr>
          <a:xfrm rot="10601844">
            <a:off x="6692848" y="493420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1" name="Arco 30">
            <a:extLst>
              <a:ext uri="{FF2B5EF4-FFF2-40B4-BE49-F238E27FC236}">
                <a16:creationId xmlns:a16="http://schemas.microsoft.com/office/drawing/2014/main" id="{31BFC486-A15C-4C0C-A632-351EF946DEFE}"/>
              </a:ext>
            </a:extLst>
          </p:cNvPr>
          <p:cNvSpPr/>
          <p:nvPr/>
        </p:nvSpPr>
        <p:spPr>
          <a:xfrm rot="10601844">
            <a:off x="6614997" y="4933221"/>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2" name="Elipse 31">
            <a:extLst>
              <a:ext uri="{FF2B5EF4-FFF2-40B4-BE49-F238E27FC236}">
                <a16:creationId xmlns:a16="http://schemas.microsoft.com/office/drawing/2014/main" id="{817D86E2-D4F8-45FA-AD42-946F5EC6820E}"/>
              </a:ext>
            </a:extLst>
          </p:cNvPr>
          <p:cNvSpPr/>
          <p:nvPr/>
        </p:nvSpPr>
        <p:spPr>
          <a:xfrm>
            <a:off x="4827121" y="5024760"/>
            <a:ext cx="179551" cy="1961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406C4C51-C757-4391-8651-C79E1AC98EB4}"/>
              </a:ext>
            </a:extLst>
          </p:cNvPr>
          <p:cNvSpPr/>
          <p:nvPr/>
        </p:nvSpPr>
        <p:spPr>
          <a:xfrm>
            <a:off x="4894039" y="5228283"/>
            <a:ext cx="45719" cy="337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6D9A47B2-9D20-4C54-BDCE-FF66D2B07CEF}"/>
              </a:ext>
            </a:extLst>
          </p:cNvPr>
          <p:cNvSpPr/>
          <p:nvPr/>
        </p:nvSpPr>
        <p:spPr>
          <a:xfrm>
            <a:off x="4805927" y="5560530"/>
            <a:ext cx="22194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Arco 34">
            <a:extLst>
              <a:ext uri="{FF2B5EF4-FFF2-40B4-BE49-F238E27FC236}">
                <a16:creationId xmlns:a16="http://schemas.microsoft.com/office/drawing/2014/main" id="{694467C3-765C-4408-A638-C9BF2AA23921}"/>
              </a:ext>
            </a:extLst>
          </p:cNvPr>
          <p:cNvSpPr/>
          <p:nvPr/>
        </p:nvSpPr>
        <p:spPr>
          <a:xfrm>
            <a:off x="5067255" y="5016493"/>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6" name="Arco 35">
            <a:extLst>
              <a:ext uri="{FF2B5EF4-FFF2-40B4-BE49-F238E27FC236}">
                <a16:creationId xmlns:a16="http://schemas.microsoft.com/office/drawing/2014/main" id="{146ED74F-6BDC-4345-98EE-091FB01F8C05}"/>
              </a:ext>
            </a:extLst>
          </p:cNvPr>
          <p:cNvSpPr/>
          <p:nvPr/>
        </p:nvSpPr>
        <p:spPr>
          <a:xfrm>
            <a:off x="5149130" y="5015218"/>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37" name="Arco 36">
            <a:extLst>
              <a:ext uri="{FF2B5EF4-FFF2-40B4-BE49-F238E27FC236}">
                <a16:creationId xmlns:a16="http://schemas.microsoft.com/office/drawing/2014/main" id="{EA7174FB-BE2C-4BB9-A5C9-901449977958}"/>
              </a:ext>
            </a:extLst>
          </p:cNvPr>
          <p:cNvSpPr/>
          <p:nvPr/>
        </p:nvSpPr>
        <p:spPr>
          <a:xfrm>
            <a:off x="5223126" y="4976160"/>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
        <p:nvSpPr>
          <p:cNvPr id="38" name="Arco 37">
            <a:extLst>
              <a:ext uri="{FF2B5EF4-FFF2-40B4-BE49-F238E27FC236}">
                <a16:creationId xmlns:a16="http://schemas.microsoft.com/office/drawing/2014/main" id="{23379553-3033-4E18-AEF1-16AFB6B2B325}"/>
              </a:ext>
            </a:extLst>
          </p:cNvPr>
          <p:cNvSpPr/>
          <p:nvPr/>
        </p:nvSpPr>
        <p:spPr>
          <a:xfrm rot="10601844">
            <a:off x="4723544" y="4910657"/>
            <a:ext cx="45719" cy="325751"/>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solidFill>
                  <a:schemeClr val="bg1"/>
                </a:solidFill>
              </a:rPr>
              <a:t>)</a:t>
            </a:r>
          </a:p>
        </p:txBody>
      </p:sp>
      <p:sp>
        <p:nvSpPr>
          <p:cNvPr id="39" name="Arco 38">
            <a:extLst>
              <a:ext uri="{FF2B5EF4-FFF2-40B4-BE49-F238E27FC236}">
                <a16:creationId xmlns:a16="http://schemas.microsoft.com/office/drawing/2014/main" id="{3710D42F-C4DB-4DBA-A5BE-A0DDCD894E50}"/>
              </a:ext>
            </a:extLst>
          </p:cNvPr>
          <p:cNvSpPr/>
          <p:nvPr/>
        </p:nvSpPr>
        <p:spPr>
          <a:xfrm rot="10601844">
            <a:off x="4644549" y="492465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2600" dirty="0">
                <a:solidFill>
                  <a:schemeClr val="bg1"/>
                </a:solidFill>
              </a:rPr>
              <a:t>)</a:t>
            </a:r>
          </a:p>
        </p:txBody>
      </p:sp>
      <p:sp>
        <p:nvSpPr>
          <p:cNvPr id="40" name="Arco 39">
            <a:extLst>
              <a:ext uri="{FF2B5EF4-FFF2-40B4-BE49-F238E27FC236}">
                <a16:creationId xmlns:a16="http://schemas.microsoft.com/office/drawing/2014/main" id="{E8A75BA1-E9C9-406B-A567-364E9FB1B1DC}"/>
              </a:ext>
            </a:extLst>
          </p:cNvPr>
          <p:cNvSpPr/>
          <p:nvPr/>
        </p:nvSpPr>
        <p:spPr>
          <a:xfrm rot="10601844">
            <a:off x="4566698" y="4923679"/>
            <a:ext cx="45719" cy="325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sz="4000" dirty="0">
                <a:solidFill>
                  <a:schemeClr val="bg1"/>
                </a:solidFill>
              </a:rPr>
              <a:t>)</a:t>
            </a:r>
          </a:p>
        </p:txBody>
      </p:sp>
    </p:spTree>
    <p:extLst>
      <p:ext uri="{BB962C8B-B14F-4D97-AF65-F5344CB8AC3E}">
        <p14:creationId xmlns:p14="http://schemas.microsoft.com/office/powerpoint/2010/main" val="363745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5705D-4340-452D-A7F3-49352442FCBB}"/>
              </a:ext>
            </a:extLst>
          </p:cNvPr>
          <p:cNvSpPr>
            <a:spLocks noGrp="1"/>
          </p:cNvSpPr>
          <p:nvPr>
            <p:ph type="title"/>
          </p:nvPr>
        </p:nvSpPr>
        <p:spPr/>
        <p:txBody>
          <a:bodyPr/>
          <a:lstStyle/>
          <a:p>
            <a:r>
              <a:rPr lang="pt-BR" dirty="0"/>
              <a:t>Camada de enlace:</a:t>
            </a:r>
          </a:p>
        </p:txBody>
      </p:sp>
      <p:sp>
        <p:nvSpPr>
          <p:cNvPr id="3" name="Espaço Reservado para Conteúdo 2">
            <a:extLst>
              <a:ext uri="{FF2B5EF4-FFF2-40B4-BE49-F238E27FC236}">
                <a16:creationId xmlns:a16="http://schemas.microsoft.com/office/drawing/2014/main" id="{67754766-F8D2-48D2-9FFF-74FB29D60383}"/>
              </a:ext>
            </a:extLst>
          </p:cNvPr>
          <p:cNvSpPr>
            <a:spLocks noGrp="1"/>
          </p:cNvSpPr>
          <p:nvPr>
            <p:ph idx="1"/>
          </p:nvPr>
        </p:nvSpPr>
        <p:spPr/>
        <p:txBody>
          <a:bodyPr/>
          <a:lstStyle/>
          <a:p>
            <a:r>
              <a:rPr lang="pt-BR" dirty="0"/>
              <a:t>Como diz o nome, esta camada entrelaça os dados, ou seja, transforma a camada física, em um recurso de transmissão bruto, em um link responsável pela comunicação de dados nó a nó.</a:t>
            </a:r>
          </a:p>
          <a:p>
            <a:r>
              <a:rPr lang="pt-BR" dirty="0"/>
              <a:t>Na maioria das vezes, esta camada, de enlace, costuma-se implementar em um adaptador de rede (NIC).</a:t>
            </a:r>
          </a:p>
        </p:txBody>
      </p:sp>
    </p:spTree>
    <p:extLst>
      <p:ext uri="{BB962C8B-B14F-4D97-AF65-F5344CB8AC3E}">
        <p14:creationId xmlns:p14="http://schemas.microsoft.com/office/powerpoint/2010/main" val="3660462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0CA3B-D2EF-41FD-B894-9E53D65F9845}"/>
              </a:ext>
            </a:extLst>
          </p:cNvPr>
          <p:cNvSpPr>
            <a:spLocks noGrp="1"/>
          </p:cNvSpPr>
          <p:nvPr>
            <p:ph type="title"/>
          </p:nvPr>
        </p:nvSpPr>
        <p:spPr/>
        <p:txBody>
          <a:bodyPr/>
          <a:lstStyle/>
          <a:p>
            <a:r>
              <a:rPr lang="pt-BR" dirty="0"/>
              <a:t>Para que serve a camada de enlace?:</a:t>
            </a:r>
          </a:p>
        </p:txBody>
      </p:sp>
      <p:sp>
        <p:nvSpPr>
          <p:cNvPr id="3" name="Espaço Reservado para Conteúdo 2">
            <a:extLst>
              <a:ext uri="{FF2B5EF4-FFF2-40B4-BE49-F238E27FC236}">
                <a16:creationId xmlns:a16="http://schemas.microsoft.com/office/drawing/2014/main" id="{2A1E25EE-80E9-4785-A767-D2C8A0A0EF8B}"/>
              </a:ext>
            </a:extLst>
          </p:cNvPr>
          <p:cNvSpPr>
            <a:spLocks noGrp="1"/>
          </p:cNvSpPr>
          <p:nvPr>
            <p:ph idx="1"/>
          </p:nvPr>
        </p:nvSpPr>
        <p:spPr/>
        <p:txBody>
          <a:bodyPr/>
          <a:lstStyle/>
          <a:p>
            <a:r>
              <a:rPr lang="pt-BR" dirty="0"/>
              <a:t>A função primária da camada de enlace é fazer a conexão lógica entre as máquinas que estiverem trocando informações.</a:t>
            </a:r>
          </a:p>
          <a:p>
            <a:r>
              <a:rPr lang="pt-BR" dirty="0"/>
              <a:t>Essa tarefa implica em alguns serviços que podem ser oferecidos às camadas superiores que não têm, na realidade, relação direta com o enlace das máquinas.</a:t>
            </a:r>
          </a:p>
        </p:txBody>
      </p:sp>
    </p:spTree>
    <p:extLst>
      <p:ext uri="{BB962C8B-B14F-4D97-AF65-F5344CB8AC3E}">
        <p14:creationId xmlns:p14="http://schemas.microsoft.com/office/powerpoint/2010/main" val="346644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CCCB7-B7B0-409C-AE7A-FFB48B0AE3E2}"/>
              </a:ext>
            </a:extLst>
          </p:cNvPr>
          <p:cNvSpPr>
            <a:spLocks noGrp="1"/>
          </p:cNvSpPr>
          <p:nvPr>
            <p:ph type="title"/>
          </p:nvPr>
        </p:nvSpPr>
        <p:spPr/>
        <p:txBody>
          <a:bodyPr/>
          <a:lstStyle/>
          <a:p>
            <a:r>
              <a:rPr lang="pt-BR" dirty="0"/>
              <a:t>Controle de enlace de dados:</a:t>
            </a:r>
          </a:p>
        </p:txBody>
      </p:sp>
      <p:sp>
        <p:nvSpPr>
          <p:cNvPr id="3" name="Espaço Reservado para Conteúdo 2">
            <a:extLst>
              <a:ext uri="{FF2B5EF4-FFF2-40B4-BE49-F238E27FC236}">
                <a16:creationId xmlns:a16="http://schemas.microsoft.com/office/drawing/2014/main" id="{D0771C7D-C29F-4F8F-8E8F-F7B654DA69EB}"/>
              </a:ext>
            </a:extLst>
          </p:cNvPr>
          <p:cNvSpPr>
            <a:spLocks noGrp="1"/>
          </p:cNvSpPr>
          <p:nvPr>
            <p:ph idx="1"/>
          </p:nvPr>
        </p:nvSpPr>
        <p:spPr/>
        <p:txBody>
          <a:bodyPr/>
          <a:lstStyle/>
          <a:p>
            <a:r>
              <a:rPr lang="pt-BR" dirty="0"/>
              <a:t>Para o controle de enlace de dados, é necessário uma coordenação entre transmissor e receptor.</a:t>
            </a:r>
          </a:p>
          <a:p>
            <a:pPr marL="0" indent="0">
              <a:buNone/>
            </a:pPr>
            <a:r>
              <a:rPr lang="pt-BR" dirty="0"/>
              <a:t>-&gt; Dentro do controles de dados, há um Controle de Fluxo, que se refere a um conjunto de procedimentos utilizados para controlar a quantidade de dados que o emissor pode enviar antes de receber uma confirmação do receptor. Chamado de ACK.</a:t>
            </a:r>
          </a:p>
        </p:txBody>
      </p:sp>
    </p:spTree>
    <p:extLst>
      <p:ext uri="{BB962C8B-B14F-4D97-AF65-F5344CB8AC3E}">
        <p14:creationId xmlns:p14="http://schemas.microsoft.com/office/powerpoint/2010/main" val="2111227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78E2E-DEBD-46F6-B2A7-4E471A300B5E}"/>
              </a:ext>
            </a:extLst>
          </p:cNvPr>
          <p:cNvSpPr>
            <a:spLocks noGrp="1"/>
          </p:cNvSpPr>
          <p:nvPr>
            <p:ph type="title"/>
          </p:nvPr>
        </p:nvSpPr>
        <p:spPr/>
        <p:txBody>
          <a:bodyPr/>
          <a:lstStyle/>
          <a:p>
            <a:r>
              <a:rPr lang="pt-BR" dirty="0"/>
              <a:t>Protocolos: sem ruído</a:t>
            </a:r>
          </a:p>
        </p:txBody>
      </p:sp>
      <p:sp>
        <p:nvSpPr>
          <p:cNvPr id="11" name="Espaço Reservado para Conteúdo 10">
            <a:extLst>
              <a:ext uri="{FF2B5EF4-FFF2-40B4-BE49-F238E27FC236}">
                <a16:creationId xmlns:a16="http://schemas.microsoft.com/office/drawing/2014/main" id="{1B68B9C2-6723-49D9-9199-80F16215EE4B}"/>
              </a:ext>
            </a:extLst>
          </p:cNvPr>
          <p:cNvSpPr>
            <a:spLocks noGrp="1"/>
          </p:cNvSpPr>
          <p:nvPr>
            <p:ph idx="1"/>
          </p:nvPr>
        </p:nvSpPr>
        <p:spPr/>
        <p:txBody>
          <a:bodyPr/>
          <a:lstStyle/>
          <a:p>
            <a:r>
              <a:rPr lang="pt-BR" dirty="0" err="1"/>
              <a:t>Simplest</a:t>
            </a:r>
            <a:r>
              <a:rPr lang="pt-BR" dirty="0"/>
              <a:t>: O protocolo mais simples já existente</a:t>
            </a:r>
          </a:p>
          <a:p>
            <a:r>
              <a:rPr lang="pt-BR" dirty="0"/>
              <a:t>Stop-</a:t>
            </a:r>
            <a:r>
              <a:rPr lang="pt-BR" dirty="0" err="1"/>
              <a:t>and</a:t>
            </a:r>
            <a:r>
              <a:rPr lang="pt-BR" dirty="0"/>
              <a:t>-</a:t>
            </a:r>
            <a:r>
              <a:rPr lang="pt-BR" dirty="0" err="1"/>
              <a:t>Wait</a:t>
            </a:r>
            <a:r>
              <a:rPr lang="pt-BR" dirty="0"/>
              <a:t>: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p:txBody>
      </p:sp>
    </p:spTree>
    <p:extLst>
      <p:ext uri="{BB962C8B-B14F-4D97-AF65-F5344CB8AC3E}">
        <p14:creationId xmlns:p14="http://schemas.microsoft.com/office/powerpoint/2010/main" val="2246873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4042B-E650-413E-BE28-E0D24F12AD74}"/>
              </a:ext>
            </a:extLst>
          </p:cNvPr>
          <p:cNvSpPr>
            <a:spLocks noGrp="1"/>
          </p:cNvSpPr>
          <p:nvPr>
            <p:ph type="title"/>
          </p:nvPr>
        </p:nvSpPr>
        <p:spPr/>
        <p:txBody>
          <a:bodyPr/>
          <a:lstStyle/>
          <a:p>
            <a:r>
              <a:rPr lang="pt-BR" dirty="0"/>
              <a:t>Protocolos: com ruído</a:t>
            </a:r>
          </a:p>
        </p:txBody>
      </p:sp>
      <p:sp>
        <p:nvSpPr>
          <p:cNvPr id="3" name="Espaço Reservado para Conteúdo 2">
            <a:extLst>
              <a:ext uri="{FF2B5EF4-FFF2-40B4-BE49-F238E27FC236}">
                <a16:creationId xmlns:a16="http://schemas.microsoft.com/office/drawing/2014/main" id="{535B90CE-57FD-4059-B2BF-CA549DC9D687}"/>
              </a:ext>
            </a:extLst>
          </p:cNvPr>
          <p:cNvSpPr>
            <a:spLocks noGrp="1"/>
          </p:cNvSpPr>
          <p:nvPr>
            <p:ph idx="1"/>
          </p:nvPr>
        </p:nvSpPr>
        <p:spPr/>
        <p:txBody>
          <a:bodyPr>
            <a:normAutofit fontScale="92500" lnSpcReduction="10000"/>
          </a:bodyPr>
          <a:lstStyle/>
          <a:p>
            <a:r>
              <a:rPr lang="pt-BR" dirty="0"/>
              <a:t>Stop-</a:t>
            </a:r>
            <a:r>
              <a:rPr lang="pt-BR" dirty="0" err="1"/>
              <a:t>and</a:t>
            </a:r>
            <a:r>
              <a:rPr lang="pt-BR" dirty="0"/>
              <a:t>-</a:t>
            </a:r>
            <a:r>
              <a:rPr lang="pt-BR" dirty="0" err="1"/>
              <a:t>Wait</a:t>
            </a:r>
            <a:r>
              <a:rPr lang="pt-BR" dirty="0"/>
              <a:t> ARQ: Também conhecido como protocolo de bit alternado , é um método em telecomunicações para enviar informações entre dois dispositivos conectados. Ele garante que as informações não sejam perdidas devido a pacotes descartados e que os pacotes sejam recebidos na ordem correta.</a:t>
            </a:r>
          </a:p>
          <a:p>
            <a:r>
              <a:rPr lang="pt-BR" dirty="0"/>
              <a:t>Go-Back-n ARQ: Envia continuamente frames até a um valor máximo N específico do tamanho da janela do emissor, sem receber um pacote de confirmação do receptor.</a:t>
            </a:r>
          </a:p>
          <a:p>
            <a:r>
              <a:rPr lang="pt-BR" dirty="0" err="1"/>
              <a:t>Selective</a:t>
            </a:r>
            <a:r>
              <a:rPr lang="pt-BR" dirty="0"/>
              <a:t> </a:t>
            </a:r>
            <a:r>
              <a:rPr lang="pt-BR" dirty="0" err="1"/>
              <a:t>Repeat</a:t>
            </a:r>
            <a:r>
              <a:rPr lang="pt-BR" dirty="0"/>
              <a:t> ARQ: Usado para gerenciar números de sequência e retransmissões em comunicações confiáveis.</a:t>
            </a:r>
          </a:p>
          <a:p>
            <a:endParaRPr lang="pt-BR" dirty="0"/>
          </a:p>
        </p:txBody>
      </p:sp>
    </p:spTree>
    <p:extLst>
      <p:ext uri="{BB962C8B-B14F-4D97-AF65-F5344CB8AC3E}">
        <p14:creationId xmlns:p14="http://schemas.microsoft.com/office/powerpoint/2010/main" val="349489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4BB0F-784A-4102-A919-C4730110767D}"/>
              </a:ext>
            </a:extLst>
          </p:cNvPr>
          <p:cNvSpPr>
            <a:spLocks noGrp="1"/>
          </p:cNvSpPr>
          <p:nvPr>
            <p:ph type="title"/>
          </p:nvPr>
        </p:nvSpPr>
        <p:spPr/>
        <p:txBody>
          <a:bodyPr/>
          <a:lstStyle/>
          <a:p>
            <a:r>
              <a:rPr lang="pt-BR" dirty="0"/>
              <a:t>Tipos de comunicação/dados:</a:t>
            </a:r>
          </a:p>
        </p:txBody>
      </p:sp>
      <p:sp>
        <p:nvSpPr>
          <p:cNvPr id="3" name="Espaço Reservado para Conteúdo 2">
            <a:extLst>
              <a:ext uri="{FF2B5EF4-FFF2-40B4-BE49-F238E27FC236}">
                <a16:creationId xmlns:a16="http://schemas.microsoft.com/office/drawing/2014/main" id="{F5EA8550-85BA-472B-AA49-639C987165B4}"/>
              </a:ext>
            </a:extLst>
          </p:cNvPr>
          <p:cNvSpPr>
            <a:spLocks noGrp="1"/>
          </p:cNvSpPr>
          <p:nvPr>
            <p:ph idx="1"/>
          </p:nvPr>
        </p:nvSpPr>
        <p:spPr/>
        <p:txBody>
          <a:bodyPr>
            <a:normAutofit fontScale="77500" lnSpcReduction="20000"/>
          </a:bodyPr>
          <a:lstStyle/>
          <a:p>
            <a:pPr marL="0" indent="0">
              <a:buNone/>
            </a:pPr>
            <a:r>
              <a:rPr lang="pt-BR" dirty="0"/>
              <a:t>Os meios de comunicação podem ser categorizados em dois diferentes tipos de acordo com a plataforma, por meio da qual se dá a propagação de informações, e também o seu público receptor. São eles:</a:t>
            </a:r>
          </a:p>
          <a:p>
            <a:r>
              <a:rPr lang="pt-BR" dirty="0"/>
              <a:t>Meios de comunicação individual: são aquelas ferramentas que permitem a troca de informações em nível interpessoal e de maneira direta, de um indivíduo a outro ou entre um pequeno grupo de pessoas. O público emissor e receptor da mensagem é, portanto, limitado. Os principais exemplos são: carta, telefone, celular (por meio de aplicativos de mensagem instantânea) e e-mail.</a:t>
            </a:r>
          </a:p>
          <a:p>
            <a:r>
              <a:rPr lang="pt-BR" dirty="0"/>
              <a:t>Meios de comunicação em massa ou social: são aquelas ferramentas utilizadas para estabelecer a comunicação e a troca de informações com uma vasta quantidade de pessoas, até mesmo populações inteiras. Os principais exemplos são: rádio, televisão, jornal, revista e internet.</a:t>
            </a:r>
          </a:p>
        </p:txBody>
      </p:sp>
    </p:spTree>
    <p:extLst>
      <p:ext uri="{BB962C8B-B14F-4D97-AF65-F5344CB8AC3E}">
        <p14:creationId xmlns:p14="http://schemas.microsoft.com/office/powerpoint/2010/main" val="566950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A58A3-89C4-4F0B-BC30-1CEBA325BFBF}"/>
              </a:ext>
            </a:extLst>
          </p:cNvPr>
          <p:cNvSpPr>
            <a:spLocks noGrp="1"/>
          </p:cNvSpPr>
          <p:nvPr>
            <p:ph type="title"/>
          </p:nvPr>
        </p:nvSpPr>
        <p:spPr/>
        <p:txBody>
          <a:bodyPr/>
          <a:lstStyle/>
          <a:p>
            <a:r>
              <a:rPr lang="pt-BR" dirty="0"/>
              <a:t>Controle e detecção de erros: distância de erros</a:t>
            </a:r>
          </a:p>
        </p:txBody>
      </p:sp>
      <p:sp>
        <p:nvSpPr>
          <p:cNvPr id="3" name="Espaço Reservado para Conteúdo 2">
            <a:extLst>
              <a:ext uri="{FF2B5EF4-FFF2-40B4-BE49-F238E27FC236}">
                <a16:creationId xmlns:a16="http://schemas.microsoft.com/office/drawing/2014/main" id="{7DF66F57-7E33-4E63-937C-9CE574C98F6F}"/>
              </a:ext>
            </a:extLst>
          </p:cNvPr>
          <p:cNvSpPr>
            <a:spLocks noGrp="1"/>
          </p:cNvSpPr>
          <p:nvPr>
            <p:ph idx="1"/>
          </p:nvPr>
        </p:nvSpPr>
        <p:spPr/>
        <p:txBody>
          <a:bodyPr/>
          <a:lstStyle/>
          <a:p>
            <a:r>
              <a:rPr lang="pt-BR"/>
              <a:t>Os erros </a:t>
            </a:r>
            <a:r>
              <a:rPr lang="pt-BR" dirty="0"/>
              <a:t>de transmissão ainda são um fato </a:t>
            </a:r>
            <a:r>
              <a:rPr lang="pt-BR"/>
              <a:t>muito comum</a:t>
            </a:r>
          </a:p>
          <a:p>
            <a:endParaRPr lang="pt-BR" dirty="0"/>
          </a:p>
        </p:txBody>
      </p:sp>
    </p:spTree>
    <p:extLst>
      <p:ext uri="{BB962C8B-B14F-4D97-AF65-F5344CB8AC3E}">
        <p14:creationId xmlns:p14="http://schemas.microsoft.com/office/powerpoint/2010/main" val="232885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6A3D0-4A12-4DA6-A98B-9508B016559E}"/>
              </a:ext>
            </a:extLst>
          </p:cNvPr>
          <p:cNvSpPr>
            <a:spLocks noGrp="1"/>
          </p:cNvSpPr>
          <p:nvPr>
            <p:ph type="title"/>
          </p:nvPr>
        </p:nvSpPr>
        <p:spPr/>
        <p:txBody>
          <a:bodyPr/>
          <a:lstStyle/>
          <a:p>
            <a:r>
              <a:rPr lang="pt-BR" dirty="0"/>
              <a:t>Fluxo de dados:</a:t>
            </a:r>
          </a:p>
        </p:txBody>
      </p:sp>
      <p:sp>
        <p:nvSpPr>
          <p:cNvPr id="3" name="Espaço Reservado para Conteúdo 2">
            <a:extLst>
              <a:ext uri="{FF2B5EF4-FFF2-40B4-BE49-F238E27FC236}">
                <a16:creationId xmlns:a16="http://schemas.microsoft.com/office/drawing/2014/main" id="{6DCE8F85-2C05-4DE6-8732-7F342EB9605B}"/>
              </a:ext>
            </a:extLst>
          </p:cNvPr>
          <p:cNvSpPr>
            <a:spLocks noGrp="1"/>
          </p:cNvSpPr>
          <p:nvPr>
            <p:ph idx="1"/>
          </p:nvPr>
        </p:nvSpPr>
        <p:spPr/>
        <p:txBody>
          <a:bodyPr/>
          <a:lstStyle/>
          <a:p>
            <a:endParaRPr lang="pt-BR" dirty="0"/>
          </a:p>
        </p:txBody>
      </p:sp>
      <p:sp>
        <p:nvSpPr>
          <p:cNvPr id="4" name="Espaço Reservado para Texto 3">
            <a:extLst>
              <a:ext uri="{FF2B5EF4-FFF2-40B4-BE49-F238E27FC236}">
                <a16:creationId xmlns:a16="http://schemas.microsoft.com/office/drawing/2014/main" id="{5B7D2735-6AC1-410F-A1FC-D9B053CB45FA}"/>
              </a:ext>
            </a:extLst>
          </p:cNvPr>
          <p:cNvSpPr>
            <a:spLocks noGrp="1"/>
          </p:cNvSpPr>
          <p:nvPr>
            <p:ph type="body" sz="half" idx="2"/>
          </p:nvPr>
        </p:nvSpPr>
        <p:spPr/>
        <p:txBody>
          <a:bodyPr/>
          <a:lstStyle/>
          <a:p>
            <a:r>
              <a:rPr lang="pt-BR" dirty="0"/>
              <a:t>Um diagrama de fluxo de dados (DFD) é uma representação visual de como os dados fluem </a:t>
            </a:r>
          </a:p>
          <a:p>
            <a:r>
              <a:rPr lang="pt-BR" b="1" dirty="0"/>
              <a:t>DFD lógico x DFD físico</a:t>
            </a:r>
            <a:br>
              <a:rPr lang="pt-BR" dirty="0"/>
            </a:br>
            <a:r>
              <a:rPr lang="pt-BR" dirty="0"/>
              <a:t>Estas são as duas categorias de um diagrama de fluxo de </a:t>
            </a:r>
            <a:r>
              <a:rPr lang="pt-BR" dirty="0" err="1"/>
              <a:t>dados.através</a:t>
            </a:r>
            <a:r>
              <a:rPr lang="pt-BR" dirty="0"/>
              <a:t> de um processo ou sistema.</a:t>
            </a:r>
          </a:p>
          <a:p>
            <a:endParaRPr lang="pt-BR" dirty="0"/>
          </a:p>
        </p:txBody>
      </p:sp>
      <p:sp>
        <p:nvSpPr>
          <p:cNvPr id="5" name="Retângulo 4">
            <a:extLst>
              <a:ext uri="{FF2B5EF4-FFF2-40B4-BE49-F238E27FC236}">
                <a16:creationId xmlns:a16="http://schemas.microsoft.com/office/drawing/2014/main" id="{04820C01-6DA8-48F4-9230-9606B1FF0038}"/>
              </a:ext>
            </a:extLst>
          </p:cNvPr>
          <p:cNvSpPr/>
          <p:nvPr/>
        </p:nvSpPr>
        <p:spPr>
          <a:xfrm>
            <a:off x="5489129" y="889571"/>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E3CFCA4-FF91-4FED-AADE-376ED607DFF2}"/>
              </a:ext>
            </a:extLst>
          </p:cNvPr>
          <p:cNvSpPr/>
          <p:nvPr/>
        </p:nvSpPr>
        <p:spPr>
          <a:xfrm>
            <a:off x="9448631" y="889570"/>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3F691A44-B801-4AEF-9FD8-D4495CA2722C}"/>
              </a:ext>
            </a:extLst>
          </p:cNvPr>
          <p:cNvSpPr/>
          <p:nvPr/>
        </p:nvSpPr>
        <p:spPr>
          <a:xfrm>
            <a:off x="5656439" y="2363264"/>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F8E355E3-74FC-473D-A054-3D96827D0EDC}"/>
              </a:ext>
            </a:extLst>
          </p:cNvPr>
          <p:cNvSpPr/>
          <p:nvPr/>
        </p:nvSpPr>
        <p:spPr>
          <a:xfrm>
            <a:off x="9615941" y="2363263"/>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C8257B11-0E66-4781-AD1B-2C7DE9077D4F}"/>
              </a:ext>
            </a:extLst>
          </p:cNvPr>
          <p:cNvSpPr/>
          <p:nvPr/>
        </p:nvSpPr>
        <p:spPr>
          <a:xfrm>
            <a:off x="7637639" y="4429958"/>
            <a:ext cx="1109709" cy="932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BB774A3-22CB-4623-8116-D6386AF90BF9}"/>
              </a:ext>
            </a:extLst>
          </p:cNvPr>
          <p:cNvSpPr/>
          <p:nvPr/>
        </p:nvSpPr>
        <p:spPr>
          <a:xfrm>
            <a:off x="9371902" y="4361896"/>
            <a:ext cx="1444331" cy="9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14E772B-2325-4042-8665-5CD8BBDE8120}"/>
              </a:ext>
            </a:extLst>
          </p:cNvPr>
          <p:cNvSpPr/>
          <p:nvPr/>
        </p:nvSpPr>
        <p:spPr>
          <a:xfrm>
            <a:off x="7501631" y="1897185"/>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F56543CC-320E-4644-BE8F-EC73D4FDD384}"/>
              </a:ext>
            </a:extLst>
          </p:cNvPr>
          <p:cNvSpPr/>
          <p:nvPr/>
        </p:nvSpPr>
        <p:spPr>
          <a:xfrm>
            <a:off x="7517790" y="3529699"/>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7CA741C2-AC69-4EA5-A5C2-CE3909CDFE32}"/>
              </a:ext>
            </a:extLst>
          </p:cNvPr>
          <p:cNvSpPr/>
          <p:nvPr/>
        </p:nvSpPr>
        <p:spPr>
          <a:xfrm>
            <a:off x="5536590" y="3976466"/>
            <a:ext cx="1349406" cy="35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Angulado 20">
            <a:extLst>
              <a:ext uri="{FF2B5EF4-FFF2-40B4-BE49-F238E27FC236}">
                <a16:creationId xmlns:a16="http://schemas.microsoft.com/office/drawing/2014/main" id="{0089D14B-B826-4377-B7EE-C0255290530A}"/>
              </a:ext>
            </a:extLst>
          </p:cNvPr>
          <p:cNvCxnSpPr/>
          <p:nvPr/>
        </p:nvCxnSpPr>
        <p:spPr>
          <a:xfrm flipV="1">
            <a:off x="6766148" y="2092495"/>
            <a:ext cx="735483"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107F5AD9-A76F-461F-A302-F118E302F2BC}"/>
              </a:ext>
            </a:extLst>
          </p:cNvPr>
          <p:cNvCxnSpPr/>
          <p:nvPr/>
        </p:nvCxnSpPr>
        <p:spPr>
          <a:xfrm>
            <a:off x="8867196" y="2092495"/>
            <a:ext cx="748745" cy="6151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C8B5AACE-9323-4754-94FB-161005E659BF}"/>
              </a:ext>
            </a:extLst>
          </p:cNvPr>
          <p:cNvCxnSpPr/>
          <p:nvPr/>
        </p:nvCxnSpPr>
        <p:spPr>
          <a:xfrm>
            <a:off x="10141372" y="1866114"/>
            <a:ext cx="0" cy="4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A6200DAB-0E2D-439E-AE65-346E272AB1CF}"/>
              </a:ext>
            </a:extLst>
          </p:cNvPr>
          <p:cNvCxnSpPr>
            <a:cxnSpLocks/>
          </p:cNvCxnSpPr>
          <p:nvPr/>
        </p:nvCxnSpPr>
        <p:spPr>
          <a:xfrm flipV="1">
            <a:off x="8398276" y="3027286"/>
            <a:ext cx="1217665" cy="5024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D2C08FC6-CF2A-4FB4-8F3E-F95A0AD801DA}"/>
              </a:ext>
            </a:extLst>
          </p:cNvPr>
          <p:cNvCxnSpPr>
            <a:cxnSpLocks/>
          </p:cNvCxnSpPr>
          <p:nvPr/>
        </p:nvCxnSpPr>
        <p:spPr>
          <a:xfrm rot="10800000">
            <a:off x="6885999" y="3032551"/>
            <a:ext cx="1115571" cy="5148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512F5526-8D08-489A-86A8-981A9407D758}"/>
              </a:ext>
            </a:extLst>
          </p:cNvPr>
          <p:cNvCxnSpPr/>
          <p:nvPr/>
        </p:nvCxnSpPr>
        <p:spPr>
          <a:xfrm>
            <a:off x="6195680" y="3340544"/>
            <a:ext cx="0" cy="54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3017C15C-6AA3-4CA1-B165-539C6D89DDBE}"/>
              </a:ext>
            </a:extLst>
          </p:cNvPr>
          <p:cNvCxnSpPr/>
          <p:nvPr/>
        </p:nvCxnSpPr>
        <p:spPr>
          <a:xfrm>
            <a:off x="10141372" y="3355759"/>
            <a:ext cx="0" cy="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5F19D373-4F8B-484E-BF36-F843C57C98C9}"/>
              </a:ext>
            </a:extLst>
          </p:cNvPr>
          <p:cNvCxnSpPr/>
          <p:nvPr/>
        </p:nvCxnSpPr>
        <p:spPr>
          <a:xfrm>
            <a:off x="8176334" y="3881999"/>
            <a:ext cx="16159" cy="54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do 38">
            <a:extLst>
              <a:ext uri="{FF2B5EF4-FFF2-40B4-BE49-F238E27FC236}">
                <a16:creationId xmlns:a16="http://schemas.microsoft.com/office/drawing/2014/main" id="{9555D1C7-115A-4D7C-9C65-DD6EB176860D}"/>
              </a:ext>
            </a:extLst>
          </p:cNvPr>
          <p:cNvCxnSpPr>
            <a:cxnSpLocks/>
          </p:cNvCxnSpPr>
          <p:nvPr/>
        </p:nvCxnSpPr>
        <p:spPr>
          <a:xfrm>
            <a:off x="6096000" y="4328766"/>
            <a:ext cx="1464910" cy="567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C89CF34C-E9DA-4694-8F9C-2E4B3505C4B4}"/>
              </a:ext>
            </a:extLst>
          </p:cNvPr>
          <p:cNvCxnSpPr/>
          <p:nvPr/>
        </p:nvCxnSpPr>
        <p:spPr>
          <a:xfrm flipH="1">
            <a:off x="8817047" y="4862429"/>
            <a:ext cx="515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a:extLst>
              <a:ext uri="{FF2B5EF4-FFF2-40B4-BE49-F238E27FC236}">
                <a16:creationId xmlns:a16="http://schemas.microsoft.com/office/drawing/2014/main" id="{EF96486A-B2DE-4BBE-9D8B-46834BB68788}"/>
              </a:ext>
            </a:extLst>
          </p:cNvPr>
          <p:cNvCxnSpPr/>
          <p:nvPr/>
        </p:nvCxnSpPr>
        <p:spPr>
          <a:xfrm>
            <a:off x="6195680" y="1821725"/>
            <a:ext cx="0"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8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7BAEFB3-4087-4388-9749-0EB9676D0B03}"/>
              </a:ext>
            </a:extLst>
          </p:cNvPr>
          <p:cNvSpPr>
            <a:spLocks noGrp="1"/>
          </p:cNvSpPr>
          <p:nvPr>
            <p:ph type="title"/>
          </p:nvPr>
        </p:nvSpPr>
        <p:spPr/>
        <p:txBody>
          <a:bodyPr/>
          <a:lstStyle/>
          <a:p>
            <a:r>
              <a:rPr lang="pt-BR" dirty="0"/>
              <a:t>Redes nas organizações:</a:t>
            </a:r>
          </a:p>
        </p:txBody>
      </p:sp>
      <p:sp>
        <p:nvSpPr>
          <p:cNvPr id="6" name="Espaço Reservado para Conteúdo 5">
            <a:extLst>
              <a:ext uri="{FF2B5EF4-FFF2-40B4-BE49-F238E27FC236}">
                <a16:creationId xmlns:a16="http://schemas.microsoft.com/office/drawing/2014/main" id="{C4197714-3C09-4BD7-BC73-FFBC51424B52}"/>
              </a:ext>
            </a:extLst>
          </p:cNvPr>
          <p:cNvSpPr>
            <a:spLocks noGrp="1"/>
          </p:cNvSpPr>
          <p:nvPr>
            <p:ph idx="1"/>
          </p:nvPr>
        </p:nvSpPr>
        <p:spPr/>
        <p:txBody>
          <a:bodyPr>
            <a:normAutofit fontScale="92500" lnSpcReduction="20000"/>
          </a:bodyPr>
          <a:lstStyle/>
          <a:p>
            <a:r>
              <a:rPr lang="pt-BR" dirty="0"/>
              <a:t>A comunicação dados é a disciplina da ciência da computação que trata da comunicação entre computadores (sistema computacional) e dispositivos de calculadoras analógicas antigas sem utilização de nenhum protocolo do modelo OSI ou da arquitetura </a:t>
            </a:r>
            <a:r>
              <a:rPr lang="pt-BR" dirty="0" err="1"/>
              <a:t>tcp/ip</a:t>
            </a:r>
            <a:r>
              <a:rPr lang="pt-BR" dirty="0"/>
              <a:t> diferentes através de um meio de transmissão incomum.</a:t>
            </a:r>
          </a:p>
          <a:p>
            <a:r>
              <a:rPr lang="pt-BR" dirty="0"/>
              <a:t>Estas redes podem ser classificadas em três grupos, conforme as suas características e finalidades: </a:t>
            </a:r>
            <a:r>
              <a:rPr lang="pt-BR" b="1" dirty="0" err="1"/>
              <a:t>LANs</a:t>
            </a:r>
            <a:r>
              <a:rPr lang="pt-BR" b="1" dirty="0"/>
              <a:t> (Local </a:t>
            </a:r>
            <a:r>
              <a:rPr lang="pt-BR" b="1" dirty="0" err="1"/>
              <a:t>Area</a:t>
            </a:r>
            <a:r>
              <a:rPr lang="pt-BR" b="1" dirty="0"/>
              <a:t> Network - Rede Local de Computadores), </a:t>
            </a:r>
            <a:r>
              <a:rPr lang="pt-BR" b="1" dirty="0" err="1"/>
              <a:t>MANs</a:t>
            </a:r>
            <a:r>
              <a:rPr lang="pt-BR" b="1" dirty="0"/>
              <a:t> (</a:t>
            </a:r>
            <a:r>
              <a:rPr lang="pt-BR" b="1" dirty="0" err="1"/>
              <a:t>Metropolitan</a:t>
            </a:r>
            <a:r>
              <a:rPr lang="pt-BR" b="1" dirty="0"/>
              <a:t> </a:t>
            </a:r>
            <a:r>
              <a:rPr lang="pt-BR" b="1" dirty="0" err="1"/>
              <a:t>Area</a:t>
            </a:r>
            <a:r>
              <a:rPr lang="pt-BR" b="1" dirty="0"/>
              <a:t> Network - Rede Metropolitana de Computadores) e </a:t>
            </a:r>
            <a:r>
              <a:rPr lang="pt-BR" b="1" dirty="0" err="1"/>
              <a:t>WANs</a:t>
            </a:r>
            <a:r>
              <a:rPr lang="pt-BR" b="1" dirty="0"/>
              <a:t> (</a:t>
            </a:r>
            <a:r>
              <a:rPr lang="pt-BR" b="1" dirty="0" err="1"/>
              <a:t>Wide</a:t>
            </a:r>
            <a:r>
              <a:rPr lang="pt-BR" b="1" dirty="0"/>
              <a:t> </a:t>
            </a:r>
            <a:r>
              <a:rPr lang="pt-BR" b="1" dirty="0" err="1"/>
              <a:t>Area</a:t>
            </a:r>
            <a:r>
              <a:rPr lang="pt-BR" b="1" dirty="0"/>
              <a:t> Network - Rede de Grandes Áreas)</a:t>
            </a:r>
            <a:r>
              <a:rPr lang="pt-BR" dirty="0"/>
              <a:t>.</a:t>
            </a:r>
          </a:p>
        </p:txBody>
      </p:sp>
      <p:sp>
        <p:nvSpPr>
          <p:cNvPr id="7" name="Espaço Reservado para Texto 6">
            <a:extLst>
              <a:ext uri="{FF2B5EF4-FFF2-40B4-BE49-F238E27FC236}">
                <a16:creationId xmlns:a16="http://schemas.microsoft.com/office/drawing/2014/main" id="{4687FA2B-2D65-4128-9596-66CDC2E39843}"/>
              </a:ext>
            </a:extLst>
          </p:cNvPr>
          <p:cNvSpPr>
            <a:spLocks noGrp="1"/>
          </p:cNvSpPr>
          <p:nvPr>
            <p:ph type="body" sz="half" idx="2"/>
          </p:nvPr>
        </p:nvSpPr>
        <p:spPr>
          <a:xfrm>
            <a:off x="1146705" y="2249486"/>
            <a:ext cx="3856037" cy="3541714"/>
          </a:xfrm>
        </p:spPr>
        <p:txBody>
          <a:bodyPr/>
          <a:lstStyle/>
          <a:p>
            <a:endParaRPr lang="pt-BR" dirty="0"/>
          </a:p>
        </p:txBody>
      </p:sp>
      <p:sp>
        <p:nvSpPr>
          <p:cNvPr id="9" name="Retângulo: Cantos Arredondados 8">
            <a:extLst>
              <a:ext uri="{FF2B5EF4-FFF2-40B4-BE49-F238E27FC236}">
                <a16:creationId xmlns:a16="http://schemas.microsoft.com/office/drawing/2014/main" id="{C5463021-F3AB-47B9-B7E1-0DAB6CE17E54}"/>
              </a:ext>
            </a:extLst>
          </p:cNvPr>
          <p:cNvSpPr/>
          <p:nvPr/>
        </p:nvSpPr>
        <p:spPr>
          <a:xfrm>
            <a:off x="1569666"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991AFFE7-4F5E-4E0C-BF9D-D77A6E31FD81}"/>
              </a:ext>
            </a:extLst>
          </p:cNvPr>
          <p:cNvSpPr/>
          <p:nvPr/>
        </p:nvSpPr>
        <p:spPr>
          <a:xfrm>
            <a:off x="3910202" y="2947386"/>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32049811-2181-4307-8451-D5A82929B8A3}"/>
              </a:ext>
            </a:extLst>
          </p:cNvPr>
          <p:cNvSpPr/>
          <p:nvPr/>
        </p:nvSpPr>
        <p:spPr>
          <a:xfrm>
            <a:off x="1145178" y="3807780"/>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D2437544-17C0-4BB9-95EA-C1701C5B913A}"/>
              </a:ext>
            </a:extLst>
          </p:cNvPr>
          <p:cNvSpPr/>
          <p:nvPr/>
        </p:nvSpPr>
        <p:spPr>
          <a:xfrm>
            <a:off x="1669002" y="5068779"/>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7A3563C8-49C8-4CC4-90D6-D5469A4787CE}"/>
              </a:ext>
            </a:extLst>
          </p:cNvPr>
          <p:cNvSpPr/>
          <p:nvPr/>
        </p:nvSpPr>
        <p:spPr>
          <a:xfrm>
            <a:off x="4309110" y="3726295"/>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1737CC27-FE1A-4322-9CDC-128640B9087F}"/>
              </a:ext>
            </a:extLst>
          </p:cNvPr>
          <p:cNvSpPr/>
          <p:nvPr/>
        </p:nvSpPr>
        <p:spPr>
          <a:xfrm>
            <a:off x="3764131" y="5106984"/>
            <a:ext cx="665825" cy="48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595C2ECF-1BFF-4DCA-A7BC-C80D47B8948B}"/>
              </a:ext>
            </a:extLst>
          </p:cNvPr>
          <p:cNvSpPr/>
          <p:nvPr/>
        </p:nvSpPr>
        <p:spPr>
          <a:xfrm>
            <a:off x="2574524" y="3485488"/>
            <a:ext cx="994299" cy="97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Conector de Seta Reta 18">
            <a:extLst>
              <a:ext uri="{FF2B5EF4-FFF2-40B4-BE49-F238E27FC236}">
                <a16:creationId xmlns:a16="http://schemas.microsoft.com/office/drawing/2014/main" id="{0DD7BE6D-A990-4676-B7D6-3AA97A2B73A2}"/>
              </a:ext>
            </a:extLst>
          </p:cNvPr>
          <p:cNvCxnSpPr/>
          <p:nvPr/>
        </p:nvCxnSpPr>
        <p:spPr>
          <a:xfrm flipV="1">
            <a:off x="2334827"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2255E50F-1EC4-4D1E-860F-A40A69300E5E}"/>
              </a:ext>
            </a:extLst>
          </p:cNvPr>
          <p:cNvCxnSpPr/>
          <p:nvPr/>
        </p:nvCxnSpPr>
        <p:spPr>
          <a:xfrm>
            <a:off x="3329126" y="4465468"/>
            <a:ext cx="479394" cy="603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4BB346A-C019-45B4-B243-36983BB31868}"/>
              </a:ext>
            </a:extLst>
          </p:cNvPr>
          <p:cNvCxnSpPr/>
          <p:nvPr/>
        </p:nvCxnSpPr>
        <p:spPr>
          <a:xfrm>
            <a:off x="3577742" y="4088799"/>
            <a:ext cx="7313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01495FD8-DD90-4970-9AA1-D8BAF11E8F8F}"/>
              </a:ext>
            </a:extLst>
          </p:cNvPr>
          <p:cNvCxnSpPr/>
          <p:nvPr/>
        </p:nvCxnSpPr>
        <p:spPr>
          <a:xfrm flipH="1">
            <a:off x="1882066" y="4088799"/>
            <a:ext cx="612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A1A862C8-3FE1-42AE-B0E1-5C36983259F0}"/>
              </a:ext>
            </a:extLst>
          </p:cNvPr>
          <p:cNvCxnSpPr>
            <a:cxnSpLocks/>
            <a:endCxn id="10" idx="1"/>
          </p:cNvCxnSpPr>
          <p:nvPr/>
        </p:nvCxnSpPr>
        <p:spPr>
          <a:xfrm>
            <a:off x="2235491" y="3366378"/>
            <a:ext cx="484645" cy="262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32F715A-C4DD-4222-B9B8-FC66083F3436}"/>
              </a:ext>
            </a:extLst>
          </p:cNvPr>
          <p:cNvCxnSpPr>
            <a:cxnSpLocks/>
            <a:stCxn id="10" idx="7"/>
          </p:cNvCxnSpPr>
          <p:nvPr/>
        </p:nvCxnSpPr>
        <p:spPr>
          <a:xfrm flipV="1">
            <a:off x="3423211" y="3366379"/>
            <a:ext cx="484645" cy="262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B71CD48-6535-42C9-B022-944E8BC7DB13}"/>
              </a:ext>
            </a:extLst>
          </p:cNvPr>
          <p:cNvSpPr>
            <a:spLocks noGrp="1"/>
          </p:cNvSpPr>
          <p:nvPr>
            <p:ph type="title"/>
          </p:nvPr>
        </p:nvSpPr>
        <p:spPr/>
        <p:txBody>
          <a:bodyPr/>
          <a:lstStyle/>
          <a:p>
            <a:r>
              <a:rPr lang="pt-BR" dirty="0"/>
              <a:t>Redes para as pessoas:</a:t>
            </a:r>
          </a:p>
        </p:txBody>
      </p:sp>
      <p:sp>
        <p:nvSpPr>
          <p:cNvPr id="6" name="Espaço Reservado para Conteúdo 5">
            <a:extLst>
              <a:ext uri="{FF2B5EF4-FFF2-40B4-BE49-F238E27FC236}">
                <a16:creationId xmlns:a16="http://schemas.microsoft.com/office/drawing/2014/main" id="{02BE7742-E88B-4758-A478-3FC885C5E864}"/>
              </a:ext>
            </a:extLst>
          </p:cNvPr>
          <p:cNvSpPr>
            <a:spLocks noGrp="1"/>
          </p:cNvSpPr>
          <p:nvPr>
            <p:ph idx="1"/>
          </p:nvPr>
        </p:nvSpPr>
        <p:spPr/>
        <p:txBody>
          <a:bodyPr/>
          <a:lstStyle/>
          <a:p>
            <a:r>
              <a:rPr lang="pt-BR" dirty="0"/>
              <a:t>Mais de 5 bilhões de pessoas utilizam a internet, apontou um levantamento da empresa de consultoria </a:t>
            </a:r>
            <a:r>
              <a:rPr lang="pt-BR" dirty="0" err="1"/>
              <a:t>DataReportal</a:t>
            </a:r>
            <a:r>
              <a:rPr lang="pt-BR" dirty="0"/>
              <a:t>. </a:t>
            </a:r>
          </a:p>
          <a:p>
            <a:r>
              <a:rPr lang="pt-BR" dirty="0"/>
              <a:t>Essa impressionante marca destaca que cerca de 63 população mundial está conectada de alguma forma à rede mundial de computadores. </a:t>
            </a:r>
          </a:p>
          <a:p>
            <a:r>
              <a:rPr lang="pt-BR" dirty="0"/>
              <a:t>Do mesmo todo, 4,6 bilhões são usuários ativos de redes sociais, o que representa 58,7 população mundial.</a:t>
            </a:r>
          </a:p>
        </p:txBody>
      </p:sp>
    </p:spTree>
    <p:extLst>
      <p:ext uri="{BB962C8B-B14F-4D97-AF65-F5344CB8AC3E}">
        <p14:creationId xmlns:p14="http://schemas.microsoft.com/office/powerpoint/2010/main" val="37735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08C87-D9CB-4C61-AF46-D8D233B4DE59}"/>
              </a:ext>
            </a:extLst>
          </p:cNvPr>
          <p:cNvSpPr>
            <a:spLocks noGrp="1"/>
          </p:cNvSpPr>
          <p:nvPr>
            <p:ph type="title"/>
          </p:nvPr>
        </p:nvSpPr>
        <p:spPr/>
        <p:txBody>
          <a:bodyPr/>
          <a:lstStyle/>
          <a:p>
            <a:r>
              <a:rPr lang="pt-BR" dirty="0"/>
              <a:t>Redes de difusão:</a:t>
            </a:r>
          </a:p>
        </p:txBody>
      </p:sp>
      <p:sp>
        <p:nvSpPr>
          <p:cNvPr id="3" name="Espaço Reservado para Conteúdo 2">
            <a:extLst>
              <a:ext uri="{FF2B5EF4-FFF2-40B4-BE49-F238E27FC236}">
                <a16:creationId xmlns:a16="http://schemas.microsoft.com/office/drawing/2014/main" id="{3E141ED8-CE8B-479B-8C03-0683EBB9A256}"/>
              </a:ext>
            </a:extLst>
          </p:cNvPr>
          <p:cNvSpPr>
            <a:spLocks noGrp="1"/>
          </p:cNvSpPr>
          <p:nvPr>
            <p:ph idx="1"/>
          </p:nvPr>
        </p:nvSpPr>
        <p:spPr/>
        <p:txBody>
          <a:bodyPr/>
          <a:lstStyle/>
          <a:p>
            <a:r>
              <a:rPr lang="pt-BR" dirty="0"/>
              <a:t>Uma rede de difusão é um grupo de estações de rádio, estações de televisão, ou outros meios eletrônicos de comunicação, que formam um acordo para o ar, ou de transmissão, de conteúdo a partir de um sistema centralizado de origem.</a:t>
            </a:r>
          </a:p>
        </p:txBody>
      </p:sp>
      <p:sp>
        <p:nvSpPr>
          <p:cNvPr id="5" name="Retângulo: Cantos Arredondados 4">
            <a:extLst>
              <a:ext uri="{FF2B5EF4-FFF2-40B4-BE49-F238E27FC236}">
                <a16:creationId xmlns:a16="http://schemas.microsoft.com/office/drawing/2014/main" id="{34D8FBF2-CC46-4B6C-83F8-0ADDABFE1CE6}"/>
              </a:ext>
            </a:extLst>
          </p:cNvPr>
          <p:cNvSpPr/>
          <p:nvPr/>
        </p:nvSpPr>
        <p:spPr>
          <a:xfrm>
            <a:off x="1908699"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E6213978-9904-43B5-B31E-7DD6BDB5F9DE}"/>
              </a:ext>
            </a:extLst>
          </p:cNvPr>
          <p:cNvSpPr/>
          <p:nvPr/>
        </p:nvSpPr>
        <p:spPr>
          <a:xfrm>
            <a:off x="2713923"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9D1CF533-8319-480F-A366-393DCE8CEE79}"/>
              </a:ext>
            </a:extLst>
          </p:cNvPr>
          <p:cNvSpPr/>
          <p:nvPr/>
        </p:nvSpPr>
        <p:spPr>
          <a:xfrm>
            <a:off x="1081596"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5ACF91AB-DB70-4502-ADC9-843CBA720989}"/>
              </a:ext>
            </a:extLst>
          </p:cNvPr>
          <p:cNvSpPr/>
          <p:nvPr/>
        </p:nvSpPr>
        <p:spPr>
          <a:xfrm>
            <a:off x="1943377" y="5697944"/>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95C31A38-AD68-47C6-8090-2D2BA5D54039}"/>
              </a:ext>
            </a:extLst>
          </p:cNvPr>
          <p:cNvSpPr/>
          <p:nvPr/>
        </p:nvSpPr>
        <p:spPr>
          <a:xfrm>
            <a:off x="9320721" y="4110361"/>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7FCE89B9-2256-4348-A11E-D65AE526B250}"/>
              </a:ext>
            </a:extLst>
          </p:cNvPr>
          <p:cNvSpPr/>
          <p:nvPr/>
        </p:nvSpPr>
        <p:spPr>
          <a:xfrm>
            <a:off x="10105230" y="4884198"/>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Cantos Arredondados 13">
            <a:extLst>
              <a:ext uri="{FF2B5EF4-FFF2-40B4-BE49-F238E27FC236}">
                <a16:creationId xmlns:a16="http://schemas.microsoft.com/office/drawing/2014/main" id="{0F7ADF21-96F1-4C7D-8BB7-4B498E4C6F9D}"/>
              </a:ext>
            </a:extLst>
          </p:cNvPr>
          <p:cNvSpPr/>
          <p:nvPr/>
        </p:nvSpPr>
        <p:spPr>
          <a:xfrm>
            <a:off x="8505455" y="4893076"/>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Arredondados 14">
            <a:extLst>
              <a:ext uri="{FF2B5EF4-FFF2-40B4-BE49-F238E27FC236}">
                <a16:creationId xmlns:a16="http://schemas.microsoft.com/office/drawing/2014/main" id="{A8ED7A51-01F7-4148-976D-48EE2B3CA530}"/>
              </a:ext>
            </a:extLst>
          </p:cNvPr>
          <p:cNvSpPr/>
          <p:nvPr/>
        </p:nvSpPr>
        <p:spPr>
          <a:xfrm>
            <a:off x="9320721" y="5863073"/>
            <a:ext cx="594804"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F1AACBCC-3866-4D24-93B1-270E1188136C}"/>
              </a:ext>
            </a:extLst>
          </p:cNvPr>
          <p:cNvCxnSpPr/>
          <p:nvPr/>
        </p:nvCxnSpPr>
        <p:spPr>
          <a:xfrm flipV="1">
            <a:off x="2235369" y="5248012"/>
            <a:ext cx="0" cy="30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3DCBF78A-7E1C-4076-9071-A4CAC52702AA}"/>
              </a:ext>
            </a:extLst>
          </p:cNvPr>
          <p:cNvCxnSpPr/>
          <p:nvPr/>
        </p:nvCxnSpPr>
        <p:spPr>
          <a:xfrm flipH="1">
            <a:off x="1757779" y="5154967"/>
            <a:ext cx="328473"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555492E1-9DC6-4689-8C65-268737B58C93}"/>
              </a:ext>
            </a:extLst>
          </p:cNvPr>
          <p:cNvCxnSpPr>
            <a:cxnSpLocks/>
          </p:cNvCxnSpPr>
          <p:nvPr/>
        </p:nvCxnSpPr>
        <p:spPr>
          <a:xfrm flipV="1">
            <a:off x="2206101" y="4727898"/>
            <a:ext cx="0" cy="359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4BCA4A53-FB22-4071-BA8E-12254DDD331F}"/>
              </a:ext>
            </a:extLst>
          </p:cNvPr>
          <p:cNvCxnSpPr/>
          <p:nvPr/>
        </p:nvCxnSpPr>
        <p:spPr>
          <a:xfrm>
            <a:off x="2304071" y="5154967"/>
            <a:ext cx="330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Círculo de três setas girando no sentido anti-horário - ícones de setas  grátis">
            <a:extLst>
              <a:ext uri="{FF2B5EF4-FFF2-40B4-BE49-F238E27FC236}">
                <a16:creationId xmlns:a16="http://schemas.microsoft.com/office/drawing/2014/main" id="{3FB78A53-2852-4438-943F-4745F1ED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820" y="4724936"/>
            <a:ext cx="810606" cy="81060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Conector de Seta Reta 41">
            <a:extLst>
              <a:ext uri="{FF2B5EF4-FFF2-40B4-BE49-F238E27FC236}">
                <a16:creationId xmlns:a16="http://schemas.microsoft.com/office/drawing/2014/main" id="{51682410-7C9A-43C7-AB1E-08CF6A79833B}"/>
              </a:ext>
            </a:extLst>
          </p:cNvPr>
          <p:cNvCxnSpPr>
            <a:cxnSpLocks/>
          </p:cNvCxnSpPr>
          <p:nvPr/>
        </p:nvCxnSpPr>
        <p:spPr>
          <a:xfrm flipV="1">
            <a:off x="9695824" y="5526200"/>
            <a:ext cx="0" cy="293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4879CC21-1702-4419-8933-CD2174487E97}"/>
              </a:ext>
            </a:extLst>
          </p:cNvPr>
          <p:cNvCxnSpPr>
            <a:cxnSpLocks/>
          </p:cNvCxnSpPr>
          <p:nvPr/>
        </p:nvCxnSpPr>
        <p:spPr>
          <a:xfrm>
            <a:off x="9560546" y="5557421"/>
            <a:ext cx="1"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8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800</TotalTime>
  <Words>2878</Words>
  <Application>Microsoft Office PowerPoint</Application>
  <PresentationFormat>Widescreen</PresentationFormat>
  <Paragraphs>244</Paragraphs>
  <Slides>50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Arial</vt:lpstr>
      <vt:lpstr>Trebuchet MS</vt:lpstr>
      <vt:lpstr>Tw Cen MT</vt:lpstr>
      <vt:lpstr>Circuito</vt:lpstr>
      <vt:lpstr>Resumo: Conceitos básicos</vt:lpstr>
      <vt:lpstr>História da primeira comunicação:</vt:lpstr>
      <vt:lpstr>Comunicação de dados:</vt:lpstr>
      <vt:lpstr>Sistema de comunicação:</vt:lpstr>
      <vt:lpstr>Tipos de comunicação/dados:</vt:lpstr>
      <vt:lpstr>Fluxo de dados:</vt:lpstr>
      <vt:lpstr>Redes nas organizações:</vt:lpstr>
      <vt:lpstr>Redes para as pessoas:</vt:lpstr>
      <vt:lpstr>Redes de difusão:</vt:lpstr>
      <vt:lpstr>Topologia de redes:</vt:lpstr>
      <vt:lpstr>Exemplos de topologia:</vt:lpstr>
      <vt:lpstr>Legendas (topologia de redes):</vt:lpstr>
      <vt:lpstr>Categorias de imagem:</vt:lpstr>
      <vt:lpstr>Comutação de circuitos:</vt:lpstr>
      <vt:lpstr>Comutação de pacotes:</vt:lpstr>
      <vt:lpstr>Conceitos de protocolo:</vt:lpstr>
      <vt:lpstr>Conceitos de protocolo:</vt:lpstr>
      <vt:lpstr>Conceitos de camadas:</vt:lpstr>
      <vt:lpstr>Modelos osi e tcp/ip:</vt:lpstr>
      <vt:lpstr>Modelos osi e tcp/ip:</vt:lpstr>
      <vt:lpstr>Camada física:</vt:lpstr>
      <vt:lpstr>Tipos de sinais:</vt:lpstr>
      <vt:lpstr>Tipos de sinais:</vt:lpstr>
      <vt:lpstr>Sinais digitais:</vt:lpstr>
      <vt:lpstr>Sinais digitais:</vt:lpstr>
      <vt:lpstr>Perda na transmissão:</vt:lpstr>
      <vt:lpstr>Conversão digital-digital:</vt:lpstr>
      <vt:lpstr>Codificação de linha:</vt:lpstr>
      <vt:lpstr>Conversão de analógico-digital:</vt:lpstr>
      <vt:lpstr>Modos de transmissão:</vt:lpstr>
      <vt:lpstr>Transmissão paralela:</vt:lpstr>
      <vt:lpstr>Transmissão serial:</vt:lpstr>
      <vt:lpstr>Transmissão serial:</vt:lpstr>
      <vt:lpstr>Transmissão serial assíncrona:</vt:lpstr>
      <vt:lpstr>Transmissão serial síncrona:</vt:lpstr>
      <vt:lpstr>Conversão digital-analógico</vt:lpstr>
      <vt:lpstr>Modulação de dados:</vt:lpstr>
      <vt:lpstr>Conversão analógico- analógico:</vt:lpstr>
      <vt:lpstr>Conversão analógico- analógico:</vt:lpstr>
      <vt:lpstr>Multicomplexação:</vt:lpstr>
      <vt:lpstr>Multiplexação:</vt:lpstr>
      <vt:lpstr>Meios de transmissão:</vt:lpstr>
      <vt:lpstr>Meio de transmissão guiado:</vt:lpstr>
      <vt:lpstr>Meios de transmissão não guiados:</vt:lpstr>
      <vt:lpstr>Camada de enlace:</vt:lpstr>
      <vt:lpstr>Para que serve a camada de enlace?:</vt:lpstr>
      <vt:lpstr>Controle de enlace de dados:</vt:lpstr>
      <vt:lpstr>Protocolos: sem ruído</vt:lpstr>
      <vt:lpstr>Protocolos: com ruído</vt:lpstr>
      <vt:lpstr>Controle e detecção de erros: distância de erros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Resumo: Conceitos básicos</dc:title>
  <dc:creator>GABRIEL SILVA</dc:creator>
  <cp:lastModifiedBy>GABRIEL ALEXANDRE COMETA SILVA</cp:lastModifiedBy>
  <cp:revision>47</cp:revision>
  <dcterms:created xsi:type="dcterms:W3CDTF">2023-04-12T14:27:14Z</dcterms:created>
  <dcterms:modified xsi:type="dcterms:W3CDTF">2023-04-24T19:23:20Z</dcterms:modified>
</cp:coreProperties>
</file>