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ALEXANDRE COMETA SILVA" initials="GACS" lastIdx="1" clrIdx="0">
    <p:extLst>
      <p:ext uri="{19B8F6BF-5375-455C-9EA6-DF929625EA0E}">
        <p15:presenceInfo xmlns:p15="http://schemas.microsoft.com/office/powerpoint/2012/main" userId="GABRIEL ALEXANDRE COMETA SIL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2T14:11:14.920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DAFD6-4438-4E44-8452-61C2CDDA3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Resumo: Conceitos básicos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DA5994-A45B-4D6D-93C2-BF0DE3A30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Alexandre cometa silva</a:t>
            </a:r>
          </a:p>
          <a:p>
            <a:r>
              <a:rPr lang="pt-BR" dirty="0"/>
              <a:t>N°: 10</a:t>
            </a:r>
          </a:p>
        </p:txBody>
      </p:sp>
    </p:spTree>
    <p:extLst>
      <p:ext uri="{BB962C8B-B14F-4D97-AF65-F5344CB8AC3E}">
        <p14:creationId xmlns:p14="http://schemas.microsoft.com/office/powerpoint/2010/main" val="173143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7CE2B-9C1C-48C7-BD13-E48109F6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Topologia de redes: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47412-E891-44E0-80E9-0A1B544D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topologia estuda quais propriedades de um espaço topológico não variam por conta de certas deformações. </a:t>
            </a:r>
          </a:p>
          <a:p>
            <a:r>
              <a:rPr lang="pt-BR" dirty="0"/>
              <a:t>Por exemplo, um disco e um ponto são o mesmo espaço topológico, porque podemos deformar o disco continuamente até se transformar em um ponto em direção ao centro de seus raios, como mostra o exemplo 4. Uma rede.</a:t>
            </a:r>
          </a:p>
        </p:txBody>
      </p:sp>
    </p:spTree>
    <p:extLst>
      <p:ext uri="{BB962C8B-B14F-4D97-AF65-F5344CB8AC3E}">
        <p14:creationId xmlns:p14="http://schemas.microsoft.com/office/powerpoint/2010/main" val="56897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C305B-5930-4C35-824E-C5253ABC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topologia: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12C6103-266E-46FF-82A5-4A52D25394E7}"/>
              </a:ext>
            </a:extLst>
          </p:cNvPr>
          <p:cNvSpPr/>
          <p:nvPr/>
        </p:nvSpPr>
        <p:spPr>
          <a:xfrm>
            <a:off x="2539014" y="2396971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6A43A86-2B52-4EF9-A593-E9AF44528748}"/>
              </a:ext>
            </a:extLst>
          </p:cNvPr>
          <p:cNvSpPr/>
          <p:nvPr/>
        </p:nvSpPr>
        <p:spPr>
          <a:xfrm>
            <a:off x="3035700" y="2396971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146FEFC-2D78-4179-81DD-D01CF9F65624}"/>
              </a:ext>
            </a:extLst>
          </p:cNvPr>
          <p:cNvSpPr/>
          <p:nvPr/>
        </p:nvSpPr>
        <p:spPr>
          <a:xfrm>
            <a:off x="2858147" y="3359382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E03C88F-B410-4D88-92BA-08014CD34447}"/>
              </a:ext>
            </a:extLst>
          </p:cNvPr>
          <p:cNvSpPr/>
          <p:nvPr/>
        </p:nvSpPr>
        <p:spPr>
          <a:xfrm>
            <a:off x="3302030" y="3359382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0C18166-408E-4545-B735-FA0337F2194E}"/>
              </a:ext>
            </a:extLst>
          </p:cNvPr>
          <p:cNvSpPr/>
          <p:nvPr/>
        </p:nvSpPr>
        <p:spPr>
          <a:xfrm>
            <a:off x="3559020" y="3713917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84238D7-23FC-4570-90C2-098DB62503D1}"/>
              </a:ext>
            </a:extLst>
          </p:cNvPr>
          <p:cNvSpPr/>
          <p:nvPr/>
        </p:nvSpPr>
        <p:spPr>
          <a:xfrm>
            <a:off x="3035700" y="3726905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7CFC4F-0A2F-4E72-830C-0702FC867728}"/>
              </a:ext>
            </a:extLst>
          </p:cNvPr>
          <p:cNvSpPr/>
          <p:nvPr/>
        </p:nvSpPr>
        <p:spPr>
          <a:xfrm>
            <a:off x="2858147" y="4094428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96B9843-1B4D-4BBE-BE76-4B16C48263B3}"/>
              </a:ext>
            </a:extLst>
          </p:cNvPr>
          <p:cNvSpPr/>
          <p:nvPr/>
        </p:nvSpPr>
        <p:spPr>
          <a:xfrm>
            <a:off x="3237712" y="4138087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1345CCB-38FC-4440-A2D2-18E97857BC94}"/>
              </a:ext>
            </a:extLst>
          </p:cNvPr>
          <p:cNvSpPr/>
          <p:nvPr/>
        </p:nvSpPr>
        <p:spPr>
          <a:xfrm>
            <a:off x="2530137" y="3726905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A064A54-5C90-4FF7-BE4E-48840E72D383}"/>
              </a:ext>
            </a:extLst>
          </p:cNvPr>
          <p:cNvSpPr/>
          <p:nvPr/>
        </p:nvSpPr>
        <p:spPr>
          <a:xfrm>
            <a:off x="5013306" y="5171758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02BDB9F-DF20-4FEC-A330-D1FBFDE94176}"/>
              </a:ext>
            </a:extLst>
          </p:cNvPr>
          <p:cNvSpPr/>
          <p:nvPr/>
        </p:nvSpPr>
        <p:spPr>
          <a:xfrm>
            <a:off x="4746976" y="4798896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BDABE94-9FBD-4C73-B120-B7D5F4B74C56}"/>
              </a:ext>
            </a:extLst>
          </p:cNvPr>
          <p:cNvSpPr/>
          <p:nvPr/>
        </p:nvSpPr>
        <p:spPr>
          <a:xfrm>
            <a:off x="5028484" y="4426033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411A8D6-C553-4B45-94AD-AE689547C8F4}"/>
              </a:ext>
            </a:extLst>
          </p:cNvPr>
          <p:cNvSpPr/>
          <p:nvPr/>
        </p:nvSpPr>
        <p:spPr>
          <a:xfrm>
            <a:off x="5623922" y="4426033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4BF9986-8915-46AD-A21E-E1DAD03B1FE4}"/>
              </a:ext>
            </a:extLst>
          </p:cNvPr>
          <p:cNvSpPr/>
          <p:nvPr/>
        </p:nvSpPr>
        <p:spPr>
          <a:xfrm>
            <a:off x="5879969" y="4880274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DAAC3ED-6FA4-48AF-9D2A-8AB869E58A24}"/>
              </a:ext>
            </a:extLst>
          </p:cNvPr>
          <p:cNvSpPr/>
          <p:nvPr/>
        </p:nvSpPr>
        <p:spPr>
          <a:xfrm>
            <a:off x="5541380" y="5235103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DAE5B27-2CA8-43D2-AB07-790818F40E3F}"/>
              </a:ext>
            </a:extLst>
          </p:cNvPr>
          <p:cNvSpPr/>
          <p:nvPr/>
        </p:nvSpPr>
        <p:spPr>
          <a:xfrm>
            <a:off x="5028484" y="2888839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5829F89-CCD5-49AF-B96C-1A2B1E1482B4}"/>
              </a:ext>
            </a:extLst>
          </p:cNvPr>
          <p:cNvSpPr/>
          <p:nvPr/>
        </p:nvSpPr>
        <p:spPr>
          <a:xfrm>
            <a:off x="4321558" y="2888839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72D2E33-A4AE-4D9F-8892-7B3D944A8C70}"/>
              </a:ext>
            </a:extLst>
          </p:cNvPr>
          <p:cNvSpPr/>
          <p:nvPr/>
        </p:nvSpPr>
        <p:spPr>
          <a:xfrm>
            <a:off x="4646744" y="2244388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99315B5-3688-490E-A930-90AAE4F491CD}"/>
              </a:ext>
            </a:extLst>
          </p:cNvPr>
          <p:cNvSpPr/>
          <p:nvPr/>
        </p:nvSpPr>
        <p:spPr>
          <a:xfrm>
            <a:off x="5376652" y="2240628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952B4EC-8FDE-4584-A911-8CEBE73A6BFC}"/>
              </a:ext>
            </a:extLst>
          </p:cNvPr>
          <p:cNvSpPr/>
          <p:nvPr/>
        </p:nvSpPr>
        <p:spPr>
          <a:xfrm>
            <a:off x="7143084" y="2026347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975A44E-89F3-4A06-AE26-1D8F61A1F153}"/>
              </a:ext>
            </a:extLst>
          </p:cNvPr>
          <p:cNvSpPr/>
          <p:nvPr/>
        </p:nvSpPr>
        <p:spPr>
          <a:xfrm>
            <a:off x="7137929" y="2489203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2AEC780-02C5-411E-BA54-E70BAC5B33EC}"/>
              </a:ext>
            </a:extLst>
          </p:cNvPr>
          <p:cNvSpPr/>
          <p:nvPr/>
        </p:nvSpPr>
        <p:spPr>
          <a:xfrm>
            <a:off x="7702792" y="2479659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35F562B8-DB8B-46DF-BDF4-87B36C52FCD8}"/>
              </a:ext>
            </a:extLst>
          </p:cNvPr>
          <p:cNvSpPr/>
          <p:nvPr/>
        </p:nvSpPr>
        <p:spPr>
          <a:xfrm>
            <a:off x="7969122" y="2061718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F9D35D2F-EBB6-46E5-AD70-96BE3E2EEF3C}"/>
              </a:ext>
            </a:extLst>
          </p:cNvPr>
          <p:cNvSpPr/>
          <p:nvPr/>
        </p:nvSpPr>
        <p:spPr>
          <a:xfrm>
            <a:off x="8484631" y="2072554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11317B04-051C-44BA-8F32-A42E14880AB0}"/>
              </a:ext>
            </a:extLst>
          </p:cNvPr>
          <p:cNvSpPr/>
          <p:nvPr/>
        </p:nvSpPr>
        <p:spPr>
          <a:xfrm>
            <a:off x="7939463" y="2843358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5E79498-9C18-4F57-AEE2-8308C8EDA152}"/>
              </a:ext>
            </a:extLst>
          </p:cNvPr>
          <p:cNvSpPr/>
          <p:nvPr/>
        </p:nvSpPr>
        <p:spPr>
          <a:xfrm>
            <a:off x="8484631" y="2888698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8CA19C1-5307-4D54-8F24-F4F87625BA08}"/>
              </a:ext>
            </a:extLst>
          </p:cNvPr>
          <p:cNvSpPr/>
          <p:nvPr/>
        </p:nvSpPr>
        <p:spPr>
          <a:xfrm>
            <a:off x="8794035" y="2489203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7F3CDBC4-FACF-43BD-86F1-43DD9D7AC63B}"/>
              </a:ext>
            </a:extLst>
          </p:cNvPr>
          <p:cNvSpPr/>
          <p:nvPr/>
        </p:nvSpPr>
        <p:spPr>
          <a:xfrm>
            <a:off x="9095247" y="2072553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B60747EA-E397-4BB8-B970-25E037FF96E7}"/>
              </a:ext>
            </a:extLst>
          </p:cNvPr>
          <p:cNvSpPr/>
          <p:nvPr/>
        </p:nvSpPr>
        <p:spPr>
          <a:xfrm>
            <a:off x="9506259" y="2097088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0572AE8B-25C7-4449-A86A-4CFFFFCE8821}"/>
              </a:ext>
            </a:extLst>
          </p:cNvPr>
          <p:cNvSpPr/>
          <p:nvPr/>
        </p:nvSpPr>
        <p:spPr>
          <a:xfrm>
            <a:off x="9271486" y="2472739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73B539D9-FAB2-4016-A034-D181DE151226}"/>
              </a:ext>
            </a:extLst>
          </p:cNvPr>
          <p:cNvSpPr/>
          <p:nvPr/>
        </p:nvSpPr>
        <p:spPr>
          <a:xfrm>
            <a:off x="9092382" y="2845316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9E1F996-F009-469E-A701-61EBC4E75CD0}"/>
              </a:ext>
            </a:extLst>
          </p:cNvPr>
          <p:cNvSpPr/>
          <p:nvPr/>
        </p:nvSpPr>
        <p:spPr>
          <a:xfrm>
            <a:off x="9506259" y="2875024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2BF2C77-B5EA-44EB-B755-8CBD8B9DCA96}"/>
              </a:ext>
            </a:extLst>
          </p:cNvPr>
          <p:cNvSpPr/>
          <p:nvPr/>
        </p:nvSpPr>
        <p:spPr>
          <a:xfrm>
            <a:off x="9786671" y="2479659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C10F5DB3-6424-4DBD-98E7-B460BB841126}"/>
              </a:ext>
            </a:extLst>
          </p:cNvPr>
          <p:cNvSpPr/>
          <p:nvPr/>
        </p:nvSpPr>
        <p:spPr>
          <a:xfrm>
            <a:off x="8281456" y="3800977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8C89743-4289-4417-93BF-D40E008198D8}"/>
              </a:ext>
            </a:extLst>
          </p:cNvPr>
          <p:cNvSpPr/>
          <p:nvPr/>
        </p:nvSpPr>
        <p:spPr>
          <a:xfrm>
            <a:off x="7935609" y="4424039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2ED99A5D-57F0-478B-8EAC-132CB8720762}"/>
              </a:ext>
            </a:extLst>
          </p:cNvPr>
          <p:cNvSpPr/>
          <p:nvPr/>
        </p:nvSpPr>
        <p:spPr>
          <a:xfrm>
            <a:off x="8351466" y="4424039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03DCD1A-8213-4EB2-B9C8-604A24D1BB87}"/>
              </a:ext>
            </a:extLst>
          </p:cNvPr>
          <p:cNvSpPr/>
          <p:nvPr/>
        </p:nvSpPr>
        <p:spPr>
          <a:xfrm>
            <a:off x="8117621" y="4777448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7C78B35-5708-47CF-9DBA-CA4E0901008B}"/>
              </a:ext>
            </a:extLst>
          </p:cNvPr>
          <p:cNvSpPr/>
          <p:nvPr/>
        </p:nvSpPr>
        <p:spPr>
          <a:xfrm>
            <a:off x="7660791" y="4798895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60F65DB3-6D3A-4469-8B24-AEE166F53772}"/>
              </a:ext>
            </a:extLst>
          </p:cNvPr>
          <p:cNvSpPr/>
          <p:nvPr/>
        </p:nvSpPr>
        <p:spPr>
          <a:xfrm>
            <a:off x="7927121" y="5150528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7D56BDE4-A7BC-4015-9F0A-1310BD45E648}"/>
              </a:ext>
            </a:extLst>
          </p:cNvPr>
          <p:cNvSpPr/>
          <p:nvPr/>
        </p:nvSpPr>
        <p:spPr>
          <a:xfrm>
            <a:off x="8322030" y="5162235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1B1D4FDA-5A1D-4EBE-AE77-FA1609FE678E}"/>
              </a:ext>
            </a:extLst>
          </p:cNvPr>
          <p:cNvSpPr/>
          <p:nvPr/>
        </p:nvSpPr>
        <p:spPr>
          <a:xfrm>
            <a:off x="8876649" y="5109072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490A2773-5809-4126-8B68-C394E3DBD800}"/>
              </a:ext>
            </a:extLst>
          </p:cNvPr>
          <p:cNvSpPr/>
          <p:nvPr/>
        </p:nvSpPr>
        <p:spPr>
          <a:xfrm>
            <a:off x="8886910" y="4443847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E531AC52-9385-44EF-BCE8-D10C3030C20D}"/>
              </a:ext>
            </a:extLst>
          </p:cNvPr>
          <p:cNvSpPr/>
          <p:nvPr/>
        </p:nvSpPr>
        <p:spPr>
          <a:xfrm>
            <a:off x="9092382" y="4077115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614FBC2-F9EB-4F60-9F67-3529F70099F4}"/>
              </a:ext>
            </a:extLst>
          </p:cNvPr>
          <p:cNvSpPr/>
          <p:nvPr/>
        </p:nvSpPr>
        <p:spPr>
          <a:xfrm>
            <a:off x="8876649" y="3705859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C3329BDD-9B5A-4A3D-854F-4C7FAC7EA4F5}"/>
              </a:ext>
            </a:extLst>
          </p:cNvPr>
          <p:cNvSpPr/>
          <p:nvPr/>
        </p:nvSpPr>
        <p:spPr>
          <a:xfrm>
            <a:off x="9338677" y="3713950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429528A-F872-453D-A79C-196D2EE58B83}"/>
              </a:ext>
            </a:extLst>
          </p:cNvPr>
          <p:cNvSpPr/>
          <p:nvPr/>
        </p:nvSpPr>
        <p:spPr>
          <a:xfrm>
            <a:off x="9592445" y="4116235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BFCB244A-F7F3-4501-897E-1B4B39FFDE18}"/>
              </a:ext>
            </a:extLst>
          </p:cNvPr>
          <p:cNvSpPr/>
          <p:nvPr/>
        </p:nvSpPr>
        <p:spPr>
          <a:xfrm>
            <a:off x="9292860" y="4458296"/>
            <a:ext cx="266330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32722483-D880-4306-A848-4AEAE3D50464}"/>
              </a:ext>
            </a:extLst>
          </p:cNvPr>
          <p:cNvCxnSpPr>
            <a:stCxn id="5" idx="6"/>
          </p:cNvCxnSpPr>
          <p:nvPr/>
        </p:nvCxnSpPr>
        <p:spPr>
          <a:xfrm flipV="1">
            <a:off x="2805344" y="2516551"/>
            <a:ext cx="230356" cy="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6E75CB57-0368-4AF6-85FB-419B10F81D25}"/>
              </a:ext>
            </a:extLst>
          </p:cNvPr>
          <p:cNvCxnSpPr>
            <a:cxnSpLocks/>
          </p:cNvCxnSpPr>
          <p:nvPr/>
        </p:nvCxnSpPr>
        <p:spPr>
          <a:xfrm>
            <a:off x="4188393" y="2702666"/>
            <a:ext cx="1454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55AEDC9-ECA4-43BA-BD07-974C29AD5BF3}"/>
              </a:ext>
            </a:extLst>
          </p:cNvPr>
          <p:cNvCxnSpPr>
            <a:stCxn id="31" idx="0"/>
            <a:endCxn id="31" idx="0"/>
          </p:cNvCxnSpPr>
          <p:nvPr/>
        </p:nvCxnSpPr>
        <p:spPr>
          <a:xfrm>
            <a:off x="4454723" y="28888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1AC5D90-1B9B-46A8-8B4C-CECDBF27CCF2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454723" y="2728235"/>
            <a:ext cx="0" cy="16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923B744E-8658-48DE-9FE1-7040BD9DE924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5161649" y="2702667"/>
            <a:ext cx="0" cy="18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7AAFDC10-DA35-40D1-A099-FBC240877E6F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4779909" y="2492963"/>
            <a:ext cx="0" cy="209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35872FDA-61E0-47B8-BAA2-CED365F713B6}"/>
              </a:ext>
            </a:extLst>
          </p:cNvPr>
          <p:cNvCxnSpPr/>
          <p:nvPr/>
        </p:nvCxnSpPr>
        <p:spPr>
          <a:xfrm flipV="1">
            <a:off x="5509817" y="2516551"/>
            <a:ext cx="0" cy="186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4897AA24-3AB1-4B04-BBD9-EDD0E593519A}"/>
              </a:ext>
            </a:extLst>
          </p:cNvPr>
          <p:cNvCxnSpPr>
            <a:stCxn id="13" idx="6"/>
            <a:endCxn id="10" idx="2"/>
          </p:cNvCxnSpPr>
          <p:nvPr/>
        </p:nvCxnSpPr>
        <p:spPr>
          <a:xfrm>
            <a:off x="2796467" y="3851193"/>
            <a:ext cx="239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2AFCD15A-4082-4F97-B662-143EBC67452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035700" y="3607957"/>
            <a:ext cx="39003" cy="155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4BB7CDF3-6EFC-4A8F-A7E7-74CFA2634F9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3298521" y="3571554"/>
            <a:ext cx="42512" cy="212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44424A6C-C3C9-4540-980A-8DBC469CA295}"/>
              </a:ext>
            </a:extLst>
          </p:cNvPr>
          <p:cNvCxnSpPr>
            <a:cxnSpLocks/>
          </p:cNvCxnSpPr>
          <p:nvPr/>
        </p:nvCxnSpPr>
        <p:spPr>
          <a:xfrm>
            <a:off x="3320175" y="3874607"/>
            <a:ext cx="221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6A44D92E-712D-4142-8268-7FAC7BDADF74}"/>
              </a:ext>
            </a:extLst>
          </p:cNvPr>
          <p:cNvCxnSpPr>
            <a:endCxn id="10" idx="5"/>
          </p:cNvCxnSpPr>
          <p:nvPr/>
        </p:nvCxnSpPr>
        <p:spPr>
          <a:xfrm flipH="1" flipV="1">
            <a:off x="3263027" y="3939077"/>
            <a:ext cx="78006" cy="177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2985FEF4-ABF8-45A7-83A3-F444389D9117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 flipH="1">
            <a:off x="2991312" y="3939077"/>
            <a:ext cx="83391" cy="155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33D7F8AF-38BE-40CA-AE21-C56AEE1A92A1}"/>
              </a:ext>
            </a:extLst>
          </p:cNvPr>
          <p:cNvCxnSpPr>
            <a:cxnSpLocks/>
            <a:stCxn id="20" idx="4"/>
            <a:endCxn id="19" idx="1"/>
          </p:cNvCxnSpPr>
          <p:nvPr/>
        </p:nvCxnSpPr>
        <p:spPr>
          <a:xfrm>
            <a:off x="4880141" y="5047471"/>
            <a:ext cx="172168" cy="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565E8A8C-000F-4338-A791-466A5679C6DC}"/>
              </a:ext>
            </a:extLst>
          </p:cNvPr>
          <p:cNvCxnSpPr>
            <a:cxnSpLocks/>
          </p:cNvCxnSpPr>
          <p:nvPr/>
        </p:nvCxnSpPr>
        <p:spPr>
          <a:xfrm>
            <a:off x="5314846" y="4469976"/>
            <a:ext cx="309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43CF3E1C-8A6E-4988-8FB0-08875D51E90D}"/>
              </a:ext>
            </a:extLst>
          </p:cNvPr>
          <p:cNvCxnSpPr>
            <a:endCxn id="21" idx="3"/>
          </p:cNvCxnSpPr>
          <p:nvPr/>
        </p:nvCxnSpPr>
        <p:spPr>
          <a:xfrm flipV="1">
            <a:off x="4913074" y="4638205"/>
            <a:ext cx="154413" cy="13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B472246A-1A18-424F-9017-936B5899727C}"/>
              </a:ext>
            </a:extLst>
          </p:cNvPr>
          <p:cNvCxnSpPr>
            <a:endCxn id="24" idx="2"/>
          </p:cNvCxnSpPr>
          <p:nvPr/>
        </p:nvCxnSpPr>
        <p:spPr>
          <a:xfrm>
            <a:off x="5287418" y="5357647"/>
            <a:ext cx="253962" cy="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C0234B6F-94A6-41FB-9704-794908E1D169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5768707" y="5092446"/>
            <a:ext cx="150265" cy="17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6781A48A-4CDE-4E3E-A3C2-009033DF948A}"/>
              </a:ext>
            </a:extLst>
          </p:cNvPr>
          <p:cNvCxnSpPr/>
          <p:nvPr/>
        </p:nvCxnSpPr>
        <p:spPr>
          <a:xfrm>
            <a:off x="5836050" y="4672614"/>
            <a:ext cx="174337" cy="19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45596238-9C61-4184-AB17-6FB56E397AB8}"/>
              </a:ext>
            </a:extLst>
          </p:cNvPr>
          <p:cNvCxnSpPr>
            <a:endCxn id="35" idx="0"/>
          </p:cNvCxnSpPr>
          <p:nvPr/>
        </p:nvCxnSpPr>
        <p:spPr>
          <a:xfrm>
            <a:off x="7271094" y="2302754"/>
            <a:ext cx="0" cy="186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9AD360B8-FC19-4E5E-903A-A147DC4F6E04}"/>
              </a:ext>
            </a:extLst>
          </p:cNvPr>
          <p:cNvCxnSpPr>
            <a:endCxn id="35" idx="6"/>
          </p:cNvCxnSpPr>
          <p:nvPr/>
        </p:nvCxnSpPr>
        <p:spPr>
          <a:xfrm flipH="1">
            <a:off x="7404259" y="2603946"/>
            <a:ext cx="285518" cy="9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455DE8A6-781C-463E-9B5B-146EFF479622}"/>
              </a:ext>
            </a:extLst>
          </p:cNvPr>
          <p:cNvCxnSpPr>
            <a:cxnSpLocks/>
            <a:stCxn id="37" idx="3"/>
            <a:endCxn id="36" idx="0"/>
          </p:cNvCxnSpPr>
          <p:nvPr/>
        </p:nvCxnSpPr>
        <p:spPr>
          <a:xfrm flipH="1">
            <a:off x="7835957" y="2273890"/>
            <a:ext cx="172168" cy="20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4E7687F5-0BE8-4579-825F-664A853E6429}"/>
              </a:ext>
            </a:extLst>
          </p:cNvPr>
          <p:cNvCxnSpPr>
            <a:cxnSpLocks/>
            <a:stCxn id="39" idx="1"/>
            <a:endCxn id="36" idx="4"/>
          </p:cNvCxnSpPr>
          <p:nvPr/>
        </p:nvCxnSpPr>
        <p:spPr>
          <a:xfrm flipH="1" flipV="1">
            <a:off x="7835957" y="2728234"/>
            <a:ext cx="142509" cy="151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9DEA4908-4C39-42C5-A87C-CC22E8E3C11D}"/>
              </a:ext>
            </a:extLst>
          </p:cNvPr>
          <p:cNvCxnSpPr>
            <a:endCxn id="40" idx="2"/>
          </p:cNvCxnSpPr>
          <p:nvPr/>
        </p:nvCxnSpPr>
        <p:spPr>
          <a:xfrm>
            <a:off x="8217977" y="2997372"/>
            <a:ext cx="266654" cy="1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C7FE3100-C371-4A3C-8569-9FEBD1406940}"/>
              </a:ext>
            </a:extLst>
          </p:cNvPr>
          <p:cNvCxnSpPr>
            <a:endCxn id="38" idx="1"/>
          </p:cNvCxnSpPr>
          <p:nvPr/>
        </p:nvCxnSpPr>
        <p:spPr>
          <a:xfrm flipV="1">
            <a:off x="8250786" y="2108957"/>
            <a:ext cx="272848" cy="3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29E05066-CB1F-4274-9CBA-70505559FB88}"/>
              </a:ext>
            </a:extLst>
          </p:cNvPr>
          <p:cNvCxnSpPr>
            <a:endCxn id="41" idx="0"/>
          </p:cNvCxnSpPr>
          <p:nvPr/>
        </p:nvCxnSpPr>
        <p:spPr>
          <a:xfrm>
            <a:off x="8750961" y="2268326"/>
            <a:ext cx="176239" cy="220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52385D35-F4E4-427C-98DF-75AA78957D5D}"/>
              </a:ext>
            </a:extLst>
          </p:cNvPr>
          <p:cNvCxnSpPr>
            <a:endCxn id="40" idx="7"/>
          </p:cNvCxnSpPr>
          <p:nvPr/>
        </p:nvCxnSpPr>
        <p:spPr>
          <a:xfrm flipH="1">
            <a:off x="8711958" y="2737778"/>
            <a:ext cx="183685" cy="187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A3BFDF69-D067-4C59-A6EE-1C0675D2B12B}"/>
              </a:ext>
            </a:extLst>
          </p:cNvPr>
          <p:cNvCxnSpPr>
            <a:stCxn id="41" idx="6"/>
            <a:endCxn id="44" idx="2"/>
          </p:cNvCxnSpPr>
          <p:nvPr/>
        </p:nvCxnSpPr>
        <p:spPr>
          <a:xfrm flipV="1">
            <a:off x="9060365" y="2597027"/>
            <a:ext cx="211121" cy="1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>
            <a:extLst>
              <a:ext uri="{FF2B5EF4-FFF2-40B4-BE49-F238E27FC236}">
                <a16:creationId xmlns:a16="http://schemas.microsoft.com/office/drawing/2014/main" id="{8C271480-9FFF-4984-B396-C24B62C90B78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271486" y="2333562"/>
            <a:ext cx="39003" cy="17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to 160">
            <a:extLst>
              <a:ext uri="{FF2B5EF4-FFF2-40B4-BE49-F238E27FC236}">
                <a16:creationId xmlns:a16="http://schemas.microsoft.com/office/drawing/2014/main" id="{FD0BEFCA-0D3C-427F-851E-E07E6B7066E8}"/>
              </a:ext>
            </a:extLst>
          </p:cNvPr>
          <p:cNvCxnSpPr>
            <a:endCxn id="43" idx="4"/>
          </p:cNvCxnSpPr>
          <p:nvPr/>
        </p:nvCxnSpPr>
        <p:spPr>
          <a:xfrm flipV="1">
            <a:off x="9537816" y="2345663"/>
            <a:ext cx="101608" cy="193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to 162">
            <a:extLst>
              <a:ext uri="{FF2B5EF4-FFF2-40B4-BE49-F238E27FC236}">
                <a16:creationId xmlns:a16="http://schemas.microsoft.com/office/drawing/2014/main" id="{7A76F8E1-D470-4BB4-9896-151FD6C5C8EA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9537816" y="2597027"/>
            <a:ext cx="248855" cy="6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to 165">
            <a:extLst>
              <a:ext uri="{FF2B5EF4-FFF2-40B4-BE49-F238E27FC236}">
                <a16:creationId xmlns:a16="http://schemas.microsoft.com/office/drawing/2014/main" id="{7A909087-AF6A-4B95-A1A0-B4679111E622}"/>
              </a:ext>
            </a:extLst>
          </p:cNvPr>
          <p:cNvCxnSpPr>
            <a:endCxn id="46" idx="0"/>
          </p:cNvCxnSpPr>
          <p:nvPr/>
        </p:nvCxnSpPr>
        <p:spPr>
          <a:xfrm>
            <a:off x="9537816" y="2687439"/>
            <a:ext cx="101608" cy="18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id="{F808DB05-75DF-4B46-922F-FDF29DB911B4}"/>
              </a:ext>
            </a:extLst>
          </p:cNvPr>
          <p:cNvCxnSpPr>
            <a:stCxn id="44" idx="3"/>
            <a:endCxn id="45" idx="0"/>
          </p:cNvCxnSpPr>
          <p:nvPr/>
        </p:nvCxnSpPr>
        <p:spPr>
          <a:xfrm flipH="1">
            <a:off x="9225547" y="2684911"/>
            <a:ext cx="84942" cy="160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id="{C387B71A-89A1-44DC-BD8F-8CAFA269E149}"/>
              </a:ext>
            </a:extLst>
          </p:cNvPr>
          <p:cNvCxnSpPr/>
          <p:nvPr/>
        </p:nvCxnSpPr>
        <p:spPr>
          <a:xfrm>
            <a:off x="8749976" y="3771436"/>
            <a:ext cx="0" cy="181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to 171">
            <a:extLst>
              <a:ext uri="{FF2B5EF4-FFF2-40B4-BE49-F238E27FC236}">
                <a16:creationId xmlns:a16="http://schemas.microsoft.com/office/drawing/2014/main" id="{56BCB4B4-F146-4199-8550-6B9186334BD0}"/>
              </a:ext>
            </a:extLst>
          </p:cNvPr>
          <p:cNvCxnSpPr>
            <a:endCxn id="48" idx="6"/>
          </p:cNvCxnSpPr>
          <p:nvPr/>
        </p:nvCxnSpPr>
        <p:spPr>
          <a:xfrm flipH="1">
            <a:off x="8547786" y="3925264"/>
            <a:ext cx="1641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A068F891-F95E-448F-95E4-879EA1514005}"/>
              </a:ext>
            </a:extLst>
          </p:cNvPr>
          <p:cNvCxnSpPr/>
          <p:nvPr/>
        </p:nvCxnSpPr>
        <p:spPr>
          <a:xfrm>
            <a:off x="8777552" y="4218715"/>
            <a:ext cx="282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39EF5640-6E46-4250-BA39-D567C94C9CB7}"/>
              </a:ext>
            </a:extLst>
          </p:cNvPr>
          <p:cNvCxnSpPr>
            <a:endCxn id="60" idx="2"/>
          </p:cNvCxnSpPr>
          <p:nvPr/>
        </p:nvCxnSpPr>
        <p:spPr>
          <a:xfrm>
            <a:off x="9358712" y="4218715"/>
            <a:ext cx="233733" cy="2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to 177">
            <a:extLst>
              <a:ext uri="{FF2B5EF4-FFF2-40B4-BE49-F238E27FC236}">
                <a16:creationId xmlns:a16="http://schemas.microsoft.com/office/drawing/2014/main" id="{768326E3-5BE6-421F-BBE2-70574879AA95}"/>
              </a:ext>
            </a:extLst>
          </p:cNvPr>
          <p:cNvCxnSpPr>
            <a:cxnSpLocks/>
            <a:stCxn id="57" idx="7"/>
            <a:endCxn id="59" idx="3"/>
          </p:cNvCxnSpPr>
          <p:nvPr/>
        </p:nvCxnSpPr>
        <p:spPr>
          <a:xfrm flipV="1">
            <a:off x="9319709" y="3926122"/>
            <a:ext cx="57971" cy="187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to 184">
            <a:extLst>
              <a:ext uri="{FF2B5EF4-FFF2-40B4-BE49-F238E27FC236}">
                <a16:creationId xmlns:a16="http://schemas.microsoft.com/office/drawing/2014/main" id="{2948ED2C-CAFD-4806-8D58-6B38B0751EBC}"/>
              </a:ext>
            </a:extLst>
          </p:cNvPr>
          <p:cNvCxnSpPr>
            <a:endCxn id="57" idx="1"/>
          </p:cNvCxnSpPr>
          <p:nvPr/>
        </p:nvCxnSpPr>
        <p:spPr>
          <a:xfrm>
            <a:off x="9071284" y="3962491"/>
            <a:ext cx="60101" cy="151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to 186">
            <a:extLst>
              <a:ext uri="{FF2B5EF4-FFF2-40B4-BE49-F238E27FC236}">
                <a16:creationId xmlns:a16="http://schemas.microsoft.com/office/drawing/2014/main" id="{F5385FF9-5C75-4362-AF2C-901B9410AD46}"/>
              </a:ext>
            </a:extLst>
          </p:cNvPr>
          <p:cNvCxnSpPr>
            <a:stCxn id="57" idx="3"/>
          </p:cNvCxnSpPr>
          <p:nvPr/>
        </p:nvCxnSpPr>
        <p:spPr>
          <a:xfrm flipH="1">
            <a:off x="9060365" y="4289287"/>
            <a:ext cx="71020" cy="133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to 188">
            <a:extLst>
              <a:ext uri="{FF2B5EF4-FFF2-40B4-BE49-F238E27FC236}">
                <a16:creationId xmlns:a16="http://schemas.microsoft.com/office/drawing/2014/main" id="{A6FC5FC6-E954-49C7-B8A5-25FB619E86EA}"/>
              </a:ext>
            </a:extLst>
          </p:cNvPr>
          <p:cNvCxnSpPr>
            <a:cxnSpLocks/>
            <a:endCxn id="57" idx="5"/>
          </p:cNvCxnSpPr>
          <p:nvPr/>
        </p:nvCxnSpPr>
        <p:spPr>
          <a:xfrm flipH="1" flipV="1">
            <a:off x="9319709" y="4289287"/>
            <a:ext cx="94113" cy="133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D53D8F74-DA10-40B4-93C6-9107B37B8CD2}"/>
              </a:ext>
            </a:extLst>
          </p:cNvPr>
          <p:cNvCxnSpPr>
            <a:endCxn id="51" idx="6"/>
          </p:cNvCxnSpPr>
          <p:nvPr/>
        </p:nvCxnSpPr>
        <p:spPr>
          <a:xfrm flipH="1">
            <a:off x="8383951" y="4901735"/>
            <a:ext cx="3280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3352FB6A-8054-4B4D-98C8-E0924158E63D}"/>
              </a:ext>
            </a:extLst>
          </p:cNvPr>
          <p:cNvCxnSpPr>
            <a:endCxn id="55" idx="2"/>
          </p:cNvCxnSpPr>
          <p:nvPr/>
        </p:nvCxnSpPr>
        <p:spPr>
          <a:xfrm>
            <a:off x="8757176" y="5233359"/>
            <a:ext cx="1194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id="{75DD4DEB-0701-4537-8BBE-991CD70050B5}"/>
              </a:ext>
            </a:extLst>
          </p:cNvPr>
          <p:cNvCxnSpPr>
            <a:cxnSpLocks/>
            <a:stCxn id="51" idx="3"/>
            <a:endCxn id="53" idx="0"/>
          </p:cNvCxnSpPr>
          <p:nvPr/>
        </p:nvCxnSpPr>
        <p:spPr>
          <a:xfrm flipH="1">
            <a:off x="8060286" y="4989620"/>
            <a:ext cx="96338" cy="16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to 198">
            <a:extLst>
              <a:ext uri="{FF2B5EF4-FFF2-40B4-BE49-F238E27FC236}">
                <a16:creationId xmlns:a16="http://schemas.microsoft.com/office/drawing/2014/main" id="{58B2F58F-45A8-42C0-A429-445AE83B98F5}"/>
              </a:ext>
            </a:extLst>
          </p:cNvPr>
          <p:cNvCxnSpPr>
            <a:cxnSpLocks/>
            <a:stCxn id="51" idx="2"/>
            <a:endCxn id="52" idx="6"/>
          </p:cNvCxnSpPr>
          <p:nvPr/>
        </p:nvCxnSpPr>
        <p:spPr>
          <a:xfrm flipH="1">
            <a:off x="7927121" y="4901736"/>
            <a:ext cx="190500" cy="21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825945E4-F877-4F72-BF57-6EA023AB3E66}"/>
              </a:ext>
            </a:extLst>
          </p:cNvPr>
          <p:cNvCxnSpPr>
            <a:cxnSpLocks/>
            <a:stCxn id="49" idx="4"/>
            <a:endCxn id="51" idx="1"/>
          </p:cNvCxnSpPr>
          <p:nvPr/>
        </p:nvCxnSpPr>
        <p:spPr>
          <a:xfrm>
            <a:off x="8068774" y="4672614"/>
            <a:ext cx="87850" cy="14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6B86ABC9-8D43-4A65-8C4A-C91FD86B6244}"/>
              </a:ext>
            </a:extLst>
          </p:cNvPr>
          <p:cNvCxnSpPr>
            <a:stCxn id="51" idx="7"/>
            <a:endCxn id="50" idx="4"/>
          </p:cNvCxnSpPr>
          <p:nvPr/>
        </p:nvCxnSpPr>
        <p:spPr>
          <a:xfrm flipV="1">
            <a:off x="8344948" y="4672614"/>
            <a:ext cx="139683" cy="14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BA0F73D3-F206-4B19-95F6-15BF920B0283}"/>
              </a:ext>
            </a:extLst>
          </p:cNvPr>
          <p:cNvCxnSpPr>
            <a:cxnSpLocks/>
            <a:stCxn id="51" idx="5"/>
            <a:endCxn id="54" idx="0"/>
          </p:cNvCxnSpPr>
          <p:nvPr/>
        </p:nvCxnSpPr>
        <p:spPr>
          <a:xfrm>
            <a:off x="8344948" y="4989620"/>
            <a:ext cx="110247" cy="172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Number one Icons &amp; Symbols">
            <a:extLst>
              <a:ext uri="{FF2B5EF4-FFF2-40B4-BE49-F238E27FC236}">
                <a16:creationId xmlns:a16="http://schemas.microsoft.com/office/drawing/2014/main" id="{1621E29B-C195-4066-82C2-6035D5E73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3" y="2045283"/>
            <a:ext cx="333016" cy="3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ois - ícones de educação grátis">
            <a:extLst>
              <a:ext uri="{FF2B5EF4-FFF2-40B4-BE49-F238E27FC236}">
                <a16:creationId xmlns:a16="http://schemas.microsoft.com/office/drawing/2014/main" id="{727B14BE-02FE-4757-8BD9-DB24130C9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77" y="2281804"/>
            <a:ext cx="326914" cy="32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rês - ícones de educação grátis">
            <a:extLst>
              <a:ext uri="{FF2B5EF4-FFF2-40B4-BE49-F238E27FC236}">
                <a16:creationId xmlns:a16="http://schemas.microsoft.com/office/drawing/2014/main" id="{93D5137C-530D-407A-9549-80BD41A3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828" y="3048595"/>
            <a:ext cx="305540" cy="3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Number four Icons &amp; Symbols">
            <a:extLst>
              <a:ext uri="{FF2B5EF4-FFF2-40B4-BE49-F238E27FC236}">
                <a16:creationId xmlns:a16="http://schemas.microsoft.com/office/drawing/2014/main" id="{84F1AC70-4904-4D3A-8638-33D4AB0E1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499" y="4052603"/>
            <a:ext cx="390150" cy="3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AutoShape 14" descr="Número 6 PNG png | PNGWing">
            <a:extLst>
              <a:ext uri="{FF2B5EF4-FFF2-40B4-BE49-F238E27FC236}">
                <a16:creationId xmlns:a16="http://schemas.microsoft.com/office/drawing/2014/main" id="{C23A7BEC-0CCB-4320-983B-89CD63EEBA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196" name="Picture 28" descr="SVG &gt; seis números matemática número - Imagem e ícone grátis do SVG. | SVG  Silh">
            <a:extLst>
              <a:ext uri="{FF2B5EF4-FFF2-40B4-BE49-F238E27FC236}">
                <a16:creationId xmlns:a16="http://schemas.microsoft.com/office/drawing/2014/main" id="{04031C7D-A0D0-4F69-9D75-CC0640038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164" y="3445310"/>
            <a:ext cx="240574" cy="36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AutoShape 34" descr="SVG &gt; scrapbooking alfabeto madeira 7 - Imagem e ícone grátis do SVG. | SVG  Silh">
            <a:extLst>
              <a:ext uri="{FF2B5EF4-FFF2-40B4-BE49-F238E27FC236}">
                <a16:creationId xmlns:a16="http://schemas.microsoft.com/office/drawing/2014/main" id="{4886832B-DE1C-419F-8716-4FDB14A82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5 números imagens transparentes PNG | PNG Mart">
            <a:extLst>
              <a:ext uri="{FF2B5EF4-FFF2-40B4-BE49-F238E27FC236}">
                <a16:creationId xmlns:a16="http://schemas.microsoft.com/office/drawing/2014/main" id="{7B40F7B2-CEBA-4FC4-BFD1-D862A3508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23" y="1596702"/>
            <a:ext cx="457477" cy="45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44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409FF-68C5-4305-A67F-E84C1F5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Legendas (topologia de redes):</a:t>
            </a:r>
          </a:p>
        </p:txBody>
      </p:sp>
      <p:sp>
        <p:nvSpPr>
          <p:cNvPr id="8" name="AutoShape 10" descr="SVG &gt; scrapbooking alfabeto madeira 7 - Imagem e ícone grátis do SVG. | SVG  Silh">
            <a:extLst>
              <a:ext uri="{FF2B5EF4-FFF2-40B4-BE49-F238E27FC236}">
                <a16:creationId xmlns:a16="http://schemas.microsoft.com/office/drawing/2014/main" id="{DCBCF55E-3696-4740-AB3B-CF595B8D43A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dirty="0"/>
              <a:t>1. Ponte a ponte</a:t>
            </a:r>
          </a:p>
          <a:p>
            <a:r>
              <a:rPr lang="pt-BR" dirty="0"/>
              <a:t>2. Ônibus</a:t>
            </a:r>
          </a:p>
          <a:p>
            <a:r>
              <a:rPr lang="pt-BR" dirty="0"/>
              <a:t>3. Estrela</a:t>
            </a:r>
          </a:p>
          <a:p>
            <a:r>
              <a:rPr lang="pt-BR" dirty="0"/>
              <a:t>4. Anel</a:t>
            </a:r>
          </a:p>
          <a:p>
            <a:r>
              <a:rPr lang="pt-BR" dirty="0"/>
              <a:t>5.Híbrido</a:t>
            </a:r>
          </a:p>
          <a:p>
            <a:r>
              <a:rPr lang="pt-BR" dirty="0"/>
              <a:t>6. Árvore</a:t>
            </a:r>
          </a:p>
        </p:txBody>
      </p:sp>
    </p:spTree>
    <p:extLst>
      <p:ext uri="{BB962C8B-B14F-4D97-AF65-F5344CB8AC3E}">
        <p14:creationId xmlns:p14="http://schemas.microsoft.com/office/powerpoint/2010/main" val="97680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1648D-CB60-48BB-9821-12E6A117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Categorias de imagem: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144FC-8519-44E6-8662-9597A32F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examinar os conceitos básicos da rede, há três tipos de equipamentos que sempre vão ser utilizados: switches, roteadores e </a:t>
            </a:r>
            <a:r>
              <a:rPr lang="pt-BR" dirty="0" err="1"/>
              <a:t>access</a:t>
            </a:r>
            <a:r>
              <a:rPr lang="pt-BR" dirty="0"/>
              <a:t> points. </a:t>
            </a:r>
          </a:p>
          <a:p>
            <a:r>
              <a:rPr lang="pt-BR" dirty="0"/>
              <a:t>Esses dispositivos são os elementos básicos das redes, que permitem que os diferentes equipamentos conectados a ela comuniquem-se entre si e com outras redes</a:t>
            </a:r>
          </a:p>
        </p:txBody>
      </p:sp>
    </p:spTree>
    <p:extLst>
      <p:ext uri="{BB962C8B-B14F-4D97-AF65-F5344CB8AC3E}">
        <p14:creationId xmlns:p14="http://schemas.microsoft.com/office/powerpoint/2010/main" val="88023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9870D-2B4B-47FA-B147-5822B5EE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Comutação de circuitos: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56AF0-C400-4EBD-AB6C-C4970A95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Recursos dedicados podem oferecer garantias de qualidade, mas também em ociosidade e consequentemente desperdício de recursos. </a:t>
            </a:r>
          </a:p>
          <a:p>
            <a:r>
              <a:rPr lang="pt-BR" dirty="0"/>
              <a:t>A comutação de circuitos usa meio físico dedicado (implica recursos dedicados por conexão) e, inversamente, limita quantos usuários podem reservar o meio. </a:t>
            </a:r>
          </a:p>
          <a:p>
            <a:r>
              <a:rPr lang="pt-BR" dirty="0"/>
              <a:t>Recursos dedicados são usados ​​para alternar entre diferentes redes.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386EB7-33A2-446A-8153-BF5188FC6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2249485"/>
            <a:ext cx="4987523" cy="446203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86D7330B-1D5B-4D03-BCCB-789A85A4DD6B}"/>
              </a:ext>
            </a:extLst>
          </p:cNvPr>
          <p:cNvSpPr/>
          <p:nvPr/>
        </p:nvSpPr>
        <p:spPr>
          <a:xfrm>
            <a:off x="4385569" y="4314548"/>
            <a:ext cx="532660" cy="4350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E36FDB8-C7B5-4EE8-BAB0-FC12A30C0A04}"/>
              </a:ext>
            </a:extLst>
          </p:cNvPr>
          <p:cNvSpPr/>
          <p:nvPr/>
        </p:nvSpPr>
        <p:spPr>
          <a:xfrm>
            <a:off x="3950563" y="4500979"/>
            <a:ext cx="124287" cy="1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761C44-C064-44BA-ABF5-4C3287AF4BA5}"/>
              </a:ext>
            </a:extLst>
          </p:cNvPr>
          <p:cNvSpPr/>
          <p:nvPr/>
        </p:nvSpPr>
        <p:spPr>
          <a:xfrm>
            <a:off x="4131571" y="4500979"/>
            <a:ext cx="124287" cy="1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AF70CBE-DF22-4135-B07F-7A26295A0A5E}"/>
              </a:ext>
            </a:extLst>
          </p:cNvPr>
          <p:cNvSpPr/>
          <p:nvPr/>
        </p:nvSpPr>
        <p:spPr>
          <a:xfrm>
            <a:off x="4327271" y="4502852"/>
            <a:ext cx="124287" cy="1242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FC69B75-46B6-4A0B-BDFE-5754FD058C41}"/>
              </a:ext>
            </a:extLst>
          </p:cNvPr>
          <p:cNvSpPr/>
          <p:nvPr/>
        </p:nvSpPr>
        <p:spPr>
          <a:xfrm>
            <a:off x="860506" y="4518259"/>
            <a:ext cx="124287" cy="1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18D6188-348A-4FB0-BCA6-A0E1917DE7D6}"/>
              </a:ext>
            </a:extLst>
          </p:cNvPr>
          <p:cNvSpPr/>
          <p:nvPr/>
        </p:nvSpPr>
        <p:spPr>
          <a:xfrm>
            <a:off x="674075" y="4532050"/>
            <a:ext cx="124287" cy="1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1CF245E2-AD9C-43BB-9359-76ACE44A1B66}"/>
              </a:ext>
            </a:extLst>
          </p:cNvPr>
          <p:cNvSpPr/>
          <p:nvPr/>
        </p:nvSpPr>
        <p:spPr>
          <a:xfrm>
            <a:off x="118236" y="4232749"/>
            <a:ext cx="532660" cy="4350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6EB70D6-3A24-4E4A-8163-2D00D9F7638D}"/>
              </a:ext>
            </a:extLst>
          </p:cNvPr>
          <p:cNvSpPr/>
          <p:nvPr/>
        </p:nvSpPr>
        <p:spPr>
          <a:xfrm>
            <a:off x="3334300" y="4450251"/>
            <a:ext cx="370894" cy="34671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3ACD81-4F2F-4469-B7B8-99A76F4B08B8}"/>
              </a:ext>
            </a:extLst>
          </p:cNvPr>
          <p:cNvSpPr/>
          <p:nvPr/>
        </p:nvSpPr>
        <p:spPr>
          <a:xfrm>
            <a:off x="3417902" y="4615439"/>
            <a:ext cx="124287" cy="1242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8AAF13D-ED42-4434-B35A-227A4D7A00F8}"/>
              </a:ext>
            </a:extLst>
          </p:cNvPr>
          <p:cNvSpPr/>
          <p:nvPr/>
        </p:nvSpPr>
        <p:spPr>
          <a:xfrm>
            <a:off x="3224074" y="4352019"/>
            <a:ext cx="124287" cy="1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82CFC49-CC96-4E20-A1A2-F50090D7D9F6}"/>
              </a:ext>
            </a:extLst>
          </p:cNvPr>
          <p:cNvSpPr/>
          <p:nvPr/>
        </p:nvSpPr>
        <p:spPr>
          <a:xfrm>
            <a:off x="3224073" y="4778209"/>
            <a:ext cx="124287" cy="1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545150A-0BF4-458A-AB9B-792B3C8BAC26}"/>
              </a:ext>
            </a:extLst>
          </p:cNvPr>
          <p:cNvSpPr/>
          <p:nvPr/>
        </p:nvSpPr>
        <p:spPr>
          <a:xfrm>
            <a:off x="2696431" y="3946610"/>
            <a:ext cx="370894" cy="34671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117E936-56B0-4224-97BB-DEA14CCCAA03}"/>
              </a:ext>
            </a:extLst>
          </p:cNvPr>
          <p:cNvSpPr/>
          <p:nvPr/>
        </p:nvSpPr>
        <p:spPr>
          <a:xfrm>
            <a:off x="2780191" y="4076330"/>
            <a:ext cx="124287" cy="1242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46058A3-5C6B-4CF9-9DAC-69B684D1657D}"/>
              </a:ext>
            </a:extLst>
          </p:cNvPr>
          <p:cNvSpPr/>
          <p:nvPr/>
        </p:nvSpPr>
        <p:spPr>
          <a:xfrm>
            <a:off x="1807151" y="3906304"/>
            <a:ext cx="370894" cy="34671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39740E3-306E-4550-9C01-F11571BC5CE8}"/>
              </a:ext>
            </a:extLst>
          </p:cNvPr>
          <p:cNvSpPr/>
          <p:nvPr/>
        </p:nvSpPr>
        <p:spPr>
          <a:xfrm>
            <a:off x="1839032" y="4076329"/>
            <a:ext cx="124287" cy="1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99285C8-BDA7-4BFF-80FD-C3A2D76059EF}"/>
              </a:ext>
            </a:extLst>
          </p:cNvPr>
          <p:cNvSpPr/>
          <p:nvPr/>
        </p:nvSpPr>
        <p:spPr>
          <a:xfrm>
            <a:off x="1676479" y="4232749"/>
            <a:ext cx="124287" cy="1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3AEDD6B8-2DB5-49E3-BD21-84737D36E591}"/>
              </a:ext>
            </a:extLst>
          </p:cNvPr>
          <p:cNvSpPr/>
          <p:nvPr/>
        </p:nvSpPr>
        <p:spPr>
          <a:xfrm>
            <a:off x="2719030" y="5044566"/>
            <a:ext cx="370894" cy="34671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2FF5439-C84C-427E-A6A7-D22390911E52}"/>
              </a:ext>
            </a:extLst>
          </p:cNvPr>
          <p:cNvSpPr/>
          <p:nvPr/>
        </p:nvSpPr>
        <p:spPr>
          <a:xfrm>
            <a:off x="2842334" y="5043996"/>
            <a:ext cx="124287" cy="1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033D464-E181-40D6-B025-A36C4140F223}"/>
              </a:ext>
            </a:extLst>
          </p:cNvPr>
          <p:cNvSpPr/>
          <p:nvPr/>
        </p:nvSpPr>
        <p:spPr>
          <a:xfrm>
            <a:off x="2679423" y="4981852"/>
            <a:ext cx="124287" cy="12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BC320AE-3EB1-479B-A8A1-DF776B390ACA}"/>
              </a:ext>
            </a:extLst>
          </p:cNvPr>
          <p:cNvSpPr/>
          <p:nvPr/>
        </p:nvSpPr>
        <p:spPr>
          <a:xfrm>
            <a:off x="1729582" y="5043996"/>
            <a:ext cx="370894" cy="34671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C4F0AC0-230D-4902-9D5C-99B47DE65139}"/>
              </a:ext>
            </a:extLst>
          </p:cNvPr>
          <p:cNvSpPr/>
          <p:nvPr/>
        </p:nvSpPr>
        <p:spPr>
          <a:xfrm>
            <a:off x="1768136" y="5043996"/>
            <a:ext cx="124287" cy="1242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25DBA2CB-B221-48D0-9EC3-BC449ECB5E17}"/>
              </a:ext>
            </a:extLst>
          </p:cNvPr>
          <p:cNvSpPr/>
          <p:nvPr/>
        </p:nvSpPr>
        <p:spPr>
          <a:xfrm>
            <a:off x="1114504" y="4414162"/>
            <a:ext cx="370894" cy="34671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DB747D3-4018-4099-AF32-92DB750F3343}"/>
              </a:ext>
            </a:extLst>
          </p:cNvPr>
          <p:cNvSpPr/>
          <p:nvPr/>
        </p:nvSpPr>
        <p:spPr>
          <a:xfrm>
            <a:off x="1041514" y="4518259"/>
            <a:ext cx="124287" cy="1242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51A93F5-4AA6-4D69-9D69-82DF6737F40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85398" y="4760877"/>
            <a:ext cx="282738" cy="34526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1FB5C02-029B-4C60-B7BA-50439473005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116596" y="4272602"/>
            <a:ext cx="624971" cy="70925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3383497A-F1E4-442A-A69A-94DC111643C5}"/>
              </a:ext>
            </a:extLst>
          </p:cNvPr>
          <p:cNvCxnSpPr>
            <a:cxnSpLocks/>
          </p:cNvCxnSpPr>
          <p:nvPr/>
        </p:nvCxnSpPr>
        <p:spPr>
          <a:xfrm flipV="1">
            <a:off x="2057892" y="4225761"/>
            <a:ext cx="704771" cy="8433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B8DF0CE-F690-44C5-911D-8B3329BC5880}"/>
              </a:ext>
            </a:extLst>
          </p:cNvPr>
          <p:cNvCxnSpPr>
            <a:cxnSpLocks/>
          </p:cNvCxnSpPr>
          <p:nvPr/>
        </p:nvCxnSpPr>
        <p:spPr>
          <a:xfrm flipV="1">
            <a:off x="1457363" y="4211902"/>
            <a:ext cx="362559" cy="24910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7775F3E4-CDE2-49EB-B404-572C2A072DC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134447" y="5217924"/>
            <a:ext cx="584583" cy="1333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77E6563F-383D-420D-A4A5-94146F4D5C95}"/>
              </a:ext>
            </a:extLst>
          </p:cNvPr>
          <p:cNvCxnSpPr>
            <a:cxnSpLocks/>
          </p:cNvCxnSpPr>
          <p:nvPr/>
        </p:nvCxnSpPr>
        <p:spPr>
          <a:xfrm flipV="1">
            <a:off x="2134447" y="4099441"/>
            <a:ext cx="584583" cy="1333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BF462CB7-CAD9-41D6-BAC8-E7B950B870C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085763" y="4272281"/>
            <a:ext cx="200455" cy="20402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1A4DA943-22D5-4C94-8C99-38E4961D9610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3099806" y="4778209"/>
            <a:ext cx="186411" cy="2488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D3E3605-08DD-4FCD-A28F-28B31FE577E2}"/>
              </a:ext>
            </a:extLst>
          </p:cNvPr>
          <p:cNvCxnSpPr>
            <a:cxnSpLocks/>
          </p:cNvCxnSpPr>
          <p:nvPr/>
        </p:nvCxnSpPr>
        <p:spPr>
          <a:xfrm flipV="1">
            <a:off x="3705194" y="4594193"/>
            <a:ext cx="579531" cy="666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269B8244-18AC-40FC-B08A-B864E44AC5CF}"/>
              </a:ext>
            </a:extLst>
          </p:cNvPr>
          <p:cNvCxnSpPr>
            <a:cxnSpLocks/>
          </p:cNvCxnSpPr>
          <p:nvPr/>
        </p:nvCxnSpPr>
        <p:spPr>
          <a:xfrm>
            <a:off x="575333" y="4558223"/>
            <a:ext cx="6824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447FC890-2D97-46A4-B4C9-53E68EBE8795}"/>
              </a:ext>
            </a:extLst>
          </p:cNvPr>
          <p:cNvCxnSpPr>
            <a:cxnSpLocks/>
          </p:cNvCxnSpPr>
          <p:nvPr/>
        </p:nvCxnSpPr>
        <p:spPr>
          <a:xfrm flipV="1">
            <a:off x="3966092" y="4594193"/>
            <a:ext cx="579531" cy="666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D340E-8D41-4A15-948A-6150A68F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Comutação de pacotes: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176291-E97F-43BC-B1E8-4847EE55C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foi utilizado no slide anterior, que a comutação de pacotes é a técnica que envia uma mensagem de dados dividida em pequenas unidades chamadas de pacotes.</a:t>
            </a:r>
          </a:p>
        </p:txBody>
      </p:sp>
    </p:spTree>
    <p:extLst>
      <p:ext uri="{BB962C8B-B14F-4D97-AF65-F5344CB8AC3E}">
        <p14:creationId xmlns:p14="http://schemas.microsoft.com/office/powerpoint/2010/main" val="1111015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866FF-3AAA-4753-811D-C51C848B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protocolo: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10410D-F878-4C79-9266-D5011F892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Protocolos de rede são os conjuntos de normas que permitem que duas ou mais máquinas conectadas à internet se comuniquem entre si. </a:t>
            </a:r>
          </a:p>
          <a:p>
            <a:r>
              <a:rPr lang="pt-BR" dirty="0"/>
              <a:t>Eles são responsáveis por pegar os dados transmitidos pela rede e dividi-los em pequenos pedaços, que são chamados de pacotes. </a:t>
            </a:r>
          </a:p>
          <a:p>
            <a:r>
              <a:rPr lang="pt-BR" dirty="0"/>
              <a:t>Os protocolos também são responsáveis pela sistematização das fases de estabelecimento, controle, tráfego e encerramento.</a:t>
            </a:r>
          </a:p>
        </p:txBody>
      </p:sp>
    </p:spTree>
    <p:extLst>
      <p:ext uri="{BB962C8B-B14F-4D97-AF65-F5344CB8AC3E}">
        <p14:creationId xmlns:p14="http://schemas.microsoft.com/office/powerpoint/2010/main" val="419118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5E090-67D9-4667-BA0A-2992630E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protocolo: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ED13A9-52F3-4CB1-A757-8EC05CD23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Existem três elementos-chave que definem os protocolos de rede. São eles:</a:t>
            </a:r>
          </a:p>
          <a:p>
            <a:pPr fontAlgn="base"/>
            <a:r>
              <a:rPr lang="pt-BR" dirty="0"/>
              <a:t>sintaxe: representa o formato dos dados e a ordem pela qual eles são apresentados;</a:t>
            </a:r>
          </a:p>
          <a:p>
            <a:pPr fontAlgn="base"/>
            <a:r>
              <a:rPr lang="pt-BR" dirty="0"/>
              <a:t>semântica: refere-se ao significado de cada conjunto sintático que dá sentido à mensagem enviada;</a:t>
            </a:r>
          </a:p>
          <a:p>
            <a:pPr fontAlgn="base"/>
            <a:r>
              <a:rPr lang="pt-BR" dirty="0"/>
              <a:t>timing: define uma velocidade aceitável de transmissão dos pacotes.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3363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C3FD9-24AA-4E75-99B6-58689A3D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camadas: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9E991-6ABB-43C5-9A6B-DAA01E8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camada de rede é a parte do processo de comunicação da internet no qual essas conexões ocorrem, enviando pacotes de dados entre diferentes redes.</a:t>
            </a:r>
          </a:p>
          <a:p>
            <a:r>
              <a:rPr lang="pt-BR" dirty="0"/>
              <a:t>As principais funções mais importantes são Expedição e Roteamento, Determinação do Caminho, a Comutação e o Estabelecimento de Chamada.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51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9E055-A018-4B1A-96FA-F43FF835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primeira comunicação: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45AAEF-3F83-4380-B7AD-B5D4231FF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Inicia-se em 1965, onde surge a Internet no auge da guerra "fria" quando o ministério da defesa dos E.U.A. encomendou uma ligação entre os computadores mais potentes e importantes da nação, de modo que a comunicação de dados militares fosse possível mesmo depois de um ataque nuclear.</a:t>
            </a:r>
          </a:p>
        </p:txBody>
      </p:sp>
    </p:spTree>
    <p:extLst>
      <p:ext uri="{BB962C8B-B14F-4D97-AF65-F5344CB8AC3E}">
        <p14:creationId xmlns:p14="http://schemas.microsoft.com/office/powerpoint/2010/main" val="268049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39258-F361-4210-B1A9-8926CA59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de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4D2F1-E389-40CE-B125-334F4E975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rede de dados é uma malha que serve para interligar sistemas de computadores, também chamados “nós”, o que viabiliza a transmissão de dados e resulta na internet. A transmissão assíncrona também é conhecida como start-stop (bits). Portanto, o transmissor e o receptor só serão sincronizados durante o intervalo de tempo entre os bits de início e parada.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FE7147-6FA7-456E-BAD7-597AB4D1A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5621" y="2249485"/>
            <a:ext cx="4210579" cy="3627531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         </a:t>
            </a:r>
          </a:p>
          <a:p>
            <a:r>
              <a:rPr lang="pt-BR" dirty="0"/>
              <a:t>       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servers</a:t>
            </a:r>
          </a:p>
        </p:txBody>
      </p:sp>
      <p:pic>
        <p:nvPicPr>
          <p:cNvPr id="1026" name="Picture 2" descr="Redes de Computadores">
            <a:extLst>
              <a:ext uri="{FF2B5EF4-FFF2-40B4-BE49-F238E27FC236}">
                <a16:creationId xmlns:a16="http://schemas.microsoft.com/office/drawing/2014/main" id="{75996586-F1B1-4D9F-80A0-D9863BF84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21" y="2467768"/>
            <a:ext cx="41338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BF267E9-2A0E-404E-88B1-CA4B0D84D31A}"/>
              </a:ext>
            </a:extLst>
          </p:cNvPr>
          <p:cNvSpPr/>
          <p:nvPr/>
        </p:nvSpPr>
        <p:spPr>
          <a:xfrm>
            <a:off x="1337480" y="2636667"/>
            <a:ext cx="597913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1240C3-B1E1-411E-A6C2-3FDE4A3FA1F2}"/>
              </a:ext>
            </a:extLst>
          </p:cNvPr>
          <p:cNvSpPr/>
          <p:nvPr/>
        </p:nvSpPr>
        <p:spPr>
          <a:xfrm>
            <a:off x="2012122" y="2636667"/>
            <a:ext cx="597913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453C01-0ADD-45E7-AE3E-ECFB1ED3F6DA}"/>
              </a:ext>
            </a:extLst>
          </p:cNvPr>
          <p:cNvSpPr/>
          <p:nvPr/>
        </p:nvSpPr>
        <p:spPr>
          <a:xfrm>
            <a:off x="2686764" y="2636666"/>
            <a:ext cx="597913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74CBB15-0EE9-40A2-97BE-E6535D7C7896}"/>
              </a:ext>
            </a:extLst>
          </p:cNvPr>
          <p:cNvSpPr/>
          <p:nvPr/>
        </p:nvSpPr>
        <p:spPr>
          <a:xfrm>
            <a:off x="3370284" y="2636666"/>
            <a:ext cx="597913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D95806-9501-46AC-A1D5-7460F4ADE6D0}"/>
              </a:ext>
            </a:extLst>
          </p:cNvPr>
          <p:cNvSpPr/>
          <p:nvPr/>
        </p:nvSpPr>
        <p:spPr>
          <a:xfrm>
            <a:off x="4105199" y="2633767"/>
            <a:ext cx="597913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8A501D34-CE94-4D0C-A2E5-900B92C42FBB}"/>
              </a:ext>
            </a:extLst>
          </p:cNvPr>
          <p:cNvSpPr/>
          <p:nvPr/>
        </p:nvSpPr>
        <p:spPr>
          <a:xfrm>
            <a:off x="1305685" y="3663342"/>
            <a:ext cx="3697057" cy="397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F4521DE0-1FDF-4099-B4CF-A8DC99B50D93}"/>
              </a:ext>
            </a:extLst>
          </p:cNvPr>
          <p:cNvSpPr/>
          <p:nvPr/>
        </p:nvSpPr>
        <p:spPr>
          <a:xfrm flipH="1">
            <a:off x="1097722" y="3666242"/>
            <a:ext cx="2210418" cy="397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D60FEB1-6B61-47E9-814D-DDCE05D2FDB3}"/>
              </a:ext>
            </a:extLst>
          </p:cNvPr>
          <p:cNvSpPr/>
          <p:nvPr/>
        </p:nvSpPr>
        <p:spPr>
          <a:xfrm>
            <a:off x="1402143" y="4074808"/>
            <a:ext cx="533250" cy="54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2E60CC8-765E-4D01-8B39-EFBA7A78EC2B}"/>
              </a:ext>
            </a:extLst>
          </p:cNvPr>
          <p:cNvSpPr/>
          <p:nvPr/>
        </p:nvSpPr>
        <p:spPr>
          <a:xfrm>
            <a:off x="1858665" y="4499195"/>
            <a:ext cx="533250" cy="54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0E3D60-B3B5-4B2B-BD01-B26CA577BBFC}"/>
              </a:ext>
            </a:extLst>
          </p:cNvPr>
          <p:cNvSpPr/>
          <p:nvPr/>
        </p:nvSpPr>
        <p:spPr>
          <a:xfrm>
            <a:off x="2751427" y="4347145"/>
            <a:ext cx="533250" cy="54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76F4533-AD7A-48BD-8531-F287A0B2F27A}"/>
              </a:ext>
            </a:extLst>
          </p:cNvPr>
          <p:cNvSpPr/>
          <p:nvPr/>
        </p:nvSpPr>
        <p:spPr>
          <a:xfrm>
            <a:off x="3834086" y="4299781"/>
            <a:ext cx="533250" cy="54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D96F76D-E377-49F9-9B5B-BD0AC7FFA9AC}"/>
              </a:ext>
            </a:extLst>
          </p:cNvPr>
          <p:cNvSpPr/>
          <p:nvPr/>
        </p:nvSpPr>
        <p:spPr>
          <a:xfrm>
            <a:off x="1146705" y="4742855"/>
            <a:ext cx="711960" cy="120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38C9BB5-8D33-4CD6-A22A-EA927FD5195E}"/>
              </a:ext>
            </a:extLst>
          </p:cNvPr>
          <p:cNvSpPr/>
          <p:nvPr/>
        </p:nvSpPr>
        <p:spPr>
          <a:xfrm>
            <a:off x="1146705" y="4823863"/>
            <a:ext cx="711960" cy="120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DBE792B-900F-4BD3-AE7F-457661B23371}"/>
              </a:ext>
            </a:extLst>
          </p:cNvPr>
          <p:cNvSpPr/>
          <p:nvPr/>
        </p:nvSpPr>
        <p:spPr>
          <a:xfrm>
            <a:off x="1146705" y="4894904"/>
            <a:ext cx="711960" cy="120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A04741C-D4E3-49CF-A9E7-3EB779B2FC1C}"/>
              </a:ext>
            </a:extLst>
          </p:cNvPr>
          <p:cNvSpPr/>
          <p:nvPr/>
        </p:nvSpPr>
        <p:spPr>
          <a:xfrm>
            <a:off x="1599118" y="5135635"/>
            <a:ext cx="711960" cy="120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9521D3A-49FB-40BD-B3A3-8428B47D4B98}"/>
              </a:ext>
            </a:extLst>
          </p:cNvPr>
          <p:cNvSpPr/>
          <p:nvPr/>
        </p:nvSpPr>
        <p:spPr>
          <a:xfrm>
            <a:off x="1599118" y="5202445"/>
            <a:ext cx="711960" cy="120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A6ECEC5-9EF8-46A8-967D-5BDE0856962C}"/>
              </a:ext>
            </a:extLst>
          </p:cNvPr>
          <p:cNvSpPr/>
          <p:nvPr/>
        </p:nvSpPr>
        <p:spPr>
          <a:xfrm>
            <a:off x="1579413" y="5268070"/>
            <a:ext cx="711960" cy="120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FD0F7026-783D-43DD-AFB1-5B900294E318}"/>
              </a:ext>
            </a:extLst>
          </p:cNvPr>
          <p:cNvSpPr/>
          <p:nvPr/>
        </p:nvSpPr>
        <p:spPr>
          <a:xfrm>
            <a:off x="4305498" y="5120823"/>
            <a:ext cx="397614" cy="13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27E46EC-5E3C-466E-A11C-565EEA729B00}"/>
              </a:ext>
            </a:extLst>
          </p:cNvPr>
          <p:cNvSpPr/>
          <p:nvPr/>
        </p:nvSpPr>
        <p:spPr>
          <a:xfrm>
            <a:off x="4305498" y="5211770"/>
            <a:ext cx="397614" cy="13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A18278F-1438-44A4-B277-9899F2E1F3B4}"/>
              </a:ext>
            </a:extLst>
          </p:cNvPr>
          <p:cNvSpPr/>
          <p:nvPr/>
        </p:nvSpPr>
        <p:spPr>
          <a:xfrm>
            <a:off x="4305498" y="5291420"/>
            <a:ext cx="397614" cy="13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F4EE5EA-172D-4103-800F-A936E3865931}"/>
              </a:ext>
            </a:extLst>
          </p:cNvPr>
          <p:cNvSpPr/>
          <p:nvPr/>
        </p:nvSpPr>
        <p:spPr>
          <a:xfrm>
            <a:off x="4305498" y="5370267"/>
            <a:ext cx="397614" cy="13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808BBAA1-2D5F-4CEE-BD39-858297367E2D}"/>
              </a:ext>
            </a:extLst>
          </p:cNvPr>
          <p:cNvCxnSpPr>
            <a:cxnSpLocks/>
            <a:stCxn id="18" idx="6"/>
          </p:cNvCxnSpPr>
          <p:nvPr/>
        </p:nvCxnSpPr>
        <p:spPr>
          <a:xfrm flipH="1">
            <a:off x="1668769" y="4771533"/>
            <a:ext cx="723146" cy="865786"/>
          </a:xfrm>
          <a:prstGeom prst="bentConnector4">
            <a:avLst>
              <a:gd name="adj1" fmla="val -31612"/>
              <a:gd name="adj2" fmla="val 995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DA6904AF-54E2-449F-B56D-25BFCC85E921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1935393" y="4347146"/>
            <a:ext cx="674642" cy="908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99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4A328F7-F77D-4AE9-A544-CF54220A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comunicação: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F53D0D1-6327-4631-A475-AD64D239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Os meios de comunicação são instrumentos utilizados para a transmissão de informações.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Eles podem ser individuais, quando a comunicação ocorre em nível interpessoal, ou de massa, quando se atinge um grande número de pessoas ao mesmo tempo.</a:t>
            </a:r>
          </a:p>
          <a:p>
            <a:pPr marL="342900" indent="-342900"/>
            <a:r>
              <a:rPr lang="pt-BR" dirty="0"/>
              <a:t>São classificados ainda em escritos, sonoros, audiovisuais, multimídia ou hipermídia.</a:t>
            </a:r>
          </a:p>
          <a:p>
            <a:pPr marL="342900" indent="-342900"/>
            <a:r>
              <a:rPr lang="pt-BR" dirty="0"/>
              <a:t>Jornais, televisão, telefone, computador, celular e internet são os principais meios de comunicação da atualidade.</a:t>
            </a:r>
          </a:p>
        </p:txBody>
      </p:sp>
    </p:spTree>
    <p:extLst>
      <p:ext uri="{BB962C8B-B14F-4D97-AF65-F5344CB8AC3E}">
        <p14:creationId xmlns:p14="http://schemas.microsoft.com/office/powerpoint/2010/main" val="154621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4BB0F-784A-4102-A919-C4730110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comunicação/dados: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A8550-85BA-472B-AA49-639C98716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Os meios de comunicação podem ser categorizados em dois diferentes tipos de acordo com a plataforma, por meio da qual se dá a propagação de informações, e também o seu público receptor. São eles:</a:t>
            </a:r>
          </a:p>
          <a:p>
            <a:r>
              <a:rPr lang="pt-BR" dirty="0"/>
              <a:t>Meios de comunicação individual: são aquelas ferramentas que permitem a troca de informações em nível interpessoal e de maneira direta, de um indivíduo a outro ou entre um pequeno grupo de pessoas. O público emissor e receptor da mensagem é, portanto, limitado. Os principais exemplos são: carta, telefone, celular (por meio de aplicativos de mensagem instantânea) e e-mail.</a:t>
            </a:r>
          </a:p>
          <a:p>
            <a:r>
              <a:rPr lang="pt-BR" dirty="0"/>
              <a:t>Meios de comunicação em massa ou social: são aquelas ferramentas utilizadas para estabelecer a comunicação e a troca de informações com uma vasta quantidade de pessoas, até mesmo populações inteiras. Os principais exemplos são: rádio, televisão, jornal, revista e internet.</a:t>
            </a:r>
          </a:p>
        </p:txBody>
      </p:sp>
    </p:spTree>
    <p:extLst>
      <p:ext uri="{BB962C8B-B14F-4D97-AF65-F5344CB8AC3E}">
        <p14:creationId xmlns:p14="http://schemas.microsoft.com/office/powerpoint/2010/main" val="56695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6A3D0-4A12-4DA6-A98B-9508B016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E8F85-2C05-4DE6-8732-7F342EB9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7D2735-6AC1-410F-A1FC-D9B053CB4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Um diagrama de fluxo de dados (DFD) é uma representação visual de como os dados fluem </a:t>
            </a:r>
          </a:p>
          <a:p>
            <a:r>
              <a:rPr lang="pt-BR" b="1" dirty="0"/>
              <a:t>DFD lógico x DFD físico</a:t>
            </a:r>
            <a:br>
              <a:rPr lang="pt-BR" dirty="0"/>
            </a:br>
            <a:r>
              <a:rPr lang="pt-BR" dirty="0"/>
              <a:t>Estas são as duas categorias de um diagrama de fluxo de </a:t>
            </a:r>
            <a:r>
              <a:rPr lang="pt-BR" dirty="0" err="1"/>
              <a:t>dados.através</a:t>
            </a:r>
            <a:r>
              <a:rPr lang="pt-BR" dirty="0"/>
              <a:t> de um processo ou sistema.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820C01-6DA8-48F4-9230-9606B1FF0038}"/>
              </a:ext>
            </a:extLst>
          </p:cNvPr>
          <p:cNvSpPr/>
          <p:nvPr/>
        </p:nvSpPr>
        <p:spPr>
          <a:xfrm>
            <a:off x="5489129" y="889571"/>
            <a:ext cx="1444331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E3CFCA4-FF91-4FED-AADE-376ED607DFF2}"/>
              </a:ext>
            </a:extLst>
          </p:cNvPr>
          <p:cNvSpPr/>
          <p:nvPr/>
        </p:nvSpPr>
        <p:spPr>
          <a:xfrm>
            <a:off x="9448631" y="889570"/>
            <a:ext cx="1444331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F691A44-B801-4AEF-9FD8-D4495CA2722C}"/>
              </a:ext>
            </a:extLst>
          </p:cNvPr>
          <p:cNvSpPr/>
          <p:nvPr/>
        </p:nvSpPr>
        <p:spPr>
          <a:xfrm>
            <a:off x="5656439" y="2363264"/>
            <a:ext cx="1109709" cy="932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8E355E3-74FC-473D-A054-3D96827D0EDC}"/>
              </a:ext>
            </a:extLst>
          </p:cNvPr>
          <p:cNvSpPr/>
          <p:nvPr/>
        </p:nvSpPr>
        <p:spPr>
          <a:xfrm>
            <a:off x="9615941" y="2363263"/>
            <a:ext cx="1109709" cy="932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8257B11-0E66-4781-AD1B-2C7DE9077D4F}"/>
              </a:ext>
            </a:extLst>
          </p:cNvPr>
          <p:cNvSpPr/>
          <p:nvPr/>
        </p:nvSpPr>
        <p:spPr>
          <a:xfrm>
            <a:off x="7637639" y="4429958"/>
            <a:ext cx="1109709" cy="932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BB774A3-22CB-4623-8116-D6386AF90BF9}"/>
              </a:ext>
            </a:extLst>
          </p:cNvPr>
          <p:cNvSpPr/>
          <p:nvPr/>
        </p:nvSpPr>
        <p:spPr>
          <a:xfrm>
            <a:off x="9371902" y="4361896"/>
            <a:ext cx="1444331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14E772B-2325-4042-8665-5CD8BBDE8120}"/>
              </a:ext>
            </a:extLst>
          </p:cNvPr>
          <p:cNvSpPr/>
          <p:nvPr/>
        </p:nvSpPr>
        <p:spPr>
          <a:xfrm>
            <a:off x="7501631" y="1897185"/>
            <a:ext cx="1349406" cy="35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56543CC-320E-4644-BE8F-EC73D4FDD384}"/>
              </a:ext>
            </a:extLst>
          </p:cNvPr>
          <p:cNvSpPr/>
          <p:nvPr/>
        </p:nvSpPr>
        <p:spPr>
          <a:xfrm>
            <a:off x="7517790" y="3529699"/>
            <a:ext cx="1349406" cy="35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CA741C2-AC69-4EA5-A5C2-CE3909CDFE32}"/>
              </a:ext>
            </a:extLst>
          </p:cNvPr>
          <p:cNvSpPr/>
          <p:nvPr/>
        </p:nvSpPr>
        <p:spPr>
          <a:xfrm>
            <a:off x="5536590" y="3976466"/>
            <a:ext cx="1349406" cy="35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0089D14B-B826-4377-B7EE-C0255290530A}"/>
              </a:ext>
            </a:extLst>
          </p:cNvPr>
          <p:cNvCxnSpPr/>
          <p:nvPr/>
        </p:nvCxnSpPr>
        <p:spPr>
          <a:xfrm flipV="1">
            <a:off x="6766148" y="2092495"/>
            <a:ext cx="735483" cy="615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107F5AD9-A76F-461F-A302-F118E302F2BC}"/>
              </a:ext>
            </a:extLst>
          </p:cNvPr>
          <p:cNvCxnSpPr/>
          <p:nvPr/>
        </p:nvCxnSpPr>
        <p:spPr>
          <a:xfrm>
            <a:off x="8867196" y="2092495"/>
            <a:ext cx="748745" cy="615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8B5AACE-9323-4754-94FB-161005E659BF}"/>
              </a:ext>
            </a:extLst>
          </p:cNvPr>
          <p:cNvCxnSpPr/>
          <p:nvPr/>
        </p:nvCxnSpPr>
        <p:spPr>
          <a:xfrm>
            <a:off x="10141372" y="1866114"/>
            <a:ext cx="0" cy="45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A6200DAB-0E2D-439E-AE65-346E272AB1CF}"/>
              </a:ext>
            </a:extLst>
          </p:cNvPr>
          <p:cNvCxnSpPr>
            <a:cxnSpLocks/>
          </p:cNvCxnSpPr>
          <p:nvPr/>
        </p:nvCxnSpPr>
        <p:spPr>
          <a:xfrm flipV="1">
            <a:off x="8398276" y="3027286"/>
            <a:ext cx="1217665" cy="502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D2C08FC6-CF2A-4FB4-8F3E-F95A0AD801DA}"/>
              </a:ext>
            </a:extLst>
          </p:cNvPr>
          <p:cNvCxnSpPr>
            <a:cxnSpLocks/>
          </p:cNvCxnSpPr>
          <p:nvPr/>
        </p:nvCxnSpPr>
        <p:spPr>
          <a:xfrm rot="10800000">
            <a:off x="6885999" y="3032551"/>
            <a:ext cx="1115571" cy="514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12F5526-8D08-489A-86A8-981A9407D758}"/>
              </a:ext>
            </a:extLst>
          </p:cNvPr>
          <p:cNvCxnSpPr/>
          <p:nvPr/>
        </p:nvCxnSpPr>
        <p:spPr>
          <a:xfrm>
            <a:off x="6195680" y="3340544"/>
            <a:ext cx="0" cy="54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3017C15C-6AA3-4CA1-B165-539C6D89DDBE}"/>
              </a:ext>
            </a:extLst>
          </p:cNvPr>
          <p:cNvCxnSpPr/>
          <p:nvPr/>
        </p:nvCxnSpPr>
        <p:spPr>
          <a:xfrm>
            <a:off x="10141372" y="3355759"/>
            <a:ext cx="0" cy="97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F19D373-4F8B-484E-BF36-F843C57C98C9}"/>
              </a:ext>
            </a:extLst>
          </p:cNvPr>
          <p:cNvCxnSpPr/>
          <p:nvPr/>
        </p:nvCxnSpPr>
        <p:spPr>
          <a:xfrm>
            <a:off x="8176334" y="3881999"/>
            <a:ext cx="16159" cy="54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9555D1C7-115A-4D7C-9C65-DD6EB176860D}"/>
              </a:ext>
            </a:extLst>
          </p:cNvPr>
          <p:cNvCxnSpPr>
            <a:cxnSpLocks/>
          </p:cNvCxnSpPr>
          <p:nvPr/>
        </p:nvCxnSpPr>
        <p:spPr>
          <a:xfrm>
            <a:off x="6096000" y="4328766"/>
            <a:ext cx="1464910" cy="567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C89CF34C-E9DA-4694-8F9C-2E4B3505C4B4}"/>
              </a:ext>
            </a:extLst>
          </p:cNvPr>
          <p:cNvCxnSpPr/>
          <p:nvPr/>
        </p:nvCxnSpPr>
        <p:spPr>
          <a:xfrm flipH="1">
            <a:off x="8817047" y="4862429"/>
            <a:ext cx="51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EF96486A-B2DE-4BBE-9D8B-46834BB68788}"/>
              </a:ext>
            </a:extLst>
          </p:cNvPr>
          <p:cNvCxnSpPr/>
          <p:nvPr/>
        </p:nvCxnSpPr>
        <p:spPr>
          <a:xfrm>
            <a:off x="6195680" y="1821725"/>
            <a:ext cx="0" cy="54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82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7BAEFB3-4087-4388-9749-0EB9676D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nas organizações: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197714-3C09-4BD7-BC73-FFBC5142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 comunicação dados é a disciplina da ciência da computação que trata da comunicação entre computadores (sistema computacional) e dispositivos de calculadoras analógicas antigas sem utilização de nenhum protocolo do modelo OSI ou da arquitetura </a:t>
            </a:r>
            <a:r>
              <a:rPr lang="pt-BR" dirty="0" err="1"/>
              <a:t>tcp/ip</a:t>
            </a:r>
            <a:r>
              <a:rPr lang="pt-BR" dirty="0"/>
              <a:t> diferentes através de um meio de transmissão incomum.</a:t>
            </a:r>
          </a:p>
          <a:p>
            <a:r>
              <a:rPr lang="pt-BR" dirty="0"/>
              <a:t>Estas redes podem ser classificadas em três grupos, conforme as suas características e finalidades: </a:t>
            </a:r>
            <a:r>
              <a:rPr lang="pt-BR" b="1" dirty="0" err="1"/>
              <a:t>LANs</a:t>
            </a:r>
            <a:r>
              <a:rPr lang="pt-BR" b="1" dirty="0"/>
              <a:t> (Local </a:t>
            </a:r>
            <a:r>
              <a:rPr lang="pt-BR" b="1" dirty="0" err="1"/>
              <a:t>Area</a:t>
            </a:r>
            <a:r>
              <a:rPr lang="pt-BR" b="1" dirty="0"/>
              <a:t> Network - Rede Local de Computadores), </a:t>
            </a:r>
            <a:r>
              <a:rPr lang="pt-BR" b="1" dirty="0" err="1"/>
              <a:t>MANs</a:t>
            </a:r>
            <a:r>
              <a:rPr lang="pt-BR" b="1" dirty="0"/>
              <a:t> (</a:t>
            </a:r>
            <a:r>
              <a:rPr lang="pt-BR" b="1" dirty="0" err="1"/>
              <a:t>Metropolitan</a:t>
            </a:r>
            <a:r>
              <a:rPr lang="pt-BR" b="1" dirty="0"/>
              <a:t> </a:t>
            </a:r>
            <a:r>
              <a:rPr lang="pt-BR" b="1" dirty="0" err="1"/>
              <a:t>Area</a:t>
            </a:r>
            <a:r>
              <a:rPr lang="pt-BR" b="1" dirty="0"/>
              <a:t> Network - Rede Metropolitana de Computadores) e </a:t>
            </a:r>
            <a:r>
              <a:rPr lang="pt-BR" b="1" dirty="0" err="1"/>
              <a:t>WANs</a:t>
            </a:r>
            <a:r>
              <a:rPr lang="pt-BR" b="1" dirty="0"/>
              <a:t> (</a:t>
            </a:r>
            <a:r>
              <a:rPr lang="pt-BR" b="1" dirty="0" err="1"/>
              <a:t>Wide</a:t>
            </a:r>
            <a:r>
              <a:rPr lang="pt-BR" b="1" dirty="0"/>
              <a:t> </a:t>
            </a:r>
            <a:r>
              <a:rPr lang="pt-BR" b="1" dirty="0" err="1"/>
              <a:t>Area</a:t>
            </a:r>
            <a:r>
              <a:rPr lang="pt-BR" b="1" dirty="0"/>
              <a:t> Network - Rede de Grandes Áreas)</a:t>
            </a:r>
            <a:r>
              <a:rPr lang="pt-BR" dirty="0"/>
              <a:t>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687FA2B-2D65-4128-9596-66CDC2E39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5463021-F3AB-47B9-B7E1-0DAB6CE17E54}"/>
              </a:ext>
            </a:extLst>
          </p:cNvPr>
          <p:cNvSpPr/>
          <p:nvPr/>
        </p:nvSpPr>
        <p:spPr>
          <a:xfrm>
            <a:off x="1569666" y="2947386"/>
            <a:ext cx="665825" cy="481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91AFFE7-4F5E-4E0C-BF9D-D77A6E31FD81}"/>
              </a:ext>
            </a:extLst>
          </p:cNvPr>
          <p:cNvSpPr/>
          <p:nvPr/>
        </p:nvSpPr>
        <p:spPr>
          <a:xfrm>
            <a:off x="3910202" y="2947386"/>
            <a:ext cx="665825" cy="481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2049811-2181-4307-8451-D5A82929B8A3}"/>
              </a:ext>
            </a:extLst>
          </p:cNvPr>
          <p:cNvSpPr/>
          <p:nvPr/>
        </p:nvSpPr>
        <p:spPr>
          <a:xfrm>
            <a:off x="1145178" y="3807780"/>
            <a:ext cx="665825" cy="481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2437544-17C0-4BB9-95EA-C1701C5B913A}"/>
              </a:ext>
            </a:extLst>
          </p:cNvPr>
          <p:cNvSpPr/>
          <p:nvPr/>
        </p:nvSpPr>
        <p:spPr>
          <a:xfrm>
            <a:off x="1669002" y="5068779"/>
            <a:ext cx="665825" cy="481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A3563C8-49C8-4CC4-90D6-D5469A4787CE}"/>
              </a:ext>
            </a:extLst>
          </p:cNvPr>
          <p:cNvSpPr/>
          <p:nvPr/>
        </p:nvSpPr>
        <p:spPr>
          <a:xfrm>
            <a:off x="4309110" y="3726295"/>
            <a:ext cx="665825" cy="481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737CC27-FE1A-4322-9CDC-128640B9087F}"/>
              </a:ext>
            </a:extLst>
          </p:cNvPr>
          <p:cNvSpPr/>
          <p:nvPr/>
        </p:nvSpPr>
        <p:spPr>
          <a:xfrm>
            <a:off x="3764131" y="5106984"/>
            <a:ext cx="665825" cy="481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95C2ECF-1BFF-4DCA-A7BC-C80D47B8948B}"/>
              </a:ext>
            </a:extLst>
          </p:cNvPr>
          <p:cNvSpPr/>
          <p:nvPr/>
        </p:nvSpPr>
        <p:spPr>
          <a:xfrm>
            <a:off x="2574524" y="3485488"/>
            <a:ext cx="994299" cy="97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DD7BE6D-A990-4676-B7D6-3AA97A2B73A2}"/>
              </a:ext>
            </a:extLst>
          </p:cNvPr>
          <p:cNvCxnSpPr/>
          <p:nvPr/>
        </p:nvCxnSpPr>
        <p:spPr>
          <a:xfrm flipV="1">
            <a:off x="2334827" y="4465468"/>
            <a:ext cx="479394" cy="603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255E50F-1EC4-4D1E-860F-A40A69300E5E}"/>
              </a:ext>
            </a:extLst>
          </p:cNvPr>
          <p:cNvCxnSpPr/>
          <p:nvPr/>
        </p:nvCxnSpPr>
        <p:spPr>
          <a:xfrm>
            <a:off x="3329126" y="4465468"/>
            <a:ext cx="479394" cy="603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4BB346A-C019-45B4-B243-36983BB31868}"/>
              </a:ext>
            </a:extLst>
          </p:cNvPr>
          <p:cNvCxnSpPr/>
          <p:nvPr/>
        </p:nvCxnSpPr>
        <p:spPr>
          <a:xfrm>
            <a:off x="3577742" y="4088799"/>
            <a:ext cx="7313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1495FD8-DD90-4970-9AA1-D8BAF11E8F8F}"/>
              </a:ext>
            </a:extLst>
          </p:cNvPr>
          <p:cNvCxnSpPr/>
          <p:nvPr/>
        </p:nvCxnSpPr>
        <p:spPr>
          <a:xfrm flipH="1">
            <a:off x="1882066" y="4088799"/>
            <a:ext cx="6125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1A862C8-3FE1-42AE-B0E1-5C36983259F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235491" y="3366378"/>
            <a:ext cx="484645" cy="262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32F715A-C4DD-4222-B9B8-FC66083F3436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423211" y="3366379"/>
            <a:ext cx="484645" cy="262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53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B71CD48-6535-42C9-B022-944E8BC7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para as pessoas: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BE7742-E88B-4758-A478-3FC885C5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Mais de 5 bilhões de pessoas utilizam a internet, apontou um levantamento da empresa de consultoria </a:t>
            </a:r>
            <a:r>
              <a:rPr lang="pt-BR" dirty="0" err="1"/>
              <a:t>DataReportal</a:t>
            </a:r>
            <a:r>
              <a:rPr lang="pt-BR" dirty="0"/>
              <a:t>. </a:t>
            </a:r>
          </a:p>
          <a:p>
            <a:r>
              <a:rPr lang="pt-BR" dirty="0"/>
              <a:t>Essa impressionante marca destaca que cerca de 63 população mundial está conectada de alguma forma à rede mundial de computadores. </a:t>
            </a:r>
          </a:p>
          <a:p>
            <a:r>
              <a:rPr lang="pt-BR" dirty="0"/>
              <a:t>Do mesmo todo, 4,6 bilhões são usuários ativos de redes sociais, o que representa 58,7 população mundial.</a:t>
            </a:r>
          </a:p>
        </p:txBody>
      </p:sp>
    </p:spTree>
    <p:extLst>
      <p:ext uri="{BB962C8B-B14F-4D97-AF65-F5344CB8AC3E}">
        <p14:creationId xmlns:p14="http://schemas.microsoft.com/office/powerpoint/2010/main" val="377352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08C87-D9CB-4C61-AF46-D8D233B4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de difusão: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41ED8-CE8B-479B-8C03-0683EBB9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rede de difusão é um grupo de estações de rádio, estações de televisão, ou outros meios eletrônicos de comunicação, que formam um acordo para o ar, ou de transmissão, de conteúdo a partir de um sistema centralizado de origem.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4D8FBF2-CC46-4B6C-83F8-0ADDABFE1CE6}"/>
              </a:ext>
            </a:extLst>
          </p:cNvPr>
          <p:cNvSpPr/>
          <p:nvPr/>
        </p:nvSpPr>
        <p:spPr>
          <a:xfrm>
            <a:off x="1908699" y="4110361"/>
            <a:ext cx="594804" cy="54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213978-9904-43B5-B31E-7DD6BDB5F9DE}"/>
              </a:ext>
            </a:extLst>
          </p:cNvPr>
          <p:cNvSpPr/>
          <p:nvPr/>
        </p:nvSpPr>
        <p:spPr>
          <a:xfrm>
            <a:off x="2713923" y="4884198"/>
            <a:ext cx="594804" cy="54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D1CF533-8319-480F-A366-393DCE8CEE79}"/>
              </a:ext>
            </a:extLst>
          </p:cNvPr>
          <p:cNvSpPr/>
          <p:nvPr/>
        </p:nvSpPr>
        <p:spPr>
          <a:xfrm>
            <a:off x="1081596" y="4884198"/>
            <a:ext cx="594804" cy="54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ACF91AB-DB70-4502-ADC9-843CBA720989}"/>
              </a:ext>
            </a:extLst>
          </p:cNvPr>
          <p:cNvSpPr/>
          <p:nvPr/>
        </p:nvSpPr>
        <p:spPr>
          <a:xfrm>
            <a:off x="1943377" y="5697944"/>
            <a:ext cx="594804" cy="54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5C31A38-AD68-47C6-8090-2D2BA5D54039}"/>
              </a:ext>
            </a:extLst>
          </p:cNvPr>
          <p:cNvSpPr/>
          <p:nvPr/>
        </p:nvSpPr>
        <p:spPr>
          <a:xfrm>
            <a:off x="9320721" y="4110361"/>
            <a:ext cx="594804" cy="54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FCE89B9-2256-4348-A11E-D65AE526B250}"/>
              </a:ext>
            </a:extLst>
          </p:cNvPr>
          <p:cNvSpPr/>
          <p:nvPr/>
        </p:nvSpPr>
        <p:spPr>
          <a:xfrm>
            <a:off x="10105230" y="4884198"/>
            <a:ext cx="594804" cy="54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F7ADF21-96F1-4C7D-8BB7-4B498E4C6F9D}"/>
              </a:ext>
            </a:extLst>
          </p:cNvPr>
          <p:cNvSpPr/>
          <p:nvPr/>
        </p:nvSpPr>
        <p:spPr>
          <a:xfrm>
            <a:off x="8505455" y="4893076"/>
            <a:ext cx="594804" cy="54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8ED7A51-01F7-4148-976D-48EE2B3CA530}"/>
              </a:ext>
            </a:extLst>
          </p:cNvPr>
          <p:cNvSpPr/>
          <p:nvPr/>
        </p:nvSpPr>
        <p:spPr>
          <a:xfrm>
            <a:off x="9320721" y="5863073"/>
            <a:ext cx="594804" cy="54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1AACBCC-3866-4D24-93B1-270E1188136C}"/>
              </a:ext>
            </a:extLst>
          </p:cNvPr>
          <p:cNvCxnSpPr/>
          <p:nvPr/>
        </p:nvCxnSpPr>
        <p:spPr>
          <a:xfrm flipV="1">
            <a:off x="2235369" y="5248012"/>
            <a:ext cx="0" cy="30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DCBF78A-7E1C-4076-9071-A4CAC52702AA}"/>
              </a:ext>
            </a:extLst>
          </p:cNvPr>
          <p:cNvCxnSpPr/>
          <p:nvPr/>
        </p:nvCxnSpPr>
        <p:spPr>
          <a:xfrm flipH="1">
            <a:off x="1757779" y="5154967"/>
            <a:ext cx="328473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55492E1-9DC6-4689-8C65-268737B58C93}"/>
              </a:ext>
            </a:extLst>
          </p:cNvPr>
          <p:cNvCxnSpPr>
            <a:cxnSpLocks/>
          </p:cNvCxnSpPr>
          <p:nvPr/>
        </p:nvCxnSpPr>
        <p:spPr>
          <a:xfrm flipV="1">
            <a:off x="2206101" y="4727898"/>
            <a:ext cx="0" cy="35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BCA4A53-FB22-4071-BA8E-12254DDD331F}"/>
              </a:ext>
            </a:extLst>
          </p:cNvPr>
          <p:cNvCxnSpPr/>
          <p:nvPr/>
        </p:nvCxnSpPr>
        <p:spPr>
          <a:xfrm>
            <a:off x="2304071" y="5154967"/>
            <a:ext cx="330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Círculo de três setas girando no sentido anti-horário - ícones de setas  grátis">
            <a:extLst>
              <a:ext uri="{FF2B5EF4-FFF2-40B4-BE49-F238E27FC236}">
                <a16:creationId xmlns:a16="http://schemas.microsoft.com/office/drawing/2014/main" id="{3FB78A53-2852-4438-943F-4745F1ED1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820" y="4724936"/>
            <a:ext cx="810606" cy="81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1682410-7C9A-43C7-AB1E-08CF6A79833B}"/>
              </a:ext>
            </a:extLst>
          </p:cNvPr>
          <p:cNvCxnSpPr>
            <a:cxnSpLocks/>
          </p:cNvCxnSpPr>
          <p:nvPr/>
        </p:nvCxnSpPr>
        <p:spPr>
          <a:xfrm flipV="1">
            <a:off x="9695824" y="5526200"/>
            <a:ext cx="0" cy="29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4879CC21-1702-4419-8933-CD2174487E97}"/>
              </a:ext>
            </a:extLst>
          </p:cNvPr>
          <p:cNvCxnSpPr>
            <a:cxnSpLocks/>
          </p:cNvCxnSpPr>
          <p:nvPr/>
        </p:nvCxnSpPr>
        <p:spPr>
          <a:xfrm>
            <a:off x="9560546" y="5557421"/>
            <a:ext cx="1" cy="26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88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444</TotalTime>
  <Words>1080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Circuito</vt:lpstr>
      <vt:lpstr>Resumo: Conceitos básicos</vt:lpstr>
      <vt:lpstr>História da primeira comunicação:</vt:lpstr>
      <vt:lpstr>Comunicação de dados:</vt:lpstr>
      <vt:lpstr>Sistema de comunicação:</vt:lpstr>
      <vt:lpstr>Tipos de comunicação/dados:</vt:lpstr>
      <vt:lpstr>Fluxo de dados:</vt:lpstr>
      <vt:lpstr>Redes nas organizações:</vt:lpstr>
      <vt:lpstr>Redes para as pessoas:</vt:lpstr>
      <vt:lpstr>Redes de difusão:</vt:lpstr>
      <vt:lpstr>Topologia de redes:</vt:lpstr>
      <vt:lpstr>Exemplos de topologia:</vt:lpstr>
      <vt:lpstr>Legendas (topologia de redes):</vt:lpstr>
      <vt:lpstr>Categorias de imagem:</vt:lpstr>
      <vt:lpstr>Comutação de circuitos:</vt:lpstr>
      <vt:lpstr>Comutação de pacotes:</vt:lpstr>
      <vt:lpstr>Conceitos de protocolo:</vt:lpstr>
      <vt:lpstr>Conceitos de protocolo:</vt:lpstr>
      <vt:lpstr>Conceitos de camadas: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Resumo: Conceitos básicos</dc:title>
  <dc:creator>GABRIEL SILVA</dc:creator>
  <cp:lastModifiedBy>GABRIEL ALEXANDRE COMETA SILVA</cp:lastModifiedBy>
  <cp:revision>20</cp:revision>
  <dcterms:created xsi:type="dcterms:W3CDTF">2023-04-12T14:27:14Z</dcterms:created>
  <dcterms:modified xsi:type="dcterms:W3CDTF">2023-04-17T15:16:50Z</dcterms:modified>
</cp:coreProperties>
</file>