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10/22/2020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10/22/2020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10/22/2020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10/22/2020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10/22/2020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10/22/2020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10/22/2020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5FFD8-D50F-4EC1-B654-CB68A0D89C91}"/>
              </a:ext>
            </a:extLst>
          </p:cNvPr>
          <p:cNvSpPr>
            <a:spLocks noGrp="1"/>
          </p:cNvSpPr>
          <p:nvPr>
            <p:ph type="ctrTitle"/>
          </p:nvPr>
        </p:nvSpPr>
        <p:spPr/>
        <p:txBody>
          <a:bodyPr/>
          <a:lstStyle/>
          <a:p>
            <a:r>
              <a:rPr lang="es-CO" dirty="0"/>
              <a:t>Final lógica de programación</a:t>
            </a:r>
          </a:p>
        </p:txBody>
      </p:sp>
      <p:sp>
        <p:nvSpPr>
          <p:cNvPr id="3" name="Subtítulo 2">
            <a:extLst>
              <a:ext uri="{FF2B5EF4-FFF2-40B4-BE49-F238E27FC236}">
                <a16:creationId xmlns:a16="http://schemas.microsoft.com/office/drawing/2014/main" id="{D1758385-53B6-4435-970A-9C06A3B36647}"/>
              </a:ext>
            </a:extLst>
          </p:cNvPr>
          <p:cNvSpPr>
            <a:spLocks noGrp="1"/>
          </p:cNvSpPr>
          <p:nvPr>
            <p:ph type="subTitle" idx="1"/>
          </p:nvPr>
        </p:nvSpPr>
        <p:spPr>
          <a:xfrm>
            <a:off x="810001" y="5280846"/>
            <a:ext cx="10572000" cy="1363235"/>
          </a:xfrm>
        </p:spPr>
        <p:txBody>
          <a:bodyPr>
            <a:normAutofit fontScale="92500" lnSpcReduction="10000"/>
          </a:bodyPr>
          <a:lstStyle/>
          <a:p>
            <a:r>
              <a:rPr lang="es-CO" dirty="0"/>
              <a:t>Por: 		Diego Alejandro González				Gabriel Cornejo Botero</a:t>
            </a:r>
          </a:p>
          <a:p>
            <a:r>
              <a:rPr lang="es-CO" dirty="0"/>
              <a:t>Horario:		Martes-Jueves 4-6 pm					Ing. De sistemas UPB 2020-02	</a:t>
            </a:r>
          </a:p>
          <a:p>
            <a:r>
              <a:rPr lang="es-CO" dirty="0"/>
              <a:t>	</a:t>
            </a:r>
          </a:p>
          <a:p>
            <a:r>
              <a:rPr lang="es-CO" sz="1200" dirty="0"/>
              <a:t>Link al repositorio: 		https://github.com/GabrielCornejoB/banderas_java	</a:t>
            </a:r>
          </a:p>
        </p:txBody>
      </p:sp>
    </p:spTree>
    <p:extLst>
      <p:ext uri="{BB962C8B-B14F-4D97-AF65-F5344CB8AC3E}">
        <p14:creationId xmlns:p14="http://schemas.microsoft.com/office/powerpoint/2010/main" val="4142302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F74A34-85DD-484A-BF24-F394C1066203}"/>
              </a:ext>
            </a:extLst>
          </p:cNvPr>
          <p:cNvSpPr>
            <a:spLocks noGrp="1"/>
          </p:cNvSpPr>
          <p:nvPr>
            <p:ph type="title"/>
          </p:nvPr>
        </p:nvSpPr>
        <p:spPr/>
        <p:txBody>
          <a:bodyPr/>
          <a:lstStyle/>
          <a:p>
            <a:r>
              <a:rPr lang="es-CO" dirty="0"/>
              <a:t>Para imprimir mensajes con información</a:t>
            </a:r>
          </a:p>
        </p:txBody>
      </p:sp>
      <p:sp>
        <p:nvSpPr>
          <p:cNvPr id="3" name="Marcador de contenido 2">
            <a:extLst>
              <a:ext uri="{FF2B5EF4-FFF2-40B4-BE49-F238E27FC236}">
                <a16:creationId xmlns:a16="http://schemas.microsoft.com/office/drawing/2014/main" id="{720EA7A4-A6E9-41DA-84ED-5DD2B776138A}"/>
              </a:ext>
            </a:extLst>
          </p:cNvPr>
          <p:cNvSpPr>
            <a:spLocks noGrp="1"/>
          </p:cNvSpPr>
          <p:nvPr>
            <p:ph idx="1"/>
          </p:nvPr>
        </p:nvSpPr>
        <p:spPr/>
        <p:txBody>
          <a:bodyPr>
            <a:normAutofit lnSpcReduction="10000"/>
          </a:bodyPr>
          <a:lstStyle/>
          <a:p>
            <a:pPr marL="0" indent="0">
              <a:buNone/>
            </a:pPr>
            <a:r>
              <a:rPr lang="es-CO" dirty="0"/>
              <a:t>Estos son los más simples, solo constan de “prints” que muestran información, son los siguientes:</a:t>
            </a:r>
          </a:p>
          <a:p>
            <a:pPr marL="0" indent="0">
              <a:buNone/>
            </a:pPr>
            <a:endParaRPr lang="es-CO" dirty="0"/>
          </a:p>
          <a:p>
            <a:r>
              <a:rPr lang="es-CO" dirty="0">
                <a:solidFill>
                  <a:srgbClr val="FFFF00"/>
                </a:solidFill>
              </a:rPr>
              <a:t>public static void Menu()</a:t>
            </a:r>
          </a:p>
          <a:p>
            <a:r>
              <a:rPr lang="es-CO" dirty="0">
                <a:solidFill>
                  <a:srgbClr val="FFFF00"/>
                </a:solidFill>
              </a:rPr>
              <a:t>public static void Instrucciones()</a:t>
            </a:r>
          </a:p>
          <a:p>
            <a:r>
              <a:rPr lang="es-CO" dirty="0">
                <a:solidFill>
                  <a:srgbClr val="FFFF00"/>
                </a:solidFill>
              </a:rPr>
              <a:t>public static void MasInfo()</a:t>
            </a:r>
          </a:p>
          <a:p>
            <a:r>
              <a:rPr lang="es-CO" dirty="0">
                <a:solidFill>
                  <a:srgbClr val="FFFF00"/>
                </a:solidFill>
              </a:rPr>
              <a:t>public static void Error()</a:t>
            </a:r>
          </a:p>
          <a:p>
            <a:endParaRPr lang="es-CO" dirty="0">
              <a:solidFill>
                <a:srgbClr val="FFFF00"/>
              </a:solidFill>
            </a:endParaRPr>
          </a:p>
          <a:p>
            <a:pPr marL="0" indent="0">
              <a:buNone/>
            </a:pPr>
            <a:r>
              <a:rPr lang="es-CO" dirty="0"/>
              <a:t>Estos no tienen argumentos, lo que tienen de distinto es que usamos la clase </a:t>
            </a:r>
            <a:r>
              <a:rPr lang="es-CO" dirty="0" err="1"/>
              <a:t>ConsoleColors</a:t>
            </a:r>
            <a:r>
              <a:rPr lang="es-CO" dirty="0"/>
              <a:t>, para dejar el programa más bonito</a:t>
            </a:r>
          </a:p>
        </p:txBody>
      </p:sp>
    </p:spTree>
    <p:extLst>
      <p:ext uri="{BB962C8B-B14F-4D97-AF65-F5344CB8AC3E}">
        <p14:creationId xmlns:p14="http://schemas.microsoft.com/office/powerpoint/2010/main" val="3011908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27DCC-3AEC-4E06-B526-7B7C869D4C32}"/>
              </a:ext>
            </a:extLst>
          </p:cNvPr>
          <p:cNvSpPr>
            <a:spLocks noGrp="1"/>
          </p:cNvSpPr>
          <p:nvPr>
            <p:ph type="title"/>
          </p:nvPr>
        </p:nvSpPr>
        <p:spPr>
          <a:xfrm>
            <a:off x="834207" y="2885813"/>
            <a:ext cx="5893840" cy="805654"/>
          </a:xfrm>
        </p:spPr>
        <p:txBody>
          <a:bodyPr/>
          <a:lstStyle/>
          <a:p>
            <a:r>
              <a:rPr lang="es-CO" sz="4800" dirty="0"/>
              <a:t>¡Muchas gracias!</a:t>
            </a:r>
          </a:p>
        </p:txBody>
      </p:sp>
    </p:spTree>
    <p:extLst>
      <p:ext uri="{BB962C8B-B14F-4D97-AF65-F5344CB8AC3E}">
        <p14:creationId xmlns:p14="http://schemas.microsoft.com/office/powerpoint/2010/main" val="3745989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81368D-0F49-47A1-ACBB-33E3C9749A13}"/>
              </a:ext>
            </a:extLst>
          </p:cNvPr>
          <p:cNvSpPr>
            <a:spLocks noGrp="1"/>
          </p:cNvSpPr>
          <p:nvPr>
            <p:ph type="title"/>
          </p:nvPr>
        </p:nvSpPr>
        <p:spPr/>
        <p:txBody>
          <a:bodyPr/>
          <a:lstStyle/>
          <a:p>
            <a:r>
              <a:rPr lang="es-CO" dirty="0"/>
              <a:t>Nuestras banderas fueron:</a:t>
            </a:r>
          </a:p>
        </p:txBody>
      </p:sp>
      <p:pic>
        <p:nvPicPr>
          <p:cNvPr id="5" name="Marcador de contenido 4">
            <a:extLst>
              <a:ext uri="{FF2B5EF4-FFF2-40B4-BE49-F238E27FC236}">
                <a16:creationId xmlns:a16="http://schemas.microsoft.com/office/drawing/2014/main" id="{9FEFFC83-B36C-41AA-8AB5-577480338D51}"/>
              </a:ext>
            </a:extLst>
          </p:cNvPr>
          <p:cNvPicPr>
            <a:picLocks noGrp="1" noChangeAspect="1"/>
          </p:cNvPicPr>
          <p:nvPr>
            <p:ph sz="half" idx="1"/>
          </p:nvPr>
        </p:nvPicPr>
        <p:blipFill>
          <a:blip r:embed="rId2"/>
          <a:stretch>
            <a:fillRect/>
          </a:stretch>
        </p:blipFill>
        <p:spPr>
          <a:xfrm>
            <a:off x="1611062" y="3269100"/>
            <a:ext cx="3600953" cy="2553056"/>
          </a:xfrm>
          <a:prstGeom prst="rect">
            <a:avLst/>
          </a:prstGeom>
        </p:spPr>
      </p:pic>
      <p:pic>
        <p:nvPicPr>
          <p:cNvPr id="6" name="Marcador de contenido 5">
            <a:extLst>
              <a:ext uri="{FF2B5EF4-FFF2-40B4-BE49-F238E27FC236}">
                <a16:creationId xmlns:a16="http://schemas.microsoft.com/office/drawing/2014/main" id="{33AAE464-30F9-4ACA-B144-94FD3A24D8A1}"/>
              </a:ext>
            </a:extLst>
          </p:cNvPr>
          <p:cNvPicPr>
            <a:picLocks noGrp="1" noChangeAspect="1"/>
          </p:cNvPicPr>
          <p:nvPr>
            <p:ph sz="half" idx="2"/>
          </p:nvPr>
        </p:nvPicPr>
        <p:blipFill>
          <a:blip r:embed="rId3"/>
          <a:stretch>
            <a:fillRect/>
          </a:stretch>
        </p:blipFill>
        <p:spPr>
          <a:xfrm>
            <a:off x="6989512" y="3307205"/>
            <a:ext cx="3591426" cy="2514951"/>
          </a:xfrm>
          <a:prstGeom prst="rect">
            <a:avLst/>
          </a:prstGeom>
        </p:spPr>
      </p:pic>
      <p:sp>
        <p:nvSpPr>
          <p:cNvPr id="7" name="Título 1">
            <a:extLst>
              <a:ext uri="{FF2B5EF4-FFF2-40B4-BE49-F238E27FC236}">
                <a16:creationId xmlns:a16="http://schemas.microsoft.com/office/drawing/2014/main" id="{ED2A7023-A32B-470C-92A3-83AF75EAF4C1}"/>
              </a:ext>
            </a:extLst>
          </p:cNvPr>
          <p:cNvSpPr txBox="1">
            <a:spLocks/>
          </p:cNvSpPr>
          <p:nvPr/>
        </p:nvSpPr>
        <p:spPr>
          <a:xfrm>
            <a:off x="1611062" y="2017841"/>
            <a:ext cx="3530105"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O" dirty="0"/>
              <a:t>Corea del sur</a:t>
            </a:r>
          </a:p>
        </p:txBody>
      </p:sp>
      <p:sp>
        <p:nvSpPr>
          <p:cNvPr id="9" name="Título 1">
            <a:extLst>
              <a:ext uri="{FF2B5EF4-FFF2-40B4-BE49-F238E27FC236}">
                <a16:creationId xmlns:a16="http://schemas.microsoft.com/office/drawing/2014/main" id="{6B517AFB-97DE-4E83-86FA-44A62E01FBE5}"/>
              </a:ext>
            </a:extLst>
          </p:cNvPr>
          <p:cNvSpPr txBox="1">
            <a:spLocks/>
          </p:cNvSpPr>
          <p:nvPr/>
        </p:nvSpPr>
        <p:spPr>
          <a:xfrm>
            <a:off x="7020172" y="2017841"/>
            <a:ext cx="3530105"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CO" dirty="0"/>
              <a:t>Chile</a:t>
            </a:r>
          </a:p>
        </p:txBody>
      </p:sp>
    </p:spTree>
    <p:extLst>
      <p:ext uri="{BB962C8B-B14F-4D97-AF65-F5344CB8AC3E}">
        <p14:creationId xmlns:p14="http://schemas.microsoft.com/office/powerpoint/2010/main" val="492096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ADE5D6-D3C7-43B2-8AAC-FEDDEC2CEDE0}"/>
              </a:ext>
            </a:extLst>
          </p:cNvPr>
          <p:cNvSpPr>
            <a:spLocks noGrp="1"/>
          </p:cNvSpPr>
          <p:nvPr>
            <p:ph type="title"/>
          </p:nvPr>
        </p:nvSpPr>
        <p:spPr/>
        <p:txBody>
          <a:bodyPr/>
          <a:lstStyle/>
          <a:p>
            <a:r>
              <a:rPr lang="es-CO" dirty="0"/>
              <a:t>Descripción del juego </a:t>
            </a:r>
          </a:p>
        </p:txBody>
      </p:sp>
      <p:sp>
        <p:nvSpPr>
          <p:cNvPr id="3" name="Marcador de contenido 2">
            <a:extLst>
              <a:ext uri="{FF2B5EF4-FFF2-40B4-BE49-F238E27FC236}">
                <a16:creationId xmlns:a16="http://schemas.microsoft.com/office/drawing/2014/main" id="{5CA2DCDA-267D-4F4C-8F83-2F2617275ED9}"/>
              </a:ext>
            </a:extLst>
          </p:cNvPr>
          <p:cNvSpPr>
            <a:spLocks noGrp="1"/>
          </p:cNvSpPr>
          <p:nvPr>
            <p:ph idx="1"/>
          </p:nvPr>
        </p:nvSpPr>
        <p:spPr/>
        <p:txBody>
          <a:bodyPr>
            <a:normAutofit fontScale="92500" lnSpcReduction="10000"/>
          </a:bodyPr>
          <a:lstStyle/>
          <a:p>
            <a:pPr marL="0" indent="0">
              <a:buNone/>
            </a:pPr>
            <a:r>
              <a:rPr lang="es-CO" sz="2400" dirty="0"/>
              <a:t>El juego es de preguntas, consta de 3 niveles en los cuales la dificultad escala cuando subes de nivel, cambia la pregunta del nivel a una más complicada.</a:t>
            </a:r>
          </a:p>
          <a:p>
            <a:pPr marL="0" indent="0">
              <a:buNone/>
            </a:pPr>
            <a:endParaRPr lang="es-CO" sz="2400" dirty="0"/>
          </a:p>
          <a:p>
            <a:pPr marL="0" indent="0">
              <a:buNone/>
            </a:pPr>
            <a:r>
              <a:rPr lang="es-CO" sz="2400" dirty="0"/>
              <a:t>Cada vez que respondas una pregunta y aciertes, sumaras 10 puntos, si fallas perderás 10 puntos.</a:t>
            </a:r>
          </a:p>
          <a:p>
            <a:pPr marL="0" indent="0">
              <a:buNone/>
            </a:pPr>
            <a:endParaRPr lang="es-CO" sz="2400" dirty="0"/>
          </a:p>
          <a:p>
            <a:pPr marL="0" indent="0">
              <a:buNone/>
            </a:pPr>
            <a:r>
              <a:rPr lang="es-CO" sz="2400" dirty="0"/>
              <a:t>¿Para qué son los puntos? Los puntos son la forma de pasar de nivel, cada nivel tiene una “meta” distinta para completarlo.</a:t>
            </a:r>
          </a:p>
        </p:txBody>
      </p:sp>
    </p:spTree>
    <p:extLst>
      <p:ext uri="{BB962C8B-B14F-4D97-AF65-F5344CB8AC3E}">
        <p14:creationId xmlns:p14="http://schemas.microsoft.com/office/powerpoint/2010/main" val="3173262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Rectángulo: esquinas redondeadas 8">
            <a:extLst>
              <a:ext uri="{FF2B5EF4-FFF2-40B4-BE49-F238E27FC236}">
                <a16:creationId xmlns:a16="http://schemas.microsoft.com/office/drawing/2014/main" id="{4E168097-C5B2-475E-8C03-18C77E5F3963}"/>
              </a:ext>
            </a:extLst>
          </p:cNvPr>
          <p:cNvSpPr/>
          <p:nvPr/>
        </p:nvSpPr>
        <p:spPr>
          <a:xfrm>
            <a:off x="558331" y="759406"/>
            <a:ext cx="1773809" cy="938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t>INICIO DEL JUEGO</a:t>
            </a:r>
          </a:p>
        </p:txBody>
      </p:sp>
      <p:sp>
        <p:nvSpPr>
          <p:cNvPr id="14" name="Rectángulo: esquinas redondeadas 13">
            <a:extLst>
              <a:ext uri="{FF2B5EF4-FFF2-40B4-BE49-F238E27FC236}">
                <a16:creationId xmlns:a16="http://schemas.microsoft.com/office/drawing/2014/main" id="{B3CCDC4C-DD6D-4C5B-B744-F9F5963712F3}"/>
              </a:ext>
            </a:extLst>
          </p:cNvPr>
          <p:cNvSpPr/>
          <p:nvPr/>
        </p:nvSpPr>
        <p:spPr>
          <a:xfrm>
            <a:off x="3459988" y="1064841"/>
            <a:ext cx="1493241" cy="327171"/>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Menú</a:t>
            </a:r>
          </a:p>
        </p:txBody>
      </p:sp>
      <p:sp>
        <p:nvSpPr>
          <p:cNvPr id="16" name="Rectángulo: esquinas redondeadas 15">
            <a:extLst>
              <a:ext uri="{FF2B5EF4-FFF2-40B4-BE49-F238E27FC236}">
                <a16:creationId xmlns:a16="http://schemas.microsoft.com/office/drawing/2014/main" id="{6436D4DC-DD73-4225-8849-24519C927DA3}"/>
              </a:ext>
            </a:extLst>
          </p:cNvPr>
          <p:cNvSpPr/>
          <p:nvPr/>
        </p:nvSpPr>
        <p:spPr>
          <a:xfrm>
            <a:off x="730070" y="2527427"/>
            <a:ext cx="1986794" cy="3271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O" dirty="0"/>
              <a:t>¿Cómo jugar?</a:t>
            </a:r>
          </a:p>
        </p:txBody>
      </p:sp>
      <p:sp>
        <p:nvSpPr>
          <p:cNvPr id="18" name="Rectángulo: esquinas redondeadas 17">
            <a:extLst>
              <a:ext uri="{FF2B5EF4-FFF2-40B4-BE49-F238E27FC236}">
                <a16:creationId xmlns:a16="http://schemas.microsoft.com/office/drawing/2014/main" id="{CE45FDD4-0E9F-476D-851A-7FF0A8C801B8}"/>
              </a:ext>
            </a:extLst>
          </p:cNvPr>
          <p:cNvSpPr/>
          <p:nvPr/>
        </p:nvSpPr>
        <p:spPr>
          <a:xfrm>
            <a:off x="5770456" y="2527428"/>
            <a:ext cx="1986794" cy="32717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CO" dirty="0"/>
              <a:t>Salir del juego</a:t>
            </a:r>
          </a:p>
        </p:txBody>
      </p:sp>
      <p:sp>
        <p:nvSpPr>
          <p:cNvPr id="20" name="Rectángulo: esquinas redondeadas 19">
            <a:extLst>
              <a:ext uri="{FF2B5EF4-FFF2-40B4-BE49-F238E27FC236}">
                <a16:creationId xmlns:a16="http://schemas.microsoft.com/office/drawing/2014/main" id="{7659A896-888A-4654-A4B6-9245468511CC}"/>
              </a:ext>
            </a:extLst>
          </p:cNvPr>
          <p:cNvSpPr/>
          <p:nvPr/>
        </p:nvSpPr>
        <p:spPr>
          <a:xfrm>
            <a:off x="6188738" y="1064840"/>
            <a:ext cx="1150231" cy="327171"/>
          </a:xfrm>
          <a:prstGeom prst="roundRect">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O" dirty="0"/>
              <a:t>Jugar</a:t>
            </a:r>
          </a:p>
        </p:txBody>
      </p:sp>
      <p:sp>
        <p:nvSpPr>
          <p:cNvPr id="21" name="Rectángulo: esquinas redondeadas 20">
            <a:extLst>
              <a:ext uri="{FF2B5EF4-FFF2-40B4-BE49-F238E27FC236}">
                <a16:creationId xmlns:a16="http://schemas.microsoft.com/office/drawing/2014/main" id="{53A5F5FF-EA44-4FE3-9AD9-60A9CB6C8B11}"/>
              </a:ext>
            </a:extLst>
          </p:cNvPr>
          <p:cNvSpPr/>
          <p:nvPr/>
        </p:nvSpPr>
        <p:spPr>
          <a:xfrm>
            <a:off x="9374224" y="951968"/>
            <a:ext cx="1773809" cy="552913"/>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NIVEL 1</a:t>
            </a:r>
          </a:p>
        </p:txBody>
      </p:sp>
      <p:sp>
        <p:nvSpPr>
          <p:cNvPr id="22" name="Rectángulo: esquinas redondeadas 21">
            <a:extLst>
              <a:ext uri="{FF2B5EF4-FFF2-40B4-BE49-F238E27FC236}">
                <a16:creationId xmlns:a16="http://schemas.microsoft.com/office/drawing/2014/main" id="{4ABF2634-6F38-410E-BAED-C26776FC4458}"/>
              </a:ext>
            </a:extLst>
          </p:cNvPr>
          <p:cNvSpPr/>
          <p:nvPr/>
        </p:nvSpPr>
        <p:spPr>
          <a:xfrm>
            <a:off x="9374224" y="2414558"/>
            <a:ext cx="1773809" cy="552913"/>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NIVEL 2</a:t>
            </a:r>
          </a:p>
        </p:txBody>
      </p:sp>
      <p:sp>
        <p:nvSpPr>
          <p:cNvPr id="23" name="Rectángulo: esquinas redondeadas 22">
            <a:extLst>
              <a:ext uri="{FF2B5EF4-FFF2-40B4-BE49-F238E27FC236}">
                <a16:creationId xmlns:a16="http://schemas.microsoft.com/office/drawing/2014/main" id="{CE3ED5D4-5677-4FD4-96DF-293CDB4087DE}"/>
              </a:ext>
            </a:extLst>
          </p:cNvPr>
          <p:cNvSpPr/>
          <p:nvPr/>
        </p:nvSpPr>
        <p:spPr>
          <a:xfrm>
            <a:off x="9374224" y="4127881"/>
            <a:ext cx="1773809" cy="552913"/>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NIVEL 3</a:t>
            </a:r>
          </a:p>
        </p:txBody>
      </p:sp>
      <p:cxnSp>
        <p:nvCxnSpPr>
          <p:cNvPr id="33" name="Conector recto de flecha 32">
            <a:extLst>
              <a:ext uri="{FF2B5EF4-FFF2-40B4-BE49-F238E27FC236}">
                <a16:creationId xmlns:a16="http://schemas.microsoft.com/office/drawing/2014/main" id="{78917AB2-137F-4456-8826-EFB8534CB731}"/>
              </a:ext>
            </a:extLst>
          </p:cNvPr>
          <p:cNvCxnSpPr>
            <a:stCxn id="9" idx="3"/>
            <a:endCxn id="14" idx="1"/>
          </p:cNvCxnSpPr>
          <p:nvPr/>
        </p:nvCxnSpPr>
        <p:spPr>
          <a:xfrm flipV="1">
            <a:off x="2332140" y="1228427"/>
            <a:ext cx="1127848" cy="1"/>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5" name="Conector recto de flecha 34">
            <a:extLst>
              <a:ext uri="{FF2B5EF4-FFF2-40B4-BE49-F238E27FC236}">
                <a16:creationId xmlns:a16="http://schemas.microsoft.com/office/drawing/2014/main" id="{3E27E875-4ED9-4BC0-8ACC-AC336A4964C3}"/>
              </a:ext>
            </a:extLst>
          </p:cNvPr>
          <p:cNvCxnSpPr>
            <a:stCxn id="14" idx="3"/>
            <a:endCxn id="20" idx="1"/>
          </p:cNvCxnSpPr>
          <p:nvPr/>
        </p:nvCxnSpPr>
        <p:spPr>
          <a:xfrm flipV="1">
            <a:off x="4953229" y="1228426"/>
            <a:ext cx="1235509" cy="1"/>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7" name="Conector recto de flecha 36">
            <a:extLst>
              <a:ext uri="{FF2B5EF4-FFF2-40B4-BE49-F238E27FC236}">
                <a16:creationId xmlns:a16="http://schemas.microsoft.com/office/drawing/2014/main" id="{8918E92E-9436-4FD6-A9DF-701DC3EC9329}"/>
              </a:ext>
            </a:extLst>
          </p:cNvPr>
          <p:cNvCxnSpPr>
            <a:cxnSpLocks/>
            <a:stCxn id="14" idx="2"/>
            <a:endCxn id="16" idx="0"/>
          </p:cNvCxnSpPr>
          <p:nvPr/>
        </p:nvCxnSpPr>
        <p:spPr>
          <a:xfrm flipH="1">
            <a:off x="1723467" y="1392012"/>
            <a:ext cx="2483142" cy="1135415"/>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9" name="Conector recto de flecha 38">
            <a:extLst>
              <a:ext uri="{FF2B5EF4-FFF2-40B4-BE49-F238E27FC236}">
                <a16:creationId xmlns:a16="http://schemas.microsoft.com/office/drawing/2014/main" id="{7AB08835-759F-4F8F-B5F5-8E46F5347854}"/>
              </a:ext>
            </a:extLst>
          </p:cNvPr>
          <p:cNvCxnSpPr>
            <a:cxnSpLocks/>
            <a:stCxn id="14" idx="2"/>
            <a:endCxn id="18" idx="0"/>
          </p:cNvCxnSpPr>
          <p:nvPr/>
        </p:nvCxnSpPr>
        <p:spPr>
          <a:xfrm>
            <a:off x="4206609" y="1392012"/>
            <a:ext cx="2557244" cy="1135416"/>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41" name="Conector recto de flecha 40">
            <a:extLst>
              <a:ext uri="{FF2B5EF4-FFF2-40B4-BE49-F238E27FC236}">
                <a16:creationId xmlns:a16="http://schemas.microsoft.com/office/drawing/2014/main" id="{C32D28C0-A838-4075-93D8-C23CA76AA1BE}"/>
              </a:ext>
            </a:extLst>
          </p:cNvPr>
          <p:cNvCxnSpPr>
            <a:stCxn id="20" idx="3"/>
            <a:endCxn id="21" idx="1"/>
          </p:cNvCxnSpPr>
          <p:nvPr/>
        </p:nvCxnSpPr>
        <p:spPr>
          <a:xfrm flipV="1">
            <a:off x="7338969" y="1228425"/>
            <a:ext cx="2035255" cy="1"/>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43" name="Conector recto de flecha 42">
            <a:extLst>
              <a:ext uri="{FF2B5EF4-FFF2-40B4-BE49-F238E27FC236}">
                <a16:creationId xmlns:a16="http://schemas.microsoft.com/office/drawing/2014/main" id="{8E88319A-93AA-4B23-9D3F-5B460C96D273}"/>
              </a:ext>
            </a:extLst>
          </p:cNvPr>
          <p:cNvCxnSpPr>
            <a:stCxn id="21" idx="2"/>
            <a:endCxn id="22" idx="0"/>
          </p:cNvCxnSpPr>
          <p:nvPr/>
        </p:nvCxnSpPr>
        <p:spPr>
          <a:xfrm>
            <a:off x="10261129" y="1504881"/>
            <a:ext cx="0" cy="909677"/>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45" name="Conector recto de flecha 44">
            <a:extLst>
              <a:ext uri="{FF2B5EF4-FFF2-40B4-BE49-F238E27FC236}">
                <a16:creationId xmlns:a16="http://schemas.microsoft.com/office/drawing/2014/main" id="{49C7D91A-47A9-4D68-BF87-5D620056E4CF}"/>
              </a:ext>
            </a:extLst>
          </p:cNvPr>
          <p:cNvCxnSpPr>
            <a:stCxn id="22" idx="2"/>
            <a:endCxn id="23" idx="0"/>
          </p:cNvCxnSpPr>
          <p:nvPr/>
        </p:nvCxnSpPr>
        <p:spPr>
          <a:xfrm>
            <a:off x="10261129" y="2967471"/>
            <a:ext cx="0" cy="116041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48" name="Conector recto de flecha 47">
            <a:extLst>
              <a:ext uri="{FF2B5EF4-FFF2-40B4-BE49-F238E27FC236}">
                <a16:creationId xmlns:a16="http://schemas.microsoft.com/office/drawing/2014/main" id="{D28F5DCF-6B9D-4E2F-879A-8401CF73948F}"/>
              </a:ext>
            </a:extLst>
          </p:cNvPr>
          <p:cNvCxnSpPr>
            <a:cxnSpLocks/>
            <a:stCxn id="21" idx="2"/>
          </p:cNvCxnSpPr>
          <p:nvPr/>
        </p:nvCxnSpPr>
        <p:spPr>
          <a:xfrm flipH="1">
            <a:off x="7757250" y="1504881"/>
            <a:ext cx="2503879" cy="1033108"/>
          </a:xfrm>
          <a:prstGeom prst="straightConnector1">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50" name="Conector recto de flecha 49">
            <a:extLst>
              <a:ext uri="{FF2B5EF4-FFF2-40B4-BE49-F238E27FC236}">
                <a16:creationId xmlns:a16="http://schemas.microsoft.com/office/drawing/2014/main" id="{1039305F-C188-4923-AF10-8952197758E7}"/>
              </a:ext>
            </a:extLst>
          </p:cNvPr>
          <p:cNvCxnSpPr>
            <a:stCxn id="22" idx="1"/>
            <a:endCxn id="18" idx="3"/>
          </p:cNvCxnSpPr>
          <p:nvPr/>
        </p:nvCxnSpPr>
        <p:spPr>
          <a:xfrm flipH="1" flipV="1">
            <a:off x="7757250" y="2691014"/>
            <a:ext cx="1616974" cy="1"/>
          </a:xfrm>
          <a:prstGeom prst="straightConnector1">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54" name="Conector recto de flecha 53">
            <a:extLst>
              <a:ext uri="{FF2B5EF4-FFF2-40B4-BE49-F238E27FC236}">
                <a16:creationId xmlns:a16="http://schemas.microsoft.com/office/drawing/2014/main" id="{68400B0D-6707-4087-960F-F0B44EFCF2D2}"/>
              </a:ext>
            </a:extLst>
          </p:cNvPr>
          <p:cNvCxnSpPr>
            <a:cxnSpLocks/>
            <a:stCxn id="23" idx="1"/>
          </p:cNvCxnSpPr>
          <p:nvPr/>
        </p:nvCxnSpPr>
        <p:spPr>
          <a:xfrm flipH="1" flipV="1">
            <a:off x="7757250" y="2854598"/>
            <a:ext cx="1616974" cy="1549740"/>
          </a:xfrm>
          <a:prstGeom prst="straightConnector1">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59" name="Rectángulo: esquinas redondeadas 58">
            <a:extLst>
              <a:ext uri="{FF2B5EF4-FFF2-40B4-BE49-F238E27FC236}">
                <a16:creationId xmlns:a16="http://schemas.microsoft.com/office/drawing/2014/main" id="{0F8EF063-B2AB-44D2-8EE1-4FDB7CEFB8EC}"/>
              </a:ext>
            </a:extLst>
          </p:cNvPr>
          <p:cNvSpPr/>
          <p:nvPr/>
        </p:nvSpPr>
        <p:spPr>
          <a:xfrm>
            <a:off x="3213211" y="2537989"/>
            <a:ext cx="1986794" cy="327171"/>
          </a:xfrm>
          <a:prstGeom prst="roundRect">
            <a:avLst/>
          </a:prstGeom>
          <a:solidFill>
            <a:srgbClr val="7030A0"/>
          </a:solidFill>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O" dirty="0"/>
              <a:t>Más info.</a:t>
            </a:r>
          </a:p>
        </p:txBody>
      </p:sp>
      <p:cxnSp>
        <p:nvCxnSpPr>
          <p:cNvPr id="61" name="Conector recto de flecha 60">
            <a:extLst>
              <a:ext uri="{FF2B5EF4-FFF2-40B4-BE49-F238E27FC236}">
                <a16:creationId xmlns:a16="http://schemas.microsoft.com/office/drawing/2014/main" id="{7AD915EB-7383-460A-8B91-30E9AFECBA09}"/>
              </a:ext>
            </a:extLst>
          </p:cNvPr>
          <p:cNvCxnSpPr>
            <a:cxnSpLocks/>
            <a:stCxn id="14" idx="2"/>
            <a:endCxn id="59" idx="0"/>
          </p:cNvCxnSpPr>
          <p:nvPr/>
        </p:nvCxnSpPr>
        <p:spPr>
          <a:xfrm flipH="1">
            <a:off x="4206608" y="1392012"/>
            <a:ext cx="1" cy="1145977"/>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70" name="Título 1">
            <a:extLst>
              <a:ext uri="{FF2B5EF4-FFF2-40B4-BE49-F238E27FC236}">
                <a16:creationId xmlns:a16="http://schemas.microsoft.com/office/drawing/2014/main" id="{79371214-7F29-4AA1-95D0-5FB6F6A0325A}"/>
              </a:ext>
            </a:extLst>
          </p:cNvPr>
          <p:cNvSpPr>
            <a:spLocks noGrp="1"/>
          </p:cNvSpPr>
          <p:nvPr>
            <p:ph type="title"/>
          </p:nvPr>
        </p:nvSpPr>
        <p:spPr>
          <a:xfrm>
            <a:off x="199232" y="5753563"/>
            <a:ext cx="10571998" cy="970450"/>
          </a:xfrm>
        </p:spPr>
        <p:txBody>
          <a:bodyPr/>
          <a:lstStyle/>
          <a:p>
            <a:pPr algn="l"/>
            <a:r>
              <a:rPr lang="es-CO" sz="4000" dirty="0"/>
              <a:t>Esquema del juego</a:t>
            </a:r>
          </a:p>
        </p:txBody>
      </p:sp>
    </p:spTree>
    <p:extLst>
      <p:ext uri="{BB962C8B-B14F-4D97-AF65-F5344CB8AC3E}">
        <p14:creationId xmlns:p14="http://schemas.microsoft.com/office/powerpoint/2010/main" val="310006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A5823934-E3D8-45D0-A4FB-5B80F519EAC2}"/>
              </a:ext>
            </a:extLst>
          </p:cNvPr>
          <p:cNvSpPr>
            <a:spLocks noGrp="1"/>
          </p:cNvSpPr>
          <p:nvPr>
            <p:ph type="title"/>
          </p:nvPr>
        </p:nvSpPr>
        <p:spPr>
          <a:xfrm>
            <a:off x="1276923" y="1124639"/>
            <a:ext cx="9638153" cy="2668377"/>
          </a:xfrm>
          <a:effectLst/>
        </p:spPr>
        <p:txBody>
          <a:bodyPr vert="horz" lIns="91440" tIns="45720" rIns="91440" bIns="45720" rtlCol="0" anchor="b">
            <a:normAutofit/>
          </a:bodyPr>
          <a:lstStyle/>
          <a:p>
            <a:pPr algn="ctr"/>
            <a:r>
              <a:rPr lang="es-CO" sz="5400" dirty="0">
                <a:solidFill>
                  <a:schemeClr val="tx1"/>
                </a:solidFill>
              </a:rPr>
              <a:t>¿Qué funciones utilizamos?</a:t>
            </a:r>
          </a:p>
        </p:txBody>
      </p:sp>
      <p:sp>
        <p:nvSpPr>
          <p:cNvPr id="3" name="Marcador de texto 2">
            <a:extLst>
              <a:ext uri="{FF2B5EF4-FFF2-40B4-BE49-F238E27FC236}">
                <a16:creationId xmlns:a16="http://schemas.microsoft.com/office/drawing/2014/main" id="{D0D5D085-4D0C-4958-BDE1-20091C8C6223}"/>
              </a:ext>
            </a:extLst>
          </p:cNvPr>
          <p:cNvSpPr>
            <a:spLocks noGrp="1"/>
          </p:cNvSpPr>
          <p:nvPr>
            <p:ph type="body" idx="1"/>
          </p:nvPr>
        </p:nvSpPr>
        <p:spPr>
          <a:xfrm>
            <a:off x="1280559" y="4116178"/>
            <a:ext cx="9638153" cy="1898728"/>
          </a:xfrm>
          <a:effectLst/>
        </p:spPr>
        <p:txBody>
          <a:bodyPr vert="horz" lIns="91440" tIns="45720" rIns="91440" bIns="45720" rtlCol="0" anchor="t">
            <a:normAutofit/>
          </a:bodyPr>
          <a:lstStyle/>
          <a:p>
            <a:pPr marL="285750" indent="-285750" algn="ctr">
              <a:buFont typeface="Arial" panose="020B0604020202020204" pitchFamily="34" charset="0"/>
              <a:buChar char="•"/>
            </a:pPr>
            <a:r>
              <a:rPr lang="es-CO" sz="1600" dirty="0"/>
              <a:t>Funciones para cada nivel</a:t>
            </a:r>
          </a:p>
          <a:p>
            <a:pPr marL="285750" indent="-285750" algn="ctr">
              <a:buFont typeface="Arial" panose="020B0604020202020204" pitchFamily="34" charset="0"/>
              <a:buChar char="•"/>
            </a:pPr>
            <a:r>
              <a:rPr lang="es-CO" sz="1600" dirty="0"/>
              <a:t>Para imprimir cada bandera</a:t>
            </a:r>
          </a:p>
          <a:p>
            <a:pPr marL="285750" indent="-285750" algn="ctr">
              <a:buFont typeface="Arial" panose="020B0604020202020204" pitchFamily="34" charset="0"/>
              <a:buChar char="•"/>
            </a:pPr>
            <a:r>
              <a:rPr lang="es-CO" sz="1600" dirty="0"/>
              <a:t>Para imprimir la info. de cada país</a:t>
            </a:r>
          </a:p>
          <a:p>
            <a:pPr marL="285750" indent="-285750" algn="ctr">
              <a:buFont typeface="Arial" panose="020B0604020202020204" pitchFamily="34" charset="0"/>
              <a:buChar char="•"/>
            </a:pPr>
            <a:r>
              <a:rPr lang="es-CO" sz="1600" dirty="0"/>
              <a:t>Para crear los índices para cada país</a:t>
            </a:r>
          </a:p>
          <a:p>
            <a:pPr marL="285750" indent="-285750" algn="ctr">
              <a:buFont typeface="Arial" panose="020B0604020202020204" pitchFamily="34" charset="0"/>
              <a:buChar char="•"/>
            </a:pPr>
            <a:r>
              <a:rPr lang="es-CO" sz="1600" dirty="0"/>
              <a:t>Para imprimir mensajes con información</a:t>
            </a:r>
          </a:p>
        </p:txBody>
      </p:sp>
    </p:spTree>
    <p:extLst>
      <p:ext uri="{BB962C8B-B14F-4D97-AF65-F5344CB8AC3E}">
        <p14:creationId xmlns:p14="http://schemas.microsoft.com/office/powerpoint/2010/main" val="393292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BB43C7-4DA4-40CF-88D2-9AE4AC3334B0}"/>
              </a:ext>
            </a:extLst>
          </p:cNvPr>
          <p:cNvSpPr>
            <a:spLocks noGrp="1"/>
          </p:cNvSpPr>
          <p:nvPr>
            <p:ph type="title"/>
          </p:nvPr>
        </p:nvSpPr>
        <p:spPr/>
        <p:txBody>
          <a:bodyPr/>
          <a:lstStyle/>
          <a:p>
            <a:r>
              <a:rPr lang="es-CO" dirty="0"/>
              <a:t>Funciones para cada nivel</a:t>
            </a:r>
          </a:p>
        </p:txBody>
      </p:sp>
      <p:sp>
        <p:nvSpPr>
          <p:cNvPr id="3" name="Marcador de contenido 2">
            <a:extLst>
              <a:ext uri="{FF2B5EF4-FFF2-40B4-BE49-F238E27FC236}">
                <a16:creationId xmlns:a16="http://schemas.microsoft.com/office/drawing/2014/main" id="{65C1F2A2-07E8-4545-ABC9-6B98C83CE95B}"/>
              </a:ext>
            </a:extLst>
          </p:cNvPr>
          <p:cNvSpPr>
            <a:spLocks noGrp="1"/>
          </p:cNvSpPr>
          <p:nvPr>
            <p:ph idx="1"/>
          </p:nvPr>
        </p:nvSpPr>
        <p:spPr>
          <a:xfrm>
            <a:off x="818712" y="2222287"/>
            <a:ext cx="10554574" cy="4188525"/>
          </a:xfrm>
        </p:spPr>
        <p:txBody>
          <a:bodyPr/>
          <a:lstStyle/>
          <a:p>
            <a:pPr marL="0" indent="0">
              <a:buNone/>
            </a:pPr>
            <a:r>
              <a:rPr lang="es-CO" dirty="0"/>
              <a:t>Como constamos con 3 niveles, tenemos 3 métodos para niveles:</a:t>
            </a:r>
          </a:p>
          <a:p>
            <a:pPr marL="0" indent="0">
              <a:buNone/>
            </a:pPr>
            <a:endParaRPr lang="es-CO" dirty="0"/>
          </a:p>
          <a:p>
            <a:r>
              <a:rPr lang="es-CO" b="1" dirty="0">
                <a:solidFill>
                  <a:srgbClr val="FFFF00"/>
                </a:solidFill>
              </a:rPr>
              <a:t>public static void Nivel_1()</a:t>
            </a:r>
          </a:p>
          <a:p>
            <a:pPr marL="0" indent="0">
              <a:buNone/>
            </a:pPr>
            <a:r>
              <a:rPr lang="es-CO" b="1" dirty="0"/>
              <a:t>		</a:t>
            </a:r>
          </a:p>
          <a:p>
            <a:r>
              <a:rPr lang="es-CO" b="1" dirty="0">
                <a:solidFill>
                  <a:srgbClr val="FFFF00"/>
                </a:solidFill>
              </a:rPr>
              <a:t>public static void Nivel_2()</a:t>
            </a:r>
          </a:p>
          <a:p>
            <a:pPr marL="0" indent="0">
              <a:buNone/>
            </a:pPr>
            <a:endParaRPr lang="es-CO" b="1" dirty="0"/>
          </a:p>
          <a:p>
            <a:r>
              <a:rPr lang="es-CO" b="1" dirty="0">
                <a:solidFill>
                  <a:srgbClr val="FFFF00"/>
                </a:solidFill>
              </a:rPr>
              <a:t>public static void Nivel_3()</a:t>
            </a:r>
          </a:p>
          <a:p>
            <a:endParaRPr lang="es-CO" b="1" dirty="0"/>
          </a:p>
          <a:p>
            <a:pPr marL="0" indent="0">
              <a:buNone/>
            </a:pPr>
            <a:r>
              <a:rPr lang="es-CO" dirty="0"/>
              <a:t>Los 3 son esencialmente lo mismo variando cosas como puntajes para pasar de nivel y pues principalmente la pregunta, en estos inicializamos la base de datos para cargar la info de los países y las banderas</a:t>
            </a:r>
          </a:p>
        </p:txBody>
      </p:sp>
    </p:spTree>
    <p:extLst>
      <p:ext uri="{BB962C8B-B14F-4D97-AF65-F5344CB8AC3E}">
        <p14:creationId xmlns:p14="http://schemas.microsoft.com/office/powerpoint/2010/main" val="1722254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95431B-E513-4E20-997D-7627E2DACDFB}"/>
              </a:ext>
            </a:extLst>
          </p:cNvPr>
          <p:cNvSpPr>
            <a:spLocks noGrp="1"/>
          </p:cNvSpPr>
          <p:nvPr>
            <p:ph type="title"/>
          </p:nvPr>
        </p:nvSpPr>
        <p:spPr/>
        <p:txBody>
          <a:bodyPr/>
          <a:lstStyle/>
          <a:p>
            <a:r>
              <a:rPr lang="es-CO" dirty="0"/>
              <a:t>Para imprimir cada bandera</a:t>
            </a:r>
          </a:p>
        </p:txBody>
      </p:sp>
      <p:sp>
        <p:nvSpPr>
          <p:cNvPr id="3" name="Marcador de contenido 2">
            <a:extLst>
              <a:ext uri="{FF2B5EF4-FFF2-40B4-BE49-F238E27FC236}">
                <a16:creationId xmlns:a16="http://schemas.microsoft.com/office/drawing/2014/main" id="{4B1C4BE4-0741-45D3-890E-8A1A92024A73}"/>
              </a:ext>
            </a:extLst>
          </p:cNvPr>
          <p:cNvSpPr>
            <a:spLocks noGrp="1"/>
          </p:cNvSpPr>
          <p:nvPr>
            <p:ph idx="1"/>
          </p:nvPr>
        </p:nvSpPr>
        <p:spPr>
          <a:xfrm>
            <a:off x="818712" y="2222287"/>
            <a:ext cx="10554574" cy="4069456"/>
          </a:xfrm>
        </p:spPr>
        <p:txBody>
          <a:bodyPr>
            <a:normAutofit fontScale="92500" lnSpcReduction="20000"/>
          </a:bodyPr>
          <a:lstStyle/>
          <a:p>
            <a:pPr marL="0" indent="0">
              <a:buNone/>
            </a:pPr>
            <a:r>
              <a:rPr lang="es-CO" dirty="0"/>
              <a:t>Para imprimir las banderas usamos 2 funciones:</a:t>
            </a:r>
          </a:p>
          <a:p>
            <a:pPr marL="0" indent="0">
              <a:buNone/>
            </a:pPr>
            <a:endParaRPr lang="es-CO" dirty="0"/>
          </a:p>
          <a:p>
            <a:r>
              <a:rPr lang="es-CO" b="1" dirty="0">
                <a:solidFill>
                  <a:srgbClr val="FFFF00"/>
                </a:solidFill>
              </a:rPr>
              <a:t>public static void ImprimirFila(</a:t>
            </a:r>
            <a:r>
              <a:rPr lang="es-CO" dirty="0">
                <a:solidFill>
                  <a:srgbClr val="FFFF00"/>
                </a:solidFill>
              </a:rPr>
              <a:t>String[] </a:t>
            </a:r>
            <a:r>
              <a:rPr lang="es-CO" dirty="0">
                <a:solidFill>
                  <a:srgbClr val="FF0000"/>
                </a:solidFill>
              </a:rPr>
              <a:t>fila</a:t>
            </a:r>
            <a:r>
              <a:rPr lang="es-CO" b="1" dirty="0">
                <a:solidFill>
                  <a:srgbClr val="FFFF00"/>
                </a:solidFill>
              </a:rPr>
              <a:t>)</a:t>
            </a:r>
          </a:p>
          <a:p>
            <a:pPr marL="0" indent="0">
              <a:buNone/>
            </a:pPr>
            <a:r>
              <a:rPr lang="es-CO" b="1" dirty="0"/>
              <a:t>	</a:t>
            </a:r>
            <a:r>
              <a:rPr lang="es-CO" dirty="0"/>
              <a:t>Este método escanea cada digito de una fila de la base de datos, si encuentra que algún 	digito es igual a los números que tenemos, va a imprimir un espacio con color</a:t>
            </a:r>
            <a:endParaRPr lang="es-CO" b="1" dirty="0"/>
          </a:p>
          <a:p>
            <a:r>
              <a:rPr lang="es-CO" b="1" dirty="0">
                <a:solidFill>
                  <a:srgbClr val="FFFF00"/>
                </a:solidFill>
              </a:rPr>
              <a:t>public static void ImprimirBandera(</a:t>
            </a:r>
            <a:r>
              <a:rPr lang="es-CO" dirty="0">
                <a:solidFill>
                  <a:srgbClr val="FFFF00"/>
                </a:solidFill>
              </a:rPr>
              <a:t>String[] </a:t>
            </a:r>
            <a:r>
              <a:rPr lang="es-CO" dirty="0">
                <a:solidFill>
                  <a:srgbClr val="00B0F0"/>
                </a:solidFill>
              </a:rPr>
              <a:t>banderas</a:t>
            </a:r>
            <a:r>
              <a:rPr lang="es-CO" dirty="0">
                <a:solidFill>
                  <a:srgbClr val="FFFF00"/>
                </a:solidFill>
              </a:rPr>
              <a:t>, int </a:t>
            </a:r>
            <a:r>
              <a:rPr lang="es-CO" dirty="0">
                <a:solidFill>
                  <a:srgbClr val="00B050"/>
                </a:solidFill>
              </a:rPr>
              <a:t>indice</a:t>
            </a:r>
            <a:r>
              <a:rPr lang="es-CO" b="1" dirty="0">
                <a:solidFill>
                  <a:srgbClr val="FFFF00"/>
                </a:solidFill>
              </a:rPr>
              <a:t>)</a:t>
            </a:r>
          </a:p>
          <a:p>
            <a:pPr marL="0" indent="0">
              <a:buNone/>
            </a:pPr>
            <a:r>
              <a:rPr lang="es-CO" b="1" dirty="0"/>
              <a:t>	</a:t>
            </a:r>
            <a:r>
              <a:rPr lang="es-CO" dirty="0"/>
              <a:t>Este método lo que hace es invocar al método ImprimirFila() en un ciclo for, esto para 	imprimir la bandera completa, el método itera 19 veces (la altura de cada bandera)</a:t>
            </a:r>
          </a:p>
          <a:p>
            <a:pPr marL="0" indent="0">
              <a:buNone/>
            </a:pPr>
            <a:endParaRPr lang="es-CO" dirty="0"/>
          </a:p>
          <a:p>
            <a:pPr marL="0" indent="0">
              <a:buNone/>
            </a:pPr>
            <a:r>
              <a:rPr lang="es-CO" dirty="0"/>
              <a:t>Los argumentos son los siguientes:</a:t>
            </a:r>
          </a:p>
          <a:p>
            <a:pPr>
              <a:buFontTx/>
              <a:buChar char="-"/>
            </a:pPr>
            <a:r>
              <a:rPr lang="es-CO" dirty="0">
                <a:solidFill>
                  <a:srgbClr val="FF0000"/>
                </a:solidFill>
              </a:rPr>
              <a:t>fila</a:t>
            </a:r>
            <a:r>
              <a:rPr lang="es-CO" dirty="0"/>
              <a:t>: La fila de la base de datos</a:t>
            </a:r>
          </a:p>
          <a:p>
            <a:pPr>
              <a:buFontTx/>
              <a:buChar char="-"/>
            </a:pPr>
            <a:r>
              <a:rPr lang="es-CO" dirty="0">
                <a:solidFill>
                  <a:srgbClr val="00B0F0"/>
                </a:solidFill>
              </a:rPr>
              <a:t>banderas</a:t>
            </a:r>
            <a:r>
              <a:rPr lang="es-CO" dirty="0"/>
              <a:t>: el archivo que va a escanear el método, en este caso la base de datos</a:t>
            </a:r>
          </a:p>
          <a:p>
            <a:pPr>
              <a:buFontTx/>
              <a:buChar char="-"/>
            </a:pPr>
            <a:r>
              <a:rPr lang="es-CO" dirty="0">
                <a:solidFill>
                  <a:srgbClr val="00B050"/>
                </a:solidFill>
              </a:rPr>
              <a:t>indice</a:t>
            </a:r>
            <a:r>
              <a:rPr lang="es-CO" dirty="0"/>
              <a:t>: el indice correspondiente a cada bandera</a:t>
            </a:r>
          </a:p>
        </p:txBody>
      </p:sp>
    </p:spTree>
    <p:extLst>
      <p:ext uri="{BB962C8B-B14F-4D97-AF65-F5344CB8AC3E}">
        <p14:creationId xmlns:p14="http://schemas.microsoft.com/office/powerpoint/2010/main" val="2001650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BD4822-36CA-4992-916E-A0483E07D839}"/>
              </a:ext>
            </a:extLst>
          </p:cNvPr>
          <p:cNvSpPr>
            <a:spLocks noGrp="1"/>
          </p:cNvSpPr>
          <p:nvPr>
            <p:ph type="title"/>
          </p:nvPr>
        </p:nvSpPr>
        <p:spPr/>
        <p:txBody>
          <a:bodyPr/>
          <a:lstStyle/>
          <a:p>
            <a:r>
              <a:rPr lang="es-CO" dirty="0"/>
              <a:t>Para imprimir la información de cada país</a:t>
            </a:r>
          </a:p>
        </p:txBody>
      </p:sp>
      <p:sp>
        <p:nvSpPr>
          <p:cNvPr id="3" name="Marcador de contenido 2">
            <a:extLst>
              <a:ext uri="{FF2B5EF4-FFF2-40B4-BE49-F238E27FC236}">
                <a16:creationId xmlns:a16="http://schemas.microsoft.com/office/drawing/2014/main" id="{89F5E05C-D1AC-4F98-9830-CCEF715F522F}"/>
              </a:ext>
            </a:extLst>
          </p:cNvPr>
          <p:cNvSpPr>
            <a:spLocks noGrp="1"/>
          </p:cNvSpPr>
          <p:nvPr>
            <p:ph idx="1"/>
          </p:nvPr>
        </p:nvSpPr>
        <p:spPr>
          <a:xfrm>
            <a:off x="818712" y="2222287"/>
            <a:ext cx="10554574" cy="4279181"/>
          </a:xfrm>
        </p:spPr>
        <p:txBody>
          <a:bodyPr>
            <a:normAutofit/>
          </a:bodyPr>
          <a:lstStyle/>
          <a:p>
            <a:pPr marL="0" indent="0">
              <a:buNone/>
            </a:pPr>
            <a:r>
              <a:rPr lang="es-CO" dirty="0"/>
              <a:t>Esta es realmente solo una función:</a:t>
            </a:r>
          </a:p>
          <a:p>
            <a:pPr marL="0" indent="0">
              <a:buNone/>
            </a:pPr>
            <a:endParaRPr lang="es-CO" dirty="0"/>
          </a:p>
          <a:p>
            <a:r>
              <a:rPr lang="es-CO" b="1" dirty="0">
                <a:solidFill>
                  <a:srgbClr val="FFFF00"/>
                </a:solidFill>
              </a:rPr>
              <a:t>public static String ImprimirDatos(</a:t>
            </a:r>
            <a:r>
              <a:rPr lang="es-CO" dirty="0">
                <a:solidFill>
                  <a:srgbClr val="FFFF00"/>
                </a:solidFill>
              </a:rPr>
              <a:t>String[] </a:t>
            </a:r>
            <a:r>
              <a:rPr lang="es-CO" dirty="0">
                <a:solidFill>
                  <a:srgbClr val="FF0000"/>
                </a:solidFill>
              </a:rPr>
              <a:t>banderas</a:t>
            </a:r>
            <a:r>
              <a:rPr lang="es-CO" dirty="0">
                <a:solidFill>
                  <a:srgbClr val="FFFF00"/>
                </a:solidFill>
              </a:rPr>
              <a:t>, int </a:t>
            </a:r>
            <a:r>
              <a:rPr lang="es-CO" dirty="0">
                <a:solidFill>
                  <a:srgbClr val="00B0F0"/>
                </a:solidFill>
              </a:rPr>
              <a:t>indice</a:t>
            </a:r>
            <a:r>
              <a:rPr lang="es-CO" dirty="0">
                <a:solidFill>
                  <a:srgbClr val="FFFF00"/>
                </a:solidFill>
              </a:rPr>
              <a:t>, int </a:t>
            </a:r>
            <a:r>
              <a:rPr lang="es-CO" dirty="0">
                <a:solidFill>
                  <a:srgbClr val="00B050"/>
                </a:solidFill>
              </a:rPr>
              <a:t>pregunta</a:t>
            </a:r>
            <a:r>
              <a:rPr lang="es-CO" b="1" dirty="0">
                <a:solidFill>
                  <a:srgbClr val="FFFF00"/>
                </a:solidFill>
              </a:rPr>
              <a:t>)</a:t>
            </a:r>
          </a:p>
          <a:p>
            <a:pPr marL="0" indent="0">
              <a:buNone/>
            </a:pPr>
            <a:r>
              <a:rPr lang="es-CO" b="1" dirty="0"/>
              <a:t>	</a:t>
            </a:r>
            <a:r>
              <a:rPr lang="es-CO" dirty="0"/>
              <a:t>Tiene un proceso parecido al “ImprimirBandera”, pero solo escanea una fila, donde 	toma cada dato y lo retorna como un String</a:t>
            </a:r>
          </a:p>
          <a:p>
            <a:pPr marL="0" indent="0">
              <a:buNone/>
            </a:pPr>
            <a:endParaRPr lang="es-CO" b="1" dirty="0"/>
          </a:p>
          <a:p>
            <a:pPr marL="0" indent="0">
              <a:buNone/>
            </a:pPr>
            <a:r>
              <a:rPr lang="es-CO" dirty="0"/>
              <a:t>Los argumentos son los siguientes:</a:t>
            </a:r>
          </a:p>
          <a:p>
            <a:pPr>
              <a:buFontTx/>
              <a:buChar char="-"/>
            </a:pPr>
            <a:r>
              <a:rPr lang="es-CO" dirty="0">
                <a:solidFill>
                  <a:srgbClr val="FF0000"/>
                </a:solidFill>
              </a:rPr>
              <a:t>bandera</a:t>
            </a:r>
            <a:r>
              <a:rPr lang="es-CO" dirty="0"/>
              <a:t>s: Es el mismo archivo que escanea el método ImprimirBandera, es la BD</a:t>
            </a:r>
          </a:p>
          <a:p>
            <a:pPr>
              <a:buFontTx/>
              <a:buChar char="-"/>
            </a:pPr>
            <a:r>
              <a:rPr lang="es-CO" dirty="0">
                <a:solidFill>
                  <a:srgbClr val="00B0F0"/>
                </a:solidFill>
              </a:rPr>
              <a:t>indice</a:t>
            </a:r>
            <a:r>
              <a:rPr lang="es-CO" dirty="0"/>
              <a:t>: Es el indice correspondiente al país del que queramos obtener la información</a:t>
            </a:r>
          </a:p>
          <a:p>
            <a:pPr>
              <a:buFontTx/>
              <a:buChar char="-"/>
            </a:pPr>
            <a:r>
              <a:rPr lang="es-CO" dirty="0">
                <a:solidFill>
                  <a:srgbClr val="00B050"/>
                </a:solidFill>
              </a:rPr>
              <a:t>pregunta</a:t>
            </a:r>
            <a:r>
              <a:rPr lang="es-CO" dirty="0"/>
              <a:t>: Es la respuesta a por ejemplo la pregunta del nivel 2 para el país dado</a:t>
            </a:r>
          </a:p>
        </p:txBody>
      </p:sp>
    </p:spTree>
    <p:extLst>
      <p:ext uri="{BB962C8B-B14F-4D97-AF65-F5344CB8AC3E}">
        <p14:creationId xmlns:p14="http://schemas.microsoft.com/office/powerpoint/2010/main" val="865985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747BCB-A952-4B52-A2A6-07AE978C3042}"/>
              </a:ext>
            </a:extLst>
          </p:cNvPr>
          <p:cNvSpPr>
            <a:spLocks noGrp="1"/>
          </p:cNvSpPr>
          <p:nvPr>
            <p:ph type="title"/>
          </p:nvPr>
        </p:nvSpPr>
        <p:spPr/>
        <p:txBody>
          <a:bodyPr/>
          <a:lstStyle/>
          <a:p>
            <a:r>
              <a:rPr lang="es-CO" dirty="0"/>
              <a:t>Para crear los índices para cada país</a:t>
            </a:r>
          </a:p>
        </p:txBody>
      </p:sp>
      <p:sp>
        <p:nvSpPr>
          <p:cNvPr id="3" name="Marcador de contenido 2">
            <a:extLst>
              <a:ext uri="{FF2B5EF4-FFF2-40B4-BE49-F238E27FC236}">
                <a16:creationId xmlns:a16="http://schemas.microsoft.com/office/drawing/2014/main" id="{2661EAA1-593C-42E5-9FCA-8ECF433244E8}"/>
              </a:ext>
            </a:extLst>
          </p:cNvPr>
          <p:cNvSpPr>
            <a:spLocks noGrp="1"/>
          </p:cNvSpPr>
          <p:nvPr>
            <p:ph idx="1"/>
          </p:nvPr>
        </p:nvSpPr>
        <p:spPr>
          <a:xfrm>
            <a:off x="818712" y="2222287"/>
            <a:ext cx="10554574" cy="4188525"/>
          </a:xfrm>
        </p:spPr>
        <p:txBody>
          <a:bodyPr>
            <a:normAutofit/>
          </a:bodyPr>
          <a:lstStyle/>
          <a:p>
            <a:pPr marL="0" indent="0">
              <a:buNone/>
            </a:pPr>
            <a:r>
              <a:rPr lang="es-CO" dirty="0"/>
              <a:t>A la hora de querer imprimir las banderas o los datos pudimos haber puesto simplemente el número de la línea en el que empieza cada país, por ejemplo 240 la de Rusia, 20 la de Colombia, etc…</a:t>
            </a:r>
          </a:p>
          <a:p>
            <a:pPr marL="0" indent="0">
              <a:buNone/>
            </a:pPr>
            <a:r>
              <a:rPr lang="es-CO" dirty="0"/>
              <a:t>Para eso hicimos el siguiente método:</a:t>
            </a:r>
          </a:p>
          <a:p>
            <a:pPr marL="0" indent="0">
              <a:buNone/>
            </a:pPr>
            <a:endParaRPr lang="es-CO" dirty="0"/>
          </a:p>
          <a:p>
            <a:r>
              <a:rPr lang="es-CO" b="1" dirty="0">
                <a:solidFill>
                  <a:srgbClr val="FFFF00"/>
                </a:solidFill>
              </a:rPr>
              <a:t>public static int[] CrearIndices(</a:t>
            </a:r>
            <a:r>
              <a:rPr lang="es-CO" dirty="0">
                <a:solidFill>
                  <a:srgbClr val="FFFF00"/>
                </a:solidFill>
              </a:rPr>
              <a:t>int </a:t>
            </a:r>
            <a:r>
              <a:rPr lang="es-CO" dirty="0">
                <a:solidFill>
                  <a:srgbClr val="FF0000"/>
                </a:solidFill>
              </a:rPr>
              <a:t>total</a:t>
            </a:r>
            <a:r>
              <a:rPr lang="es-CO" b="1" dirty="0">
                <a:solidFill>
                  <a:srgbClr val="FFFF00"/>
                </a:solidFill>
              </a:rPr>
              <a:t>)</a:t>
            </a:r>
          </a:p>
          <a:p>
            <a:pPr marL="0" indent="0">
              <a:buNone/>
            </a:pPr>
            <a:r>
              <a:rPr lang="es-CO" b="1" dirty="0"/>
              <a:t>	</a:t>
            </a:r>
            <a:r>
              <a:rPr lang="es-CO" dirty="0"/>
              <a:t>Este método consta de un ciclo for que cada 20 iteraciones, “otorga” un espacio para 	cada país, entonces si queremos elegir la bandera de Colombia que es la segunda, en 	vez de decir que empieza en la línea 20, decimos que empieza en </a:t>
            </a:r>
            <a:r>
              <a:rPr lang="es-CO" b="1" dirty="0"/>
              <a:t>indices[1].</a:t>
            </a:r>
          </a:p>
          <a:p>
            <a:pPr marL="0" indent="0">
              <a:buNone/>
            </a:pPr>
            <a:endParaRPr lang="es-CO" b="1" dirty="0"/>
          </a:p>
          <a:p>
            <a:pPr marL="0" indent="0">
              <a:buNone/>
            </a:pPr>
            <a:r>
              <a:rPr lang="es-CO" dirty="0"/>
              <a:t>El argumento total es el </a:t>
            </a:r>
            <a:r>
              <a:rPr lang="es-CO" dirty="0">
                <a:solidFill>
                  <a:srgbClr val="FF0000"/>
                </a:solidFill>
              </a:rPr>
              <a:t>total</a:t>
            </a:r>
            <a:r>
              <a:rPr lang="es-CO" dirty="0"/>
              <a:t> de indices que queremos crear, así que si queremos agregar más banderas simplemente cambiamos esta variable y ya</a:t>
            </a:r>
          </a:p>
        </p:txBody>
      </p:sp>
    </p:spTree>
    <p:extLst>
      <p:ext uri="{BB962C8B-B14F-4D97-AF65-F5344CB8AC3E}">
        <p14:creationId xmlns:p14="http://schemas.microsoft.com/office/powerpoint/2010/main" val="10723413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41</TotalTime>
  <Words>749</Words>
  <Application>Microsoft Office PowerPoint</Application>
  <PresentationFormat>Panorámica</PresentationFormat>
  <Paragraphs>80</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Century Gothic</vt:lpstr>
      <vt:lpstr>Wingdings 2</vt:lpstr>
      <vt:lpstr>Citable</vt:lpstr>
      <vt:lpstr>Final lógica de programación</vt:lpstr>
      <vt:lpstr>Nuestras banderas fueron:</vt:lpstr>
      <vt:lpstr>Descripción del juego </vt:lpstr>
      <vt:lpstr>Esquema del juego</vt:lpstr>
      <vt:lpstr>¿Qué funciones utilizamos?</vt:lpstr>
      <vt:lpstr>Funciones para cada nivel</vt:lpstr>
      <vt:lpstr>Para imprimir cada bandera</vt:lpstr>
      <vt:lpstr>Para imprimir la información de cada país</vt:lpstr>
      <vt:lpstr>Para crear los índices para cada país</vt:lpstr>
      <vt:lpstr>Para imprimir mensajes con información</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lógica de programación</dc:title>
  <dc:creator>Gabriel Sebastian Cornejo Botero</dc:creator>
  <cp:lastModifiedBy>Gabriel Sebastian Cornejo Botero</cp:lastModifiedBy>
  <cp:revision>7</cp:revision>
  <dcterms:created xsi:type="dcterms:W3CDTF">2020-10-21T23:13:49Z</dcterms:created>
  <dcterms:modified xsi:type="dcterms:W3CDTF">2020-10-22T20:53:32Z</dcterms:modified>
</cp:coreProperties>
</file>