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86" d="100"/>
          <a:sy n="86" d="100"/>
        </p:scale>
        <p:origin x="96" y="888"/>
      </p:cViewPr>
      <p:guideLst>
        <p:guide pos="3840"/>
        <p:guide pos="2160" orient="horz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 /><Relationship Id="rId21" Type="http://schemas.openxmlformats.org/officeDocument/2006/relationships/tableStyles" Target="tableStyles.xml" /><Relationship Id="rId22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C6149BE-9710-21B8-62F8-4D5036F1E2FD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41B255D-675D-52F8-8210-B8E35F690334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C5A1934-3000-797F-794C-F6CE011F6290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1D30AC7-6DF3-1B9A-E214-EDE60E17E98E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FD1E905-D8FB-BECF-F8D5-3BEF3073390F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0B0F47E-3BAF-55A4-F7B3-C262918CA323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2E88B6A-A797-BB12-E581-63EDE379BEAE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10001AD-86F0-3347-E60C-2BD7A9A549C8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9DCA249-3A31-1839-3C96-CACF1569B9C9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F5E3ABA-840C-4D38-133A-C19B93FB882A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E2D1977-3F94-EE31-5789-3617E5666D3E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2FFC0F6-79AE-E4E2-8DBC-2C649D5FB410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36A0F0C-F27E-A7F2-CB68-64E5F024B961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C5A82D4-5010-FFD9-5B45-88ED078AC82F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9A773BE-CBB3-88B4-1BF5-98DC7C13D903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46CE7D5-CF57-46EF-B807-FDD0502418D4}" type="datetimeFigureOut">
              <a:rPr lang="en-US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30EA680-D336-4FF7-8B7A-9848BB0A1C3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46CE7D5-CF57-46EF-B807-FDD0502418D4}" type="datetimeFigureOut">
              <a:rPr lang="en-US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30EA680-D336-4FF7-8B7A-9848BB0A1C3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46CE7D5-CF57-46EF-B807-FDD0502418D4}" type="datetimeFigureOut">
              <a:rPr lang="en-US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30EA680-D336-4FF7-8B7A-9848BB0A1C3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46CE7D5-CF57-46EF-B807-FDD0502418D4}" type="datetimeFigureOut">
              <a:rPr lang="en-US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30EA680-D336-4FF7-8B7A-9848BB0A1C3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46CE7D5-CF57-46EF-B807-FDD0502418D4}" type="datetimeFigureOut">
              <a:rPr lang="en-US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30EA680-D336-4FF7-8B7A-9848BB0A1C3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46CE7D5-CF57-46EF-B807-FDD0502418D4}" type="datetimeFigureOut">
              <a:rPr lang="en-US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30EA680-D336-4FF7-8B7A-9848BB0A1C3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46CE7D5-CF57-46EF-B807-FDD0502418D4}" type="datetimeFigureOut">
              <a:rPr lang="en-US"/>
              <a:t>3/25/2025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30EA680-D336-4FF7-8B7A-9848BB0A1C3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46CE7D5-CF57-46EF-B807-FDD0502418D4}" type="datetimeFigureOut">
              <a:rPr lang="en-US"/>
              <a:t>3/25/2025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30EA680-D336-4FF7-8B7A-9848BB0A1C3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46CE7D5-CF57-46EF-B807-FDD0502418D4}" type="datetimeFigureOut">
              <a:rPr lang="en-US"/>
              <a:t>3/25/2025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30EA680-D336-4FF7-8B7A-9848BB0A1C3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46CE7D5-CF57-46EF-B807-FDD0502418D4}" type="datetimeFigureOut">
              <a:rPr lang="en-US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30EA680-D336-4FF7-8B7A-9848BB0A1C3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46CE7D5-CF57-46EF-B807-FDD0502418D4}" type="datetimeFigureOut">
              <a:rPr lang="en-US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30EA680-D336-4FF7-8B7A-9848BB0A1C3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fld id="{846CE7D5-CF57-46EF-B807-FDD0502418D4}" type="datetimeFigureOut">
              <a:rPr lang="en-US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fld id="{330EA680-D336-4FF7-8B7A-9848BB0A1C32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8.jp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794234" y="4772063"/>
            <a:ext cx="10592174" cy="1000655"/>
          </a:xfrm>
        </p:spPr>
        <p:txBody>
          <a:bodyPr anchor="t">
            <a:normAutofit/>
          </a:bodyPr>
          <a:lstStyle/>
          <a:p>
            <a:pPr algn="l">
              <a:defRPr/>
            </a:pPr>
            <a:r>
              <a:rPr lang="en-US" sz="4000">
                <a:solidFill>
                  <a:schemeClr val="tx2"/>
                </a:solidFill>
                <a:latin typeface="Arial"/>
                <a:cs typeface="Arial"/>
              </a:rPr>
              <a:t>Transmissão de dados e vídeo em VANTs</a:t>
            </a:r>
            <a:endParaRPr lang="en-US" sz="4000">
              <a:solidFill>
                <a:schemeClr val="tx2"/>
              </a:solidFill>
            </a:endParaRPr>
          </a:p>
          <a:p>
            <a:pPr algn="l">
              <a:defRPr/>
            </a:pPr>
            <a:endParaRPr lang="en-US" sz="4000">
              <a:solidFill>
                <a:schemeClr val="tx2"/>
              </a:solidFill>
            </a:endParaRPr>
          </a:p>
        </p:txBody>
      </p:sp>
      <p:pic>
        <p:nvPicPr>
          <p:cNvPr id="5" name="Picture 4" descr="A drone flying over a valley&#10;&#10;AI-generated content may be incorrect."/>
          <p:cNvPicPr>
            <a:picLocks noChangeAspect="1"/>
          </p:cNvPicPr>
          <p:nvPr/>
        </p:nvPicPr>
        <p:blipFill>
          <a:blip r:embed="rId3"/>
          <a:srcRect l="0" t="6420" r="0" b="16140"/>
          <a:stretch/>
        </p:blipFill>
        <p:spPr bwMode="auto">
          <a:xfrm>
            <a:off x="-1" y="10"/>
            <a:ext cx="12192001" cy="4201449"/>
          </a:xfrm>
          <a:prstGeom prst="rect">
            <a:avLst/>
          </a:prstGeom>
        </p:spPr>
      </p:pic>
      <p:grpSp>
        <p:nvGrpSpPr>
          <p:cNvPr id="21" name="Group 20"/>
          <p:cNvGrpSpPr>
            <a:grpSpLocks noChangeAspect="1" noGrp="1" noMove="1" noResize="1" noRot="1" noUngrp="1"/>
          </p:cNvGrpSpPr>
          <p:nvPr/>
        </p:nvGrpSpPr>
        <p:grpSpPr bwMode="auto">
          <a:xfrm>
            <a:off x="-1" y="2941813"/>
            <a:ext cx="12188952" cy="1828800"/>
            <a:chOff x="-305" y="3144819"/>
            <a:chExt cx="9182100" cy="1551136"/>
          </a:xfrm>
        </p:grpSpPr>
        <p:sp useBgFill="1">
          <p:nvSpPr>
            <p:cNvPr id="13" name="Freeform: Shape 12"/>
            <p:cNvSpPr/>
            <p:nvPr/>
          </p:nvSpPr>
          <p:spPr bwMode="auto"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 fill="norm" stroke="1" extrusionOk="0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Freeform: Shape 13"/>
            <p:cNvSpPr/>
            <p:nvPr/>
          </p:nvSpPr>
          <p:spPr bwMode="auto">
            <a:xfrm>
              <a:off x="-305" y="3144819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 fill="norm" stroke="1" extrusionOk="0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Freeform: Shape 14"/>
            <p:cNvSpPr/>
            <p:nvPr/>
          </p:nvSpPr>
          <p:spPr bwMode="auto"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 fill="norm" stroke="1" extrusionOk="0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Freeform: Shape 15"/>
            <p:cNvSpPr/>
            <p:nvPr/>
          </p:nvSpPr>
          <p:spPr bwMode="auto"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 fill="norm" stroke="1" extrusionOk="0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794234" y="5770758"/>
            <a:ext cx="9416897" cy="484374"/>
          </a:xfrm>
        </p:spPr>
        <p:txBody>
          <a:bodyPr anchor="b">
            <a:normAutofit/>
          </a:bodyPr>
          <a:lstStyle/>
          <a:p>
            <a:pPr algn="l">
              <a:defRPr/>
            </a:pPr>
            <a:r>
              <a:rPr lang="en-US" sz="2000">
                <a:solidFill>
                  <a:schemeClr val="tx2"/>
                </a:solidFill>
              </a:rPr>
              <a:t>Alunos</a:t>
            </a:r>
            <a:r>
              <a:rPr lang="en-US" sz="2000">
                <a:solidFill>
                  <a:schemeClr val="tx2"/>
                </a:solidFill>
              </a:rPr>
              <a:t>: Gabriel Nazaré e Ricardo Faria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10" y="-5704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pPr>
              <a:defRPr/>
            </a:pPr>
            <a:r>
              <a:rPr lang="en-US" sz="4000">
                <a:solidFill>
                  <a:schemeClr val="bg1"/>
                </a:solidFill>
              </a:rPr>
              <a:t>2.1 - Dados </a:t>
            </a:r>
            <a:r>
              <a:rPr lang="en-US" sz="4000">
                <a:solidFill>
                  <a:schemeClr val="bg1"/>
                </a:solidFill>
              </a:rPr>
              <a:t>Enviados</a:t>
            </a:r>
            <a:endParaRPr/>
          </a:p>
        </p:txBody>
      </p:sp>
      <p:sp>
        <p:nvSpPr>
          <p:cNvPr id="6" name="Rectangle 5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Google Shape;86;p40"/>
          <p:cNvSpPr txBox="1"/>
          <p:nvPr/>
        </p:nvSpPr>
        <p:spPr bwMode="auto">
          <a:xfrm>
            <a:off x="896899" y="2201801"/>
            <a:ext cx="10148582" cy="3554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algn="just">
              <a:lnSpc>
                <a:spcPct val="125000"/>
              </a:lnSpc>
              <a:buSzPts val="2000"/>
              <a:defRPr/>
            </a:pPr>
            <a:r>
              <a:rPr lang="pt-BR" sz="2000">
                <a:solidFill>
                  <a:schemeClr val="dk1"/>
                </a:solidFill>
              </a:rPr>
              <a:t>Dependendo da eletrônica integrada e a controladora escolhida para o drone, diversos dados podem ser enviados para a estação de solo ou monitor FPV do drone, normalmente os dados enviados são:</a:t>
            </a:r>
            <a:endParaRPr/>
          </a:p>
          <a:p>
            <a:pPr algn="just">
              <a:lnSpc>
                <a:spcPct val="125000"/>
              </a:lnSpc>
              <a:buSzPts val="2000"/>
              <a:defRPr/>
            </a:pPr>
            <a:endParaRPr lang="pt-BR" sz="2000">
              <a:solidFill>
                <a:schemeClr val="dk1"/>
              </a:solidFill>
            </a:endParaRPr>
          </a:p>
          <a:p>
            <a:pPr marL="342900" indent="-342900" algn="just">
              <a:lnSpc>
                <a:spcPct val="125000"/>
              </a:lnSpc>
              <a:buSzPts val="2000"/>
              <a:buChar char="•"/>
              <a:defRPr/>
            </a:pPr>
            <a:r>
              <a:rPr lang="pt-BR" sz="2000">
                <a:solidFill>
                  <a:schemeClr val="dk1"/>
                </a:solidFill>
              </a:rPr>
              <a:t>Acelerômetro - Velocidade</a:t>
            </a:r>
            <a:endParaRPr/>
          </a:p>
          <a:p>
            <a:pPr marL="342900" indent="-342900" algn="just">
              <a:lnSpc>
                <a:spcPct val="125000"/>
              </a:lnSpc>
              <a:buSzPts val="2000"/>
              <a:buChar char="•"/>
              <a:defRPr/>
            </a:pPr>
            <a:r>
              <a:rPr lang="pt-BR" sz="2000">
                <a:solidFill>
                  <a:schemeClr val="dk1"/>
                </a:solidFill>
              </a:rPr>
              <a:t>Giroscópio - Orientação</a:t>
            </a:r>
            <a:endParaRPr/>
          </a:p>
          <a:p>
            <a:pPr marL="342900" indent="-342900" algn="just">
              <a:lnSpc>
                <a:spcPct val="125000"/>
              </a:lnSpc>
              <a:buSzPts val="2000"/>
              <a:buChar char="•"/>
              <a:defRPr/>
            </a:pPr>
            <a:r>
              <a:rPr lang="pt-BR" sz="2000">
                <a:solidFill>
                  <a:schemeClr val="dk1"/>
                </a:solidFill>
              </a:rPr>
              <a:t>GPS - Distância e localização</a:t>
            </a:r>
            <a:endParaRPr/>
          </a:p>
          <a:p>
            <a:pPr marL="342900" indent="-342900" algn="just">
              <a:lnSpc>
                <a:spcPct val="125000"/>
              </a:lnSpc>
              <a:buSzPts val="2000"/>
              <a:buChar char="•"/>
              <a:defRPr/>
            </a:pPr>
            <a:r>
              <a:rPr lang="pt-BR" sz="2000">
                <a:solidFill>
                  <a:schemeClr val="dk1"/>
                </a:solidFill>
              </a:rPr>
              <a:t>Nível de bateria</a:t>
            </a:r>
            <a:endParaRPr/>
          </a:p>
          <a:p>
            <a:pPr algn="just">
              <a:lnSpc>
                <a:spcPct val="125000"/>
              </a:lnSpc>
              <a:buSzPts val="2000"/>
              <a:defRPr/>
            </a:pPr>
            <a:endParaRPr lang="pt-BR" sz="2000">
              <a:solidFill>
                <a:schemeClr val="dk1"/>
              </a:solidFill>
            </a:endParaRPr>
          </a:p>
        </p:txBody>
      </p:sp>
      <p:pic>
        <p:nvPicPr>
          <p:cNvPr id="11" name="Picture 10" descr="A screenshot of a computer&#10;&#10;AI-generated content may be incorrect.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223948" y="3433550"/>
            <a:ext cx="5157717" cy="31185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10" y="-5704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pPr>
              <a:defRPr/>
            </a:pPr>
            <a:r>
              <a:rPr lang="en-US" sz="4000">
                <a:solidFill>
                  <a:schemeClr val="bg1"/>
                </a:solidFill>
              </a:rPr>
              <a:t>2.2 - </a:t>
            </a:r>
            <a:r>
              <a:rPr lang="en-US" sz="4000">
                <a:solidFill>
                  <a:schemeClr val="bg1"/>
                </a:solidFill>
              </a:rPr>
              <a:t>Protocolos</a:t>
            </a:r>
            <a:r>
              <a:rPr lang="en-US" sz="4000">
                <a:solidFill>
                  <a:schemeClr val="bg1"/>
                </a:solidFill>
              </a:rPr>
              <a:t> </a:t>
            </a:r>
            <a:r>
              <a:rPr lang="en-US" sz="4000">
                <a:solidFill>
                  <a:schemeClr val="bg1"/>
                </a:solidFill>
              </a:rPr>
              <a:t>Utilizados</a:t>
            </a:r>
            <a:r>
              <a:rPr lang="en-US" sz="4000">
                <a:solidFill>
                  <a:schemeClr val="bg1"/>
                </a:solidFill>
              </a:rPr>
              <a:t> - </a:t>
            </a:r>
            <a:r>
              <a:rPr lang="en-US" sz="4000">
                <a:solidFill>
                  <a:schemeClr val="bg1"/>
                </a:solidFill>
              </a:rPr>
              <a:t>MAVLink</a:t>
            </a:r>
            <a:endParaRPr lang="pt-BR"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" name="Rectangle 5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Google Shape;86;p40"/>
          <p:cNvSpPr txBox="1"/>
          <p:nvPr/>
        </p:nvSpPr>
        <p:spPr bwMode="auto">
          <a:xfrm>
            <a:off x="896899" y="2201801"/>
            <a:ext cx="10148582" cy="201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algn="just">
              <a:lnSpc>
                <a:spcPct val="125000"/>
              </a:lnSpc>
              <a:buSzPts val="2000"/>
              <a:defRPr/>
            </a:pPr>
            <a:r>
              <a:rPr lang="pt-BR" sz="2000">
                <a:solidFill>
                  <a:schemeClr val="dk1"/>
                </a:solidFill>
              </a:rPr>
              <a:t>Dentre os diversos protocolos que podem ser utilizados para fazer o envio de dados de um drone para o seu receptor, o </a:t>
            </a:r>
            <a:r>
              <a:rPr lang="pt-BR" sz="2000">
                <a:solidFill>
                  <a:schemeClr val="dk1"/>
                </a:solidFill>
              </a:rPr>
              <a:t>MAVLink</a:t>
            </a:r>
            <a:r>
              <a:rPr lang="pt-BR" sz="2000">
                <a:solidFill>
                  <a:schemeClr val="dk1"/>
                </a:solidFill>
              </a:rPr>
              <a:t> é o protocolo mais utilizado por ser um pacote desenvolvido para utilização em veículos não tripulados, sendo projetado como uma biblioteca para envio de mensagens leves.</a:t>
            </a:r>
            <a:endParaRPr/>
          </a:p>
          <a:p>
            <a:pPr algn="just">
              <a:lnSpc>
                <a:spcPct val="125000"/>
              </a:lnSpc>
              <a:buSzPts val="2000"/>
              <a:defRPr/>
            </a:pPr>
            <a:endParaRPr lang="pt-BR" sz="20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10" y="-5704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pPr>
              <a:defRPr/>
            </a:pPr>
            <a:r>
              <a:rPr lang="en-US" sz="4000">
                <a:solidFill>
                  <a:schemeClr val="bg1"/>
                </a:solidFill>
              </a:rPr>
              <a:t>2.2 - </a:t>
            </a:r>
            <a:r>
              <a:rPr lang="en-US" sz="4000">
                <a:solidFill>
                  <a:schemeClr val="bg1"/>
                </a:solidFill>
              </a:rPr>
              <a:t>Protocolos</a:t>
            </a:r>
            <a:r>
              <a:rPr lang="en-US" sz="4000">
                <a:solidFill>
                  <a:schemeClr val="bg1"/>
                </a:solidFill>
              </a:rPr>
              <a:t> </a:t>
            </a:r>
            <a:r>
              <a:rPr lang="en-US" sz="4000">
                <a:solidFill>
                  <a:schemeClr val="bg1"/>
                </a:solidFill>
              </a:rPr>
              <a:t>Utilizados</a:t>
            </a:r>
            <a:r>
              <a:rPr lang="en-US" sz="4000">
                <a:solidFill>
                  <a:schemeClr val="bg1"/>
                </a:solidFill>
              </a:rPr>
              <a:t> - </a:t>
            </a:r>
            <a:r>
              <a:rPr lang="en-US" sz="4000">
                <a:solidFill>
                  <a:schemeClr val="bg1"/>
                </a:solidFill>
              </a:rPr>
              <a:t>MAVLink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Google Shape;86;p40"/>
          <p:cNvSpPr txBox="1"/>
          <p:nvPr/>
        </p:nvSpPr>
        <p:spPr bwMode="auto">
          <a:xfrm>
            <a:off x="896899" y="2201801"/>
            <a:ext cx="10148582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algn="just">
              <a:lnSpc>
                <a:spcPct val="125000"/>
              </a:lnSpc>
              <a:buSzPts val="2000"/>
              <a:defRPr/>
            </a:pPr>
            <a:r>
              <a:rPr lang="pt-BR" sz="2000">
                <a:solidFill>
                  <a:schemeClr val="dk1"/>
                </a:solidFill>
              </a:rPr>
              <a:t>O </a:t>
            </a:r>
            <a:r>
              <a:rPr lang="pt-BR" sz="2000">
                <a:solidFill>
                  <a:schemeClr val="dk1"/>
                </a:solidFill>
              </a:rPr>
              <a:t>MAVLink</a:t>
            </a:r>
            <a:r>
              <a:rPr lang="pt-BR" sz="2000">
                <a:solidFill>
                  <a:schemeClr val="dk1"/>
                </a:solidFill>
              </a:rPr>
              <a:t> possui uma estrutura de pacotes, onde existem duas versões desse pacote:</a:t>
            </a:r>
            <a:endParaRPr lang="en-US">
              <a:solidFill>
                <a:schemeClr val="dk1"/>
              </a:solidFill>
            </a:endParaRPr>
          </a:p>
        </p:txBody>
      </p:sp>
      <p:pic>
        <p:nvPicPr>
          <p:cNvPr id="3" name="Picture 2" descr="A screenshot of a computer&#10;&#10;AI-generated content may be incorrect.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67675" y="3778945"/>
            <a:ext cx="5207827" cy="2661259"/>
          </a:xfrm>
          <a:prstGeom prst="rect">
            <a:avLst/>
          </a:prstGeom>
        </p:spPr>
      </p:pic>
      <p:pic>
        <p:nvPicPr>
          <p:cNvPr id="4" name="Picture 3" descr="A close-up of a rectangular object&#10;&#10;AI-generated content may be incorrect.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770612" y="2945180"/>
            <a:ext cx="5201956" cy="831938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6580615" y="3225074"/>
            <a:ext cx="4948381" cy="3411604"/>
          </a:xfrm>
          <a:prstGeom prst="rect">
            <a:avLst/>
          </a:prstGeom>
        </p:spPr>
      </p:pic>
      <p:pic>
        <p:nvPicPr>
          <p:cNvPr id="10" name="Picture 9" descr="A green and grey rectangular box with black text&#10;&#10;AI-generated content may be incorrect.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6482220" y="2684447"/>
            <a:ext cx="5156548" cy="5442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10" y="-5704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pPr>
              <a:defRPr/>
            </a:pPr>
            <a:r>
              <a:rPr lang="en-US" sz="4000">
                <a:solidFill>
                  <a:schemeClr val="bg1"/>
                </a:solidFill>
              </a:rPr>
              <a:t>2.3 - </a:t>
            </a:r>
            <a:r>
              <a:rPr lang="en-US" sz="4000">
                <a:solidFill>
                  <a:schemeClr val="bg1"/>
                </a:solidFill>
              </a:rPr>
              <a:t>Demonstração</a:t>
            </a:r>
            <a:endParaRPr lang="pt-BR" sz="400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Google Shape;86;p40"/>
          <p:cNvSpPr txBox="1"/>
          <p:nvPr/>
        </p:nvSpPr>
        <p:spPr bwMode="auto">
          <a:xfrm>
            <a:off x="896899" y="2201801"/>
            <a:ext cx="10148582" cy="278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algn="just">
              <a:lnSpc>
                <a:spcPct val="125000"/>
              </a:lnSpc>
              <a:buSzPts val="2000"/>
              <a:defRPr/>
            </a:pPr>
            <a:r>
              <a:rPr lang="pt-BR" sz="2000">
                <a:solidFill>
                  <a:schemeClr val="dk1"/>
                </a:solidFill>
              </a:rPr>
              <a:t>Com os dados coletados do drone é possível fazer a demonstração desses dados de formas diferentes, em um drone sem a utilização do FPV os dados são automaticamente transferidos para softwares como o </a:t>
            </a:r>
            <a:r>
              <a:rPr lang="pt-BR" sz="2000">
                <a:solidFill>
                  <a:schemeClr val="dk1"/>
                </a:solidFill>
              </a:rPr>
              <a:t>mission</a:t>
            </a:r>
            <a:r>
              <a:rPr lang="pt-BR" sz="2000">
                <a:solidFill>
                  <a:schemeClr val="dk1"/>
                </a:solidFill>
              </a:rPr>
              <a:t> </a:t>
            </a:r>
            <a:r>
              <a:rPr lang="pt-BR" sz="2000">
                <a:solidFill>
                  <a:schemeClr val="dk1"/>
                </a:solidFill>
              </a:rPr>
              <a:t>planner</a:t>
            </a:r>
            <a:r>
              <a:rPr lang="pt-BR" sz="2000">
                <a:solidFill>
                  <a:schemeClr val="dk1"/>
                </a:solidFill>
              </a:rPr>
              <a:t>. Já em drones com a integração de um FPV, as informações podem ser integradas ao vídeo para que o piloto tenha uma melhor noção dos parâmetros de voo para conseguir atuar de forma correta.</a:t>
            </a:r>
            <a:endParaRPr/>
          </a:p>
          <a:p>
            <a:pPr algn="just">
              <a:lnSpc>
                <a:spcPct val="125000"/>
              </a:lnSpc>
              <a:buSzPts val="2000"/>
              <a:defRPr/>
            </a:pPr>
            <a:endParaRPr lang="pt-BR" sz="2000">
              <a:solidFill>
                <a:schemeClr val="dk1"/>
              </a:solidFill>
            </a:endParaRPr>
          </a:p>
        </p:txBody>
      </p:sp>
      <p:pic>
        <p:nvPicPr>
          <p:cNvPr id="3" name="Picture 2" descr="A sun setting over a forest&#10;&#10;AI-generated content may be incorrect.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039970" y="4276299"/>
            <a:ext cx="4003343" cy="22518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Down Arrow 7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 rot="16199999">
            <a:off x="800100" y="1491342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627024" y="1967265"/>
            <a:ext cx="3679899" cy="254725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defRPr/>
            </a:pPr>
            <a:r>
              <a:rPr lang="en-US" sz="3600">
                <a:solidFill>
                  <a:srgbClr val="FFFFFF"/>
                </a:solidFill>
              </a:rPr>
              <a:t>3</a:t>
            </a:r>
            <a:r>
              <a:rPr lang="en-US" sz="36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– </a:t>
            </a:r>
            <a:r>
              <a:rPr lang="en-US" sz="3600">
                <a:solidFill>
                  <a:srgbClr val="FFFFFF"/>
                </a:solidFill>
              </a:rPr>
              <a:t>Transmissão</a:t>
            </a:r>
            <a:r>
              <a:rPr lang="en-US" sz="3600">
                <a:solidFill>
                  <a:srgbClr val="FFFFFF"/>
                </a:solidFill>
              </a:rPr>
              <a:t> de </a:t>
            </a:r>
            <a:r>
              <a:rPr lang="en-US" sz="3600">
                <a:solidFill>
                  <a:srgbClr val="FFFFFF"/>
                </a:solidFill>
              </a:rPr>
              <a:t>Vídeo</a:t>
            </a:r>
            <a:endParaRPr lang="en-US" sz="3600">
              <a:solidFill>
                <a:srgbClr val="FFFFFF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10" y="-5704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pPr>
              <a:defRPr/>
            </a:pPr>
            <a:r>
              <a:rPr lang="en-US" sz="4000">
                <a:solidFill>
                  <a:schemeClr val="bg1"/>
                </a:solidFill>
              </a:rPr>
              <a:t>3.1 - </a:t>
            </a:r>
            <a:endParaRPr lang="en-US" sz="4000">
              <a:solidFill>
                <a:schemeClr val="bg1"/>
              </a:solidFill>
              <a:latin typeface="Aptos Display"/>
              <a:cs typeface="Arial"/>
            </a:endParaRPr>
          </a:p>
        </p:txBody>
      </p:sp>
      <p:sp>
        <p:nvSpPr>
          <p:cNvPr id="6" name="Rectangle 5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Google Shape;86;p40"/>
          <p:cNvSpPr txBox="1"/>
          <p:nvPr/>
        </p:nvSpPr>
        <p:spPr bwMode="auto">
          <a:xfrm>
            <a:off x="896899" y="2201801"/>
            <a:ext cx="10148582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algn="just">
              <a:lnSpc>
                <a:spcPct val="125000"/>
              </a:lnSpc>
              <a:buSzPts val="2000"/>
              <a:defRPr/>
            </a:pPr>
            <a:r>
              <a:rPr lang="pt-BR" sz="2000">
                <a:solidFill>
                  <a:schemeClr val="dk1"/>
                </a:solidFill>
              </a:rPr>
              <a:t>Texto</a:t>
            </a:r>
            <a:endParaRPr/>
          </a:p>
          <a:p>
            <a:pPr algn="just">
              <a:lnSpc>
                <a:spcPct val="125000"/>
              </a:lnSpc>
              <a:buSzPts val="2000"/>
              <a:defRPr/>
            </a:pPr>
            <a:endParaRPr lang="pt-BR" sz="20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10" y="-5704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pPr>
              <a:defRPr/>
            </a:pPr>
            <a:r>
              <a:rPr lang="en-US" sz="4000">
                <a:solidFill>
                  <a:schemeClr val="bg1"/>
                </a:solidFill>
              </a:rPr>
              <a:t>Sumário</a:t>
            </a:r>
            <a:endParaRPr/>
          </a:p>
        </p:txBody>
      </p:sp>
      <p:sp>
        <p:nvSpPr>
          <p:cNvPr id="6" name="Rectangle 5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Google Shape;86;p40"/>
          <p:cNvSpPr txBox="1"/>
          <p:nvPr/>
        </p:nvSpPr>
        <p:spPr bwMode="auto">
          <a:xfrm>
            <a:off x="896899" y="2201801"/>
            <a:ext cx="5440884" cy="4708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algn="just">
              <a:lnSpc>
                <a:spcPct val="125000"/>
              </a:lnSpc>
              <a:buSzPts val="2000"/>
              <a:defRPr/>
            </a:pPr>
            <a:r>
              <a:rPr lang="pt-BR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1. </a:t>
            </a:r>
            <a:r>
              <a:rPr lang="pt-BR" sz="2000" b="1">
                <a:solidFill>
                  <a:schemeClr val="dk1"/>
                </a:solidFill>
              </a:rPr>
              <a:t>Conceitos Básicos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lvl="1" algn="just">
              <a:lnSpc>
                <a:spcPct val="125000"/>
              </a:lnSpc>
              <a:buSzPts val="2000"/>
              <a:defRPr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1.1 - </a:t>
            </a:r>
            <a:r>
              <a:rPr lang="pt-BR" sz="2000">
                <a:solidFill>
                  <a:schemeClr val="dk1"/>
                </a:solidFill>
              </a:rPr>
              <a:t>Frequências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lvl="1" algn="just">
              <a:lnSpc>
                <a:spcPct val="125000"/>
              </a:lnSpc>
              <a:buSzPts val="2000"/>
              <a:defRPr/>
            </a:pPr>
            <a:r>
              <a:rPr lang="pt-BR" sz="2000">
                <a:solidFill>
                  <a:schemeClr val="dk1"/>
                </a:solidFill>
              </a:rPr>
              <a:t>1.2 - Antenas</a:t>
            </a:r>
            <a:endParaRPr/>
          </a:p>
          <a:p>
            <a:pPr marL="0" marR="0" lvl="0" indent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	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algn="just">
              <a:lnSpc>
                <a:spcPct val="125000"/>
              </a:lnSpc>
              <a:buSzPts val="2000"/>
              <a:defRPr/>
            </a:pPr>
            <a:r>
              <a:rPr lang="pt-BR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2. </a:t>
            </a:r>
            <a:r>
              <a:rPr lang="pt-BR" sz="2000" b="1">
                <a:solidFill>
                  <a:schemeClr val="dk1"/>
                </a:solidFill>
              </a:rPr>
              <a:t>Transmissão de Dados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lvl="1" algn="just">
              <a:lnSpc>
                <a:spcPct val="125000"/>
              </a:lnSpc>
              <a:buSzPts val="2000"/>
              <a:defRPr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2.1 - </a:t>
            </a:r>
            <a:r>
              <a:rPr lang="pt-BR" sz="2000">
                <a:solidFill>
                  <a:schemeClr val="dk1"/>
                </a:solidFill>
              </a:rPr>
              <a:t>Dados Enviados</a:t>
            </a:r>
            <a:endParaRPr lang="pt-BR"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lvl="1" algn="just">
              <a:lnSpc>
                <a:spcPct val="125000"/>
              </a:lnSpc>
              <a:buSzPts val="2000"/>
              <a:defRPr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2.2 - </a:t>
            </a:r>
            <a:r>
              <a:rPr lang="pt-BR" sz="2000">
                <a:solidFill>
                  <a:schemeClr val="dk1"/>
                </a:solidFill>
              </a:rPr>
              <a:t>Protocolos Utilizados - </a:t>
            </a:r>
            <a:r>
              <a:rPr lang="pt-BR" sz="2000">
                <a:solidFill>
                  <a:schemeClr val="dk1"/>
                </a:solidFill>
              </a:rPr>
              <a:t>MAVLink</a:t>
            </a:r>
            <a:endParaRPr lang="pt-BR" sz="2000">
              <a:solidFill>
                <a:schemeClr val="dk1"/>
              </a:solidFill>
            </a:endParaRPr>
          </a:p>
          <a:p>
            <a:pPr marL="457200" marR="0" lvl="1" indent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2.3 - </a:t>
            </a:r>
            <a:r>
              <a:rPr lang="pt-BR" sz="2000">
                <a:solidFill>
                  <a:schemeClr val="dk1"/>
                </a:solidFill>
              </a:rPr>
              <a:t>Demonstração</a:t>
            </a:r>
            <a:endParaRPr lang="pt-BR"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marR="0" lvl="1" indent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285750" marR="0" lvl="0" indent="-15875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3" name="Google Shape;88;p40"/>
          <p:cNvSpPr txBox="1"/>
          <p:nvPr/>
        </p:nvSpPr>
        <p:spPr bwMode="auto">
          <a:xfrm>
            <a:off x="6096000" y="2201802"/>
            <a:ext cx="5943600" cy="1255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buSzPts val="2000"/>
              <a:defRPr/>
            </a:pPr>
            <a:r>
              <a:rPr lang="pt-BR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3. </a:t>
            </a:r>
            <a:r>
              <a:rPr lang="pt-BR" sz="2000" b="1">
                <a:solidFill>
                  <a:schemeClr val="dk1"/>
                </a:solidFill>
              </a:rPr>
              <a:t>Transmissão de Vídeo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just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pt-BR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	</a:t>
            </a: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3.1 -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just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	3.2 -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Down Arrow 7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 rot="16199999">
            <a:off x="800100" y="1491342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717422" y="1967265"/>
            <a:ext cx="3134699" cy="254725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defRPr/>
            </a:pPr>
            <a:r>
              <a:rPr lang="en-US" sz="36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 – Conceitos Básicos</a:t>
            </a:r>
            <a:endParaRPr/>
          </a:p>
        </p:txBody>
      </p:sp>
      <p:pic>
        <p:nvPicPr>
          <p:cNvPr id="4" name="Picture 3" descr="A close-up of a radio antenna&#10;&#10;AI-generated content may be incorrect.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777316" y="1588571"/>
            <a:ext cx="6780700" cy="36785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10" y="-5704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pPr>
              <a:defRPr/>
            </a:pPr>
            <a:r>
              <a:rPr lang="en-US" sz="4000">
                <a:solidFill>
                  <a:schemeClr val="bg1"/>
                </a:solidFill>
              </a:rPr>
              <a:t>1.1 - </a:t>
            </a:r>
            <a:r>
              <a:rPr lang="en-US" sz="4000">
                <a:solidFill>
                  <a:schemeClr val="bg1"/>
                </a:solidFill>
              </a:rPr>
              <a:t>Frequências</a:t>
            </a:r>
            <a:endParaRPr/>
          </a:p>
        </p:txBody>
      </p:sp>
      <p:sp>
        <p:nvSpPr>
          <p:cNvPr id="6" name="Rectangle 5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Google Shape;86;p40"/>
          <p:cNvSpPr txBox="1"/>
          <p:nvPr/>
        </p:nvSpPr>
        <p:spPr bwMode="auto">
          <a:xfrm>
            <a:off x="896899" y="2201801"/>
            <a:ext cx="10148582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algn="just">
              <a:lnSpc>
                <a:spcPct val="125000"/>
              </a:lnSpc>
              <a:buSzPts val="2000"/>
              <a:defRPr/>
            </a:pPr>
            <a:r>
              <a:rPr lang="pt-BR" sz="2000">
                <a:solidFill>
                  <a:schemeClr val="dk1"/>
                </a:solidFill>
              </a:rPr>
              <a:t>Explicação teórica sobre frequências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10" y="-5704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pPr>
              <a:defRPr/>
            </a:pPr>
            <a:r>
              <a:rPr lang="en-US" sz="4000">
                <a:solidFill>
                  <a:schemeClr val="bg1"/>
                </a:solidFill>
              </a:rPr>
              <a:t>1.1 - </a:t>
            </a:r>
            <a:r>
              <a:rPr lang="en-US" sz="4000">
                <a:solidFill>
                  <a:schemeClr val="bg1"/>
                </a:solidFill>
              </a:rPr>
              <a:t>Frequências</a:t>
            </a:r>
            <a:endParaRPr/>
          </a:p>
        </p:txBody>
      </p:sp>
      <p:sp>
        <p:nvSpPr>
          <p:cNvPr id="6" name="Rectangle 5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Google Shape;86;p40"/>
          <p:cNvSpPr txBox="1"/>
          <p:nvPr/>
        </p:nvSpPr>
        <p:spPr bwMode="auto">
          <a:xfrm>
            <a:off x="896899" y="2201801"/>
            <a:ext cx="10148582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algn="just">
              <a:lnSpc>
                <a:spcPct val="125000"/>
              </a:lnSpc>
              <a:buSzPts val="2000"/>
              <a:defRPr/>
            </a:pPr>
            <a:r>
              <a:rPr lang="pt-BR" sz="2000">
                <a:solidFill>
                  <a:schemeClr val="dk1"/>
                </a:solidFill>
              </a:rPr>
              <a:t>A utilização de frequências em território nacional está sujeita a regulamentação da Agência Nacional de Telecomunicações (ANATEL). Por determinação da agência, a frequência pode ser de uso livre, de uso restrito ou podem até serem </a:t>
            </a:r>
            <a:r>
              <a:rPr lang="pt-BR" sz="2000">
                <a:solidFill>
                  <a:schemeClr val="dk1"/>
                </a:solidFill>
              </a:rPr>
              <a:t>proibídas</a:t>
            </a:r>
            <a:r>
              <a:rPr lang="pt-BR" sz="2000">
                <a:solidFill>
                  <a:schemeClr val="dk1"/>
                </a:solidFill>
              </a:rPr>
              <a:t> para uso.</a:t>
            </a:r>
            <a:endParaRPr lang="pt-BR" sz="200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3" name="Picture 2" descr="Agência Nacional de Telecomunicações – Wikipédia, a enciclopédia livre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304756" y="3696222"/>
            <a:ext cx="2743200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 bwMode="auto">
          <a:xfrm>
            <a:off x="897233" y="4273099"/>
            <a:ext cx="4167187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/>
            <a:spAutoFit/>
          </a:bodyPr>
          <a:lstStyle/>
          <a:p>
            <a:pPr>
              <a:defRPr/>
            </a:pPr>
            <a:r>
              <a:rPr lang="en-US" sz="2000"/>
              <a:t>Faixas</a:t>
            </a:r>
            <a:r>
              <a:rPr lang="en-US" sz="2000"/>
              <a:t> </a:t>
            </a:r>
            <a:r>
              <a:rPr lang="en-US" sz="2000"/>
              <a:t>normalmente</a:t>
            </a:r>
            <a:r>
              <a:rPr lang="en-US" sz="2000"/>
              <a:t> </a:t>
            </a:r>
            <a:r>
              <a:rPr lang="en-US" sz="2000"/>
              <a:t>utilizadas</a:t>
            </a:r>
            <a:r>
              <a:rPr lang="en-US" sz="2000"/>
              <a:t>:</a:t>
            </a:r>
            <a:endParaRPr/>
          </a:p>
          <a:p>
            <a:pPr marL="342900" indent="-342900">
              <a:buFont typeface="Arial"/>
              <a:buChar char="•"/>
              <a:defRPr/>
            </a:pPr>
            <a:r>
              <a:rPr lang="en-US" sz="2000"/>
              <a:t>433 </a:t>
            </a:r>
            <a:r>
              <a:rPr lang="en-US" sz="2000"/>
              <a:t>Mhz</a:t>
            </a:r>
            <a:r>
              <a:rPr lang="en-US" sz="2000"/>
              <a:t> – </a:t>
            </a:r>
            <a:r>
              <a:rPr lang="en-US" sz="2000"/>
              <a:t>Uso</a:t>
            </a:r>
            <a:r>
              <a:rPr lang="en-US" sz="2000"/>
              <a:t> </a:t>
            </a:r>
            <a:r>
              <a:rPr lang="en-US" sz="2000"/>
              <a:t>Restrito</a:t>
            </a:r>
            <a:endParaRPr/>
          </a:p>
          <a:p>
            <a:pPr marL="342900" indent="-342900">
              <a:buFont typeface="Arial"/>
              <a:buChar char="•"/>
              <a:defRPr/>
            </a:pPr>
            <a:r>
              <a:rPr lang="en-US" sz="2000"/>
              <a:t>868 </a:t>
            </a:r>
            <a:r>
              <a:rPr lang="en-US" sz="2000"/>
              <a:t>Mhz</a:t>
            </a:r>
            <a:r>
              <a:rPr lang="en-US" sz="2000"/>
              <a:t> – </a:t>
            </a:r>
            <a:r>
              <a:rPr lang="en-US" sz="2000"/>
              <a:t>Uso</a:t>
            </a:r>
            <a:r>
              <a:rPr lang="en-US" sz="2000"/>
              <a:t> Livre</a:t>
            </a:r>
            <a:endParaRPr/>
          </a:p>
          <a:p>
            <a:pPr marL="342900" indent="-342900">
              <a:buFont typeface="Arial"/>
              <a:buChar char="•"/>
              <a:defRPr/>
            </a:pPr>
            <a:r>
              <a:rPr lang="en-US" sz="2000"/>
              <a:t>915 </a:t>
            </a:r>
            <a:r>
              <a:rPr lang="en-US" sz="2000"/>
              <a:t>Mhz</a:t>
            </a:r>
            <a:r>
              <a:rPr lang="en-US" sz="2000"/>
              <a:t> – </a:t>
            </a:r>
            <a:r>
              <a:rPr lang="en-US" sz="2000"/>
              <a:t>Uso</a:t>
            </a:r>
            <a:r>
              <a:rPr lang="en-US" sz="2000"/>
              <a:t> Livre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10" y="-5704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pPr>
              <a:defRPr/>
            </a:pPr>
            <a:r>
              <a:rPr lang="en-US" sz="4000">
                <a:solidFill>
                  <a:schemeClr val="bg1"/>
                </a:solidFill>
              </a:rPr>
              <a:t>1.2 - </a:t>
            </a:r>
            <a:r>
              <a:rPr lang="en-US" sz="4000">
                <a:solidFill>
                  <a:schemeClr val="bg1"/>
                </a:solidFill>
              </a:rPr>
              <a:t>Antenas</a:t>
            </a:r>
            <a:endParaRPr/>
          </a:p>
        </p:txBody>
      </p:sp>
      <p:sp>
        <p:nvSpPr>
          <p:cNvPr id="6" name="Rectangle 5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Google Shape;86;p40"/>
          <p:cNvSpPr txBox="1"/>
          <p:nvPr/>
        </p:nvSpPr>
        <p:spPr bwMode="auto">
          <a:xfrm>
            <a:off x="896899" y="2201801"/>
            <a:ext cx="10148582" cy="1246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algn="just">
              <a:lnSpc>
                <a:spcPct val="125000"/>
              </a:lnSpc>
              <a:buSzPts val="2000"/>
              <a:defRPr/>
            </a:pPr>
            <a:r>
              <a:rPr lang="pt-BR" sz="2000">
                <a:solidFill>
                  <a:schemeClr val="dk1"/>
                </a:solidFill>
              </a:rPr>
              <a:t>Em todos os </a:t>
            </a:r>
            <a:r>
              <a:rPr lang="pt-BR" sz="2000">
                <a:solidFill>
                  <a:schemeClr val="dk1"/>
                </a:solidFill>
              </a:rPr>
              <a:t>aspéctos</a:t>
            </a:r>
            <a:r>
              <a:rPr lang="pt-BR" sz="2000">
                <a:solidFill>
                  <a:schemeClr val="dk1"/>
                </a:solidFill>
              </a:rPr>
              <a:t>, as antenas são desenvolvidas para desempenharem a sua função em certas faixas de frequências, podendo ter diferentes tamanhos e formatos dependendo da frequência que elas foram construídas para serem utilizadas</a:t>
            </a:r>
            <a:endParaRPr lang="pt-BR" sz="200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12" name="Picture 11" descr="Desbloqueando a comunicação sem fio: a magia das antenas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510818" y="3936698"/>
            <a:ext cx="4016991" cy="24079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10" y="-5704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pPr>
              <a:defRPr/>
            </a:pPr>
            <a:r>
              <a:rPr lang="en-US" sz="4000">
                <a:solidFill>
                  <a:schemeClr val="bg1"/>
                </a:solidFill>
              </a:rPr>
              <a:t>1.2 - </a:t>
            </a:r>
            <a:r>
              <a:rPr lang="en-US" sz="4000">
                <a:solidFill>
                  <a:schemeClr val="bg1"/>
                </a:solidFill>
              </a:rPr>
              <a:t>Antenas</a:t>
            </a:r>
            <a:endParaRPr/>
          </a:p>
        </p:txBody>
      </p:sp>
      <p:sp>
        <p:nvSpPr>
          <p:cNvPr id="6" name="Rectangle 5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Google Shape;86;p40"/>
          <p:cNvSpPr txBox="1"/>
          <p:nvPr/>
        </p:nvSpPr>
        <p:spPr bwMode="auto">
          <a:xfrm>
            <a:off x="896899" y="2201801"/>
            <a:ext cx="10148582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algn="just">
              <a:lnSpc>
                <a:spcPct val="125000"/>
              </a:lnSpc>
              <a:buSzPts val="2000"/>
              <a:defRPr/>
            </a:pPr>
            <a:r>
              <a:rPr lang="pt-BR" sz="2000">
                <a:solidFill>
                  <a:schemeClr val="dk1"/>
                </a:solidFill>
              </a:rPr>
              <a:t>Uma das formas mais simples de classificar as antenas, são por sua direção e por suas bandas de frequência. Podendo ser:</a:t>
            </a:r>
            <a:endParaRPr lang="pt-BR" sz="200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rcRect l="0" t="0" r="950" b="-587"/>
          <a:stretch/>
        </p:blipFill>
        <p:spPr bwMode="auto">
          <a:xfrm>
            <a:off x="896061" y="4015569"/>
            <a:ext cx="4736120" cy="19545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 bwMode="auto">
          <a:xfrm>
            <a:off x="2593074" y="3434685"/>
            <a:ext cx="13306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/>
            <a:spAutoFit/>
          </a:bodyPr>
          <a:lstStyle/>
          <a:p>
            <a:pPr algn="l">
              <a:defRPr/>
            </a:pPr>
            <a:r>
              <a:rPr lang="en-US"/>
              <a:t>Direcionais</a:t>
            </a:r>
            <a:endParaRPr/>
          </a:p>
        </p:txBody>
      </p:sp>
      <p:pic>
        <p:nvPicPr>
          <p:cNvPr id="8" name="Picture 7" descr="A diagram of a circle with numbers and a red circle&#10;&#10;AI-generated content may be incorrect."/>
          <p:cNvPicPr>
            <a:picLocks noChangeAspect="1"/>
          </p:cNvPicPr>
          <p:nvPr/>
        </p:nvPicPr>
        <p:blipFill>
          <a:blip r:embed="rId4"/>
          <a:srcRect l="0" t="0" r="950" b="-587"/>
          <a:stretch/>
        </p:blipFill>
        <p:spPr bwMode="auto">
          <a:xfrm>
            <a:off x="6309673" y="4015569"/>
            <a:ext cx="4736120" cy="19545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 bwMode="auto">
          <a:xfrm>
            <a:off x="7745103" y="3434684"/>
            <a:ext cx="18538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/>
            <a:spAutoFit/>
          </a:bodyPr>
          <a:lstStyle/>
          <a:p>
            <a:pPr algn="l">
              <a:defRPr/>
            </a:pPr>
            <a:r>
              <a:rPr lang="en-US"/>
              <a:t>Omnidirecionais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10" y="-5704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pPr>
              <a:defRPr/>
            </a:pPr>
            <a:r>
              <a:rPr lang="en-US" sz="4000">
                <a:solidFill>
                  <a:schemeClr val="bg1"/>
                </a:solidFill>
              </a:rPr>
              <a:t>1.2 - </a:t>
            </a:r>
            <a:r>
              <a:rPr lang="en-US" sz="4000">
                <a:solidFill>
                  <a:schemeClr val="bg1"/>
                </a:solidFill>
              </a:rPr>
              <a:t>Antenas</a:t>
            </a:r>
            <a:endParaRPr/>
          </a:p>
        </p:txBody>
      </p:sp>
      <p:sp>
        <p:nvSpPr>
          <p:cNvPr id="6" name="Rectangle 5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 bwMode="auto">
          <a:xfrm>
            <a:off x="2593074" y="2672685"/>
            <a:ext cx="15289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/>
            <a:spAutoFit/>
          </a:bodyPr>
          <a:lstStyle/>
          <a:p>
            <a:pPr>
              <a:defRPr/>
            </a:pPr>
            <a:r>
              <a:rPr lang="en-US"/>
              <a:t>Banda </a:t>
            </a:r>
            <a:r>
              <a:rPr lang="en-US"/>
              <a:t>única</a:t>
            </a:r>
            <a:endParaRPr/>
          </a:p>
        </p:txBody>
      </p:sp>
      <p:sp>
        <p:nvSpPr>
          <p:cNvPr id="9" name="TextBox 8"/>
          <p:cNvSpPr txBox="1"/>
          <p:nvPr/>
        </p:nvSpPr>
        <p:spPr bwMode="auto">
          <a:xfrm>
            <a:off x="7891240" y="2672684"/>
            <a:ext cx="15615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/>
            <a:spAutoFit/>
          </a:bodyPr>
          <a:lstStyle/>
          <a:p>
            <a:pPr>
              <a:defRPr/>
            </a:pPr>
            <a:r>
              <a:rPr lang="en-US"/>
              <a:t>Multi </a:t>
            </a:r>
            <a:r>
              <a:rPr lang="en-US"/>
              <a:t>bandas</a:t>
            </a:r>
            <a:endParaRPr/>
          </a:p>
        </p:txBody>
      </p:sp>
      <p:pic>
        <p:nvPicPr>
          <p:cNvPr id="10" name="Picture 9" descr="915 MHz 5 dBi Dipole Antenna – Rocket Scream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757818" y="3036518"/>
            <a:ext cx="3206663" cy="3196224"/>
          </a:xfrm>
          <a:prstGeom prst="rect">
            <a:avLst/>
          </a:prstGeom>
        </p:spPr>
      </p:pic>
      <p:pic>
        <p:nvPicPr>
          <p:cNvPr id="12" name="Picture 11" descr="Quad-band Cellular Duck Antenna SMA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7041715" y="3038605"/>
            <a:ext cx="3265117" cy="3181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Down Arrow 7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 rot="16199999">
            <a:off x="800100" y="1491342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531774" y="1967265"/>
            <a:ext cx="3775149" cy="254725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defRPr/>
            </a:pPr>
            <a:r>
              <a:rPr lang="en-US" sz="3600">
                <a:solidFill>
                  <a:srgbClr val="FFFFFF"/>
                </a:solidFill>
              </a:rPr>
              <a:t>2</a:t>
            </a:r>
            <a:r>
              <a:rPr lang="en-US" sz="36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– </a:t>
            </a:r>
            <a:r>
              <a:rPr lang="en-US" sz="3600">
                <a:solidFill>
                  <a:srgbClr val="FFFFFF"/>
                </a:solidFill>
              </a:rPr>
              <a:t>Transmissão</a:t>
            </a:r>
            <a:r>
              <a:rPr lang="en-US" sz="3600">
                <a:solidFill>
                  <a:srgbClr val="FFFFFF"/>
                </a:solidFill>
              </a:rPr>
              <a:t> de Dados</a:t>
            </a:r>
            <a:endParaRPr lang="en-US" sz="360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3" name="Picture 2" descr="A close up of a circuit board&#10;&#10;AI-generated content may be incorrect.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567931" y="1384892"/>
            <a:ext cx="5400675" cy="3724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/>
        <a:ea typeface="Arial"/>
        <a:cs typeface="Arial"/>
      </a:majorFont>
      <a:minorFont>
        <a:latin typeface="Aptos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 bwMode="auto"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">
      <a:majorFont>
        <a:latin typeface="Aptos Display"/>
        <a:ea typeface="Arial"/>
        <a:cs typeface="Arial"/>
      </a:majorFont>
      <a:minorFont>
        <a:latin typeface="Aptos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 bwMode="auto"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ONLYOFFICE/8.3.1.25</Application>
  <PresentationFormat>On-screen Show (4:3)</PresentationFormat>
  <Paragraphs>0</Paragraphs>
  <Slides>15</Slides>
  <Notes>15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400</cp:revision>
  <dcterms:created xsi:type="dcterms:W3CDTF">2025-03-24T22:42:40Z</dcterms:created>
  <dcterms:modified xsi:type="dcterms:W3CDTF">2025-03-25T13:29:40Z</dcterms:modified>
</cp:coreProperties>
</file>