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4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94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70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1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16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7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9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2E4A-990F-41C5-951E-C590086694FE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CE6D-A8DB-4CF9-807D-19ACD46C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2403D-213F-4A37-B824-ADF7584036E2}"/>
              </a:ext>
            </a:extLst>
          </p:cNvPr>
          <p:cNvSpPr>
            <a:spLocks noGrp="1"/>
          </p:cNvSpPr>
          <p:nvPr/>
        </p:nvSpPr>
        <p:spPr>
          <a:xfrm>
            <a:off x="0" y="2220686"/>
            <a:ext cx="12035548" cy="1308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cap="all" dirty="0">
                <a:latin typeface="+mn-lt"/>
              </a:rPr>
              <a:t>Software da bancada de empuxo para a geração de gráficos da força de empuxo e relatórios de motores de minifoguetes, SP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BA4A23-3CD0-40FC-93F0-A1E556CD60E3}"/>
              </a:ext>
            </a:extLst>
          </p:cNvPr>
          <p:cNvSpPr/>
          <p:nvPr/>
        </p:nvSpPr>
        <p:spPr>
          <a:xfrm>
            <a:off x="156452" y="2659422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4DFD9-0FCD-4D4A-AFA7-7AA5FAAECB89}"/>
              </a:ext>
            </a:extLst>
          </p:cNvPr>
          <p:cNvSpPr/>
          <p:nvPr/>
        </p:nvSpPr>
        <p:spPr>
          <a:xfrm>
            <a:off x="4260437" y="2658127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DF85AB64-F110-4409-AE66-D57F3F313C4C}"/>
              </a:ext>
            </a:extLst>
          </p:cNvPr>
          <p:cNvSpPr>
            <a:spLocks noGrp="1"/>
          </p:cNvSpPr>
          <p:nvPr/>
        </p:nvSpPr>
        <p:spPr>
          <a:xfrm>
            <a:off x="2974930" y="3529549"/>
            <a:ext cx="6085688" cy="328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/>
              <a:t>Gabriel Duarte Batista de Nazaré/Universidade do Vale do Paraíba/inic@Univap.br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1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BA4A23-3CD0-40FC-93F0-A1E556CD60E3}"/>
              </a:ext>
            </a:extLst>
          </p:cNvPr>
          <p:cNvSpPr/>
          <p:nvPr/>
        </p:nvSpPr>
        <p:spPr>
          <a:xfrm>
            <a:off x="156452" y="2659422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4DFD9-0FCD-4D4A-AFA7-7AA5FAAECB89}"/>
              </a:ext>
            </a:extLst>
          </p:cNvPr>
          <p:cNvSpPr/>
          <p:nvPr/>
        </p:nvSpPr>
        <p:spPr>
          <a:xfrm>
            <a:off x="4260437" y="2658127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5CAAD9-0E9B-40D7-9C20-F055FE4E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676" y="2024891"/>
            <a:ext cx="3823144" cy="1728986"/>
          </a:xfrm>
          <a:prstGeom prst="rect">
            <a:avLst/>
          </a:prstGeom>
          <a:noFill/>
          <a:ln>
            <a:noFill/>
          </a:ln>
        </p:spPr>
        <p:txBody>
          <a:bodyPr wrap="square" lIns="118317" tIns="61525" rIns="118317" bIns="61525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593294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 dirty="0">
                <a:ea typeface="+mj-ea"/>
                <a:cs typeface="+mj-cs"/>
              </a:rPr>
              <a:t>Introdução</a:t>
            </a:r>
          </a:p>
          <a:p>
            <a:pPr marL="342900" indent="-342900" algn="just" defTabSz="593294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 dirty="0">
                <a:ea typeface="+mj-ea"/>
                <a:cs typeface="+mj-cs"/>
              </a:rPr>
              <a:t>Objetivo</a:t>
            </a:r>
          </a:p>
          <a:p>
            <a:pPr marL="342900" indent="-342900" algn="just" defTabSz="593294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 dirty="0">
                <a:ea typeface="+mj-ea"/>
                <a:cs typeface="+mj-cs"/>
              </a:rPr>
              <a:t>Metodologia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820DF-7DFB-6A1D-64AE-E7BC5F8A7F38}"/>
              </a:ext>
            </a:extLst>
          </p:cNvPr>
          <p:cNvSpPr txBox="1"/>
          <p:nvPr/>
        </p:nvSpPr>
        <p:spPr>
          <a:xfrm>
            <a:off x="6242182" y="2024891"/>
            <a:ext cx="4115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593294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 dirty="0">
                <a:ea typeface="+mj-ea"/>
                <a:cs typeface="+mj-cs"/>
              </a:rPr>
              <a:t>Resultados</a:t>
            </a:r>
          </a:p>
          <a:p>
            <a:pPr marL="342900" indent="-342900" algn="just" defTabSz="593294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 dirty="0">
                <a:ea typeface="+mj-ea"/>
                <a:cs typeface="+mj-cs"/>
              </a:rPr>
              <a:t>Discussões</a:t>
            </a:r>
          </a:p>
          <a:p>
            <a:pPr marL="342900" indent="-342900" algn="just" defTabSz="593294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 dirty="0">
                <a:ea typeface="+mj-ea"/>
                <a:cs typeface="+mj-cs"/>
              </a:rPr>
              <a:t>Conclusão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6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BA4A23-3CD0-40FC-93F0-A1E556CD60E3}"/>
              </a:ext>
            </a:extLst>
          </p:cNvPr>
          <p:cNvSpPr/>
          <p:nvPr/>
        </p:nvSpPr>
        <p:spPr>
          <a:xfrm>
            <a:off x="156452" y="2659422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5CAAD9-0E9B-40D7-9C20-F055FE4E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98" y="1416233"/>
            <a:ext cx="3491402" cy="620991"/>
          </a:xfrm>
          <a:prstGeom prst="rect">
            <a:avLst/>
          </a:prstGeom>
          <a:noFill/>
          <a:ln>
            <a:noFill/>
          </a:ln>
        </p:spPr>
        <p:txBody>
          <a:bodyPr wrap="square" lIns="118317" tIns="61525" rIns="118317" bIns="61525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93294">
              <a:lnSpc>
                <a:spcPct val="150000"/>
              </a:lnSpc>
              <a:buClr>
                <a:srgbClr val="000000"/>
              </a:buClr>
              <a:buSzPct val="100000"/>
              <a:defRPr/>
            </a:pPr>
            <a:r>
              <a:rPr lang="pt-BR" altLang="pt-BR" sz="2400" dirty="0"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E4EA2E-7F3D-0693-41E5-786B2769F1D4}"/>
              </a:ext>
            </a:extLst>
          </p:cNvPr>
          <p:cNvSpPr txBox="1"/>
          <p:nvPr/>
        </p:nvSpPr>
        <p:spPr>
          <a:xfrm>
            <a:off x="8364367" y="1742254"/>
            <a:ext cx="1623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1 – Logo da equipe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AD3D23-FFC0-F79B-55A2-68D917D8DFE0}"/>
              </a:ext>
            </a:extLst>
          </p:cNvPr>
          <p:cNvSpPr txBox="1"/>
          <p:nvPr/>
        </p:nvSpPr>
        <p:spPr>
          <a:xfrm>
            <a:off x="8396653" y="5092344"/>
            <a:ext cx="1558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Arquivos da equipe</a:t>
            </a:r>
          </a:p>
        </p:txBody>
      </p:sp>
      <p:pic>
        <p:nvPicPr>
          <p:cNvPr id="3" name="Picture 2" descr="A picture containing text, font, logo, screenshot&#10;&#10;Description automatically generated">
            <a:extLst>
              <a:ext uri="{FF2B5EF4-FFF2-40B4-BE49-F238E27FC236}">
                <a16:creationId xmlns:a16="http://schemas.microsoft.com/office/drawing/2014/main" id="{B09D1248-B3BF-D789-35F6-5D8914D193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71" y="2146454"/>
            <a:ext cx="2172118" cy="2787911"/>
          </a:xfrm>
          <a:prstGeom prst="rect">
            <a:avLst/>
          </a:prstGeom>
        </p:spPr>
      </p:pic>
      <p:sp>
        <p:nvSpPr>
          <p:cNvPr id="2" name="Retângulo 8">
            <a:extLst>
              <a:ext uri="{FF2B5EF4-FFF2-40B4-BE49-F238E27FC236}">
                <a16:creationId xmlns:a16="http://schemas.microsoft.com/office/drawing/2014/main" id="{9D33CC4F-B750-A557-5376-CE5765999202}"/>
              </a:ext>
            </a:extLst>
          </p:cNvPr>
          <p:cNvSpPr/>
          <p:nvPr/>
        </p:nvSpPr>
        <p:spPr>
          <a:xfrm>
            <a:off x="544698" y="2151591"/>
            <a:ext cx="6112596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effectLst/>
              </a:rPr>
              <a:t>A equipe Bravo Aerospace Team realiza pesquisas no setor aeroespacial no Laboratório de Jato Propulsão, desde 2018 a equipe desenvolve foguetes para competições e fins acadêmicos. No processo de desenvolvimento do foguete, a Divisão de Combustão e Propulsão (DCP) produz motores para os foguetes, para melhor análise dos resultados é necessário fazer um teste em uma bancada que a equipe possui, chamada de bancada de empuxo. Esse teste é feito com a intenção de obter uma curva de empuxo do motor que está sendo testado e é essencial para análises internas e participação em competições.</a:t>
            </a:r>
            <a:endParaRPr lang="pt-BR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708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BA4A23-3CD0-40FC-93F0-A1E556CD60E3}"/>
              </a:ext>
            </a:extLst>
          </p:cNvPr>
          <p:cNvSpPr/>
          <p:nvPr/>
        </p:nvSpPr>
        <p:spPr>
          <a:xfrm>
            <a:off x="156452" y="2659422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4DFD9-0FCD-4D4A-AFA7-7AA5FAAECB89}"/>
              </a:ext>
            </a:extLst>
          </p:cNvPr>
          <p:cNvSpPr/>
          <p:nvPr/>
        </p:nvSpPr>
        <p:spPr>
          <a:xfrm>
            <a:off x="544698" y="2037224"/>
            <a:ext cx="6112596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+mj-ea"/>
                <a:cs typeface="+mj-cs"/>
              </a:rPr>
              <a:t>O objetivo desse software é registrar as informações relacionadas com o teste de bancada e gerar um gráfico da curva de empuxo que foi gerado pelo motor. Para fazer isso foi necessário coletar informações sobre a pessoa que operou o teste de bancada, informações sobre o motor que foi utilizado e informações sobre o dia e local do teste.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5CAAD9-0E9B-40D7-9C20-F055FE4E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98" y="1416233"/>
            <a:ext cx="3491402" cy="620991"/>
          </a:xfrm>
          <a:prstGeom prst="rect">
            <a:avLst/>
          </a:prstGeom>
          <a:noFill/>
          <a:ln>
            <a:noFill/>
          </a:ln>
        </p:spPr>
        <p:txBody>
          <a:bodyPr wrap="square" lIns="118317" tIns="61525" rIns="118317" bIns="61525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93294">
              <a:lnSpc>
                <a:spcPct val="150000"/>
              </a:lnSpc>
              <a:buClr>
                <a:srgbClr val="000000"/>
              </a:buClr>
              <a:buSzPct val="100000"/>
              <a:defRPr/>
            </a:pPr>
            <a:r>
              <a:rPr lang="pt-BR" altLang="pt-BR" sz="2400" dirty="0">
                <a:ea typeface="+mj-ea"/>
                <a:cs typeface="+mj-cs"/>
              </a:rPr>
              <a:t>Objetivos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726ACC-E175-6F22-4A3F-01B4919E49C0}"/>
              </a:ext>
            </a:extLst>
          </p:cNvPr>
          <p:cNvSpPr txBox="1"/>
          <p:nvPr/>
        </p:nvSpPr>
        <p:spPr>
          <a:xfrm>
            <a:off x="8129774" y="1603617"/>
            <a:ext cx="1915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2 – Tela inicial do software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6A1AC3-6D10-3D10-4881-C66A6EEA6790}"/>
              </a:ext>
            </a:extLst>
          </p:cNvPr>
          <p:cNvSpPr txBox="1"/>
          <p:nvPr/>
        </p:nvSpPr>
        <p:spPr>
          <a:xfrm>
            <a:off x="8274030" y="5008162"/>
            <a:ext cx="1663444" cy="2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Elaborado pelo autor.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9E108D-01AD-475D-C9FB-62B1D2FD7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78" y="1996017"/>
            <a:ext cx="4513333" cy="28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5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BA4A23-3CD0-40FC-93F0-A1E556CD60E3}"/>
              </a:ext>
            </a:extLst>
          </p:cNvPr>
          <p:cNvSpPr/>
          <p:nvPr/>
        </p:nvSpPr>
        <p:spPr>
          <a:xfrm>
            <a:off x="156452" y="2659422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4DFD9-0FCD-4D4A-AFA7-7AA5FAAECB89}"/>
              </a:ext>
            </a:extLst>
          </p:cNvPr>
          <p:cNvSpPr/>
          <p:nvPr/>
        </p:nvSpPr>
        <p:spPr>
          <a:xfrm>
            <a:off x="544698" y="2591035"/>
            <a:ext cx="6112596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+mj-ea"/>
                <a:cs typeface="+mj-cs"/>
              </a:rPr>
              <a:t>A criação do projeto foi feito com base na metodologia de pesquisa quantitativa, o software foi desenvolvido utilizando o Visual Studio 2022, para programação em C#, integrado com um banco de dados MySQL. Possibilitando uma manipulação dos dados com o código em si, o </a:t>
            </a:r>
            <a:r>
              <a:rPr lang="pt-BR" dirty="0" err="1">
                <a:ea typeface="+mj-ea"/>
                <a:cs typeface="+mj-cs"/>
              </a:rPr>
              <a:t>Spire.Doc</a:t>
            </a:r>
            <a:r>
              <a:rPr lang="pt-BR" dirty="0">
                <a:ea typeface="+mj-ea"/>
                <a:cs typeface="+mj-cs"/>
              </a:rPr>
              <a:t> e o </a:t>
            </a:r>
            <a:r>
              <a:rPr lang="pt-BR" dirty="0" err="1">
                <a:ea typeface="+mj-ea"/>
                <a:cs typeface="+mj-cs"/>
              </a:rPr>
              <a:t>ZedGraph</a:t>
            </a:r>
            <a:r>
              <a:rPr lang="pt-BR" dirty="0">
                <a:ea typeface="+mj-ea"/>
                <a:cs typeface="+mj-cs"/>
              </a:rPr>
              <a:t>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5CAAD9-0E9B-40D7-9C20-F055FE4E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98" y="1416233"/>
            <a:ext cx="3491402" cy="620991"/>
          </a:xfrm>
          <a:prstGeom prst="rect">
            <a:avLst/>
          </a:prstGeom>
          <a:noFill/>
          <a:ln>
            <a:noFill/>
          </a:ln>
        </p:spPr>
        <p:txBody>
          <a:bodyPr wrap="square" lIns="118317" tIns="61525" rIns="118317" bIns="61525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93294">
              <a:lnSpc>
                <a:spcPct val="150000"/>
              </a:lnSpc>
              <a:buClr>
                <a:srgbClr val="000000"/>
              </a:buClr>
              <a:buSzPct val="100000"/>
              <a:defRPr/>
            </a:pPr>
            <a:r>
              <a:rPr lang="pt-BR" altLang="pt-BR" sz="2400" dirty="0">
                <a:ea typeface="+mj-ea"/>
                <a:cs typeface="+mj-cs"/>
              </a:rPr>
              <a:t>Metodologia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726ACC-E175-6F22-4A3F-01B4919E49C0}"/>
              </a:ext>
            </a:extLst>
          </p:cNvPr>
          <p:cNvSpPr txBox="1"/>
          <p:nvPr/>
        </p:nvSpPr>
        <p:spPr>
          <a:xfrm>
            <a:off x="8440607" y="2156249"/>
            <a:ext cx="168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3 – Logo Visual Studio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6A1AC3-6D10-3D10-4881-C66A6EEA6790}"/>
              </a:ext>
            </a:extLst>
          </p:cNvPr>
          <p:cNvSpPr txBox="1"/>
          <p:nvPr/>
        </p:nvSpPr>
        <p:spPr>
          <a:xfrm>
            <a:off x="8440607" y="2891149"/>
            <a:ext cx="168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Elaborado pelo autor.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7B710CB4-EA4B-3A3B-AE60-C8922B24BA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87" y="2402470"/>
            <a:ext cx="2902591" cy="48867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1264080-650D-F979-3E97-393881271FED}"/>
              </a:ext>
            </a:extLst>
          </p:cNvPr>
          <p:cNvSpPr txBox="1"/>
          <p:nvPr/>
        </p:nvSpPr>
        <p:spPr>
          <a:xfrm>
            <a:off x="8564776" y="3718348"/>
            <a:ext cx="150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4 – Logo </a:t>
            </a:r>
            <a:r>
              <a:rPr lang="pt-BR" sz="1000" dirty="0" err="1"/>
              <a:t>ZedGraph</a:t>
            </a:r>
            <a:endParaRPr lang="pt-BR" sz="10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0761CA-C5E1-DE63-F8C1-DAAEC342B2BA}"/>
              </a:ext>
            </a:extLst>
          </p:cNvPr>
          <p:cNvSpPr txBox="1"/>
          <p:nvPr/>
        </p:nvSpPr>
        <p:spPr>
          <a:xfrm>
            <a:off x="8402407" y="5150624"/>
            <a:ext cx="1833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Elaborada pelos autores.</a:t>
            </a:r>
          </a:p>
        </p:txBody>
      </p:sp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4247001-6737-B4EE-8429-BC79E06DC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46" y="3966852"/>
            <a:ext cx="1183772" cy="11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BA4A23-3CD0-40FC-93F0-A1E556CD60E3}"/>
              </a:ext>
            </a:extLst>
          </p:cNvPr>
          <p:cNvSpPr/>
          <p:nvPr/>
        </p:nvSpPr>
        <p:spPr>
          <a:xfrm>
            <a:off x="156452" y="2659422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4DFD9-0FCD-4D4A-AFA7-7AA5FAAECB89}"/>
              </a:ext>
            </a:extLst>
          </p:cNvPr>
          <p:cNvSpPr/>
          <p:nvPr/>
        </p:nvSpPr>
        <p:spPr>
          <a:xfrm>
            <a:off x="544698" y="2369559"/>
            <a:ext cx="4866201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+mj-ea"/>
                <a:cs typeface="+mj-cs"/>
              </a:rPr>
              <a:t>Com o software completo é possível gerar gráficos com base no arquivo .</a:t>
            </a:r>
            <a:r>
              <a:rPr lang="pt-BR" dirty="0" err="1">
                <a:ea typeface="+mj-ea"/>
                <a:cs typeface="+mj-cs"/>
              </a:rPr>
              <a:t>txt</a:t>
            </a:r>
            <a:r>
              <a:rPr lang="pt-BR" dirty="0">
                <a:ea typeface="+mj-ea"/>
                <a:cs typeface="+mj-cs"/>
              </a:rPr>
              <a:t> que é gerado pela bancada, é possível salvar a curva como uma imagem e elaborar um relatório com as informações já colocadas anteriormente.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5CAAD9-0E9B-40D7-9C20-F055FE4E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98" y="1416233"/>
            <a:ext cx="3491402" cy="620991"/>
          </a:xfrm>
          <a:prstGeom prst="rect">
            <a:avLst/>
          </a:prstGeom>
          <a:noFill/>
          <a:ln>
            <a:noFill/>
          </a:ln>
        </p:spPr>
        <p:txBody>
          <a:bodyPr wrap="square" lIns="118317" tIns="61525" rIns="118317" bIns="61525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93294">
              <a:lnSpc>
                <a:spcPct val="150000"/>
              </a:lnSpc>
              <a:buClr>
                <a:srgbClr val="000000"/>
              </a:buClr>
              <a:buSzPct val="100000"/>
              <a:defRPr/>
            </a:pPr>
            <a:r>
              <a:rPr lang="pt-BR" altLang="pt-BR" sz="2400" dirty="0">
                <a:ea typeface="+mj-ea"/>
                <a:cs typeface="+mj-cs"/>
              </a:rPr>
              <a:t>Resultados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7D34B7-E44B-B808-7CFF-06C75580FF22}"/>
              </a:ext>
            </a:extLst>
          </p:cNvPr>
          <p:cNvSpPr txBox="1"/>
          <p:nvPr/>
        </p:nvSpPr>
        <p:spPr>
          <a:xfrm>
            <a:off x="7540477" y="1314760"/>
            <a:ext cx="178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5 – Relatório Completo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02FEB4-A868-930E-0DB7-413A334B79DF}"/>
              </a:ext>
            </a:extLst>
          </p:cNvPr>
          <p:cNvSpPr txBox="1"/>
          <p:nvPr/>
        </p:nvSpPr>
        <p:spPr>
          <a:xfrm>
            <a:off x="7540477" y="5752263"/>
            <a:ext cx="168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Elaborado pelo autor.</a:t>
            </a:r>
          </a:p>
        </p:txBody>
      </p:sp>
      <p:pic>
        <p:nvPicPr>
          <p:cNvPr id="10" name="Picture 9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331D85D-BD18-5A52-BE69-5EB6CE6F71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21" y="1726728"/>
            <a:ext cx="2982563" cy="38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BA4A23-3CD0-40FC-93F0-A1E556CD60E3}"/>
              </a:ext>
            </a:extLst>
          </p:cNvPr>
          <p:cNvSpPr/>
          <p:nvPr/>
        </p:nvSpPr>
        <p:spPr>
          <a:xfrm>
            <a:off x="156452" y="2659422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4DFD9-0FCD-4D4A-AFA7-7AA5FAAECB89}"/>
              </a:ext>
            </a:extLst>
          </p:cNvPr>
          <p:cNvSpPr/>
          <p:nvPr/>
        </p:nvSpPr>
        <p:spPr>
          <a:xfrm>
            <a:off x="568787" y="1958455"/>
            <a:ext cx="5494501" cy="3693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effectLst/>
                <a:latin typeface="Söhne"/>
              </a:rPr>
              <a:t>A implementação da bancada de empuxo e do software pela equipe Bravo Aerospace Team foi fundamental para obter a curva de empuxo do motor. Essa curva é essencial para análises internas e competições. O software automatiza a filtragem e análise dos dados, garantindo precisão e agilidade na geração do relatório e da curva. A integração entre a bancada e o software demonstra eficiência e precisão, sendo crucial para a pesquisa, desenvolvimento e competições da equipe. A abordagem quantitativa adotada proporcionou um processo sistemático na coleta, análise e interpretação dos dados, contribuindo para a excelência do trabalho realizado.</a:t>
            </a:r>
            <a:endParaRPr lang="pt-BR" dirty="0">
              <a:ea typeface="+mj-ea"/>
              <a:cs typeface="+mj-c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5CAAD9-0E9B-40D7-9C20-F055FE4E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98" y="1416233"/>
            <a:ext cx="3491402" cy="620991"/>
          </a:xfrm>
          <a:prstGeom prst="rect">
            <a:avLst/>
          </a:prstGeom>
          <a:noFill/>
          <a:ln>
            <a:noFill/>
          </a:ln>
        </p:spPr>
        <p:txBody>
          <a:bodyPr wrap="square" lIns="118317" tIns="61525" rIns="118317" bIns="61525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93294">
              <a:lnSpc>
                <a:spcPct val="150000"/>
              </a:lnSpc>
              <a:buClr>
                <a:srgbClr val="000000"/>
              </a:buClr>
              <a:buSzPct val="100000"/>
              <a:defRPr/>
            </a:pPr>
            <a:r>
              <a:rPr lang="pt-BR" altLang="pt-BR" sz="2400" dirty="0">
                <a:ea typeface="+mj-ea"/>
                <a:cs typeface="+mj-cs"/>
              </a:rPr>
              <a:t>Discussão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7D34B7-E44B-B808-7CFF-06C75580FF22}"/>
              </a:ext>
            </a:extLst>
          </p:cNvPr>
          <p:cNvSpPr txBox="1"/>
          <p:nvPr/>
        </p:nvSpPr>
        <p:spPr>
          <a:xfrm>
            <a:off x="8156516" y="2113864"/>
            <a:ext cx="1495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6 – Tela do Gráfico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02FEB4-A868-930E-0DB7-413A334B79DF}"/>
              </a:ext>
            </a:extLst>
          </p:cNvPr>
          <p:cNvSpPr txBox="1"/>
          <p:nvPr/>
        </p:nvSpPr>
        <p:spPr>
          <a:xfrm>
            <a:off x="7987399" y="4917512"/>
            <a:ext cx="1833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Elaborado pelo autor.</a:t>
            </a:r>
          </a:p>
        </p:txBody>
      </p:sp>
      <p:pic>
        <p:nvPicPr>
          <p:cNvPr id="8" name="Picture 7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F12A0282-3D12-02DF-118C-F98463C3E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20" y="2310718"/>
            <a:ext cx="3785208" cy="2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BA4A23-3CD0-40FC-93F0-A1E556CD60E3}"/>
              </a:ext>
            </a:extLst>
          </p:cNvPr>
          <p:cNvSpPr/>
          <p:nvPr/>
        </p:nvSpPr>
        <p:spPr>
          <a:xfrm>
            <a:off x="156452" y="2659422"/>
            <a:ext cx="297952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b="1" dirty="0"/>
            </a:b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4DFD9-0FCD-4D4A-AFA7-7AA5FAAECB89}"/>
              </a:ext>
            </a:extLst>
          </p:cNvPr>
          <p:cNvSpPr/>
          <p:nvPr/>
        </p:nvSpPr>
        <p:spPr>
          <a:xfrm>
            <a:off x="568787" y="1958455"/>
            <a:ext cx="5494501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effectLst/>
                <a:latin typeface="Söhne"/>
              </a:rPr>
              <a:t>O projeto "Software da bancada de empuxo para a geração de uma curva de empuxo e relatórios de motores de minifoguetes" apresentou uma solução eficiente e automatizada para a geração de gráficos e elaboração de relatórios. Utilizando um sistema de hardware externo, os arquivos gerados pela bancada de empuxo foram aproveitados. O banco de dados permite armazenar informações para análises futuras, comparações e envio às associações de competições de minifoguetes, evidenciando os benefícios do uso desse software.</a:t>
            </a:r>
            <a:endParaRPr lang="pt-BR" dirty="0">
              <a:ea typeface="+mj-ea"/>
              <a:cs typeface="+mj-c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5CAAD9-0E9B-40D7-9C20-F055FE4E7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98" y="1416233"/>
            <a:ext cx="3491402" cy="620991"/>
          </a:xfrm>
          <a:prstGeom prst="rect">
            <a:avLst/>
          </a:prstGeom>
          <a:noFill/>
          <a:ln>
            <a:noFill/>
          </a:ln>
        </p:spPr>
        <p:txBody>
          <a:bodyPr wrap="square" lIns="118317" tIns="61525" rIns="118317" bIns="61525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93294">
              <a:lnSpc>
                <a:spcPct val="150000"/>
              </a:lnSpc>
              <a:buClr>
                <a:srgbClr val="000000"/>
              </a:buClr>
              <a:buSzPct val="100000"/>
              <a:defRPr/>
            </a:pPr>
            <a:r>
              <a:rPr lang="pt-BR" altLang="pt-BR" sz="2400" dirty="0">
                <a:ea typeface="+mj-ea"/>
                <a:cs typeface="+mj-cs"/>
              </a:rPr>
              <a:t>Conclusão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4364C4-BDF1-B85C-CDA6-3277E4DDC9BE}"/>
              </a:ext>
            </a:extLst>
          </p:cNvPr>
          <p:cNvSpPr txBox="1"/>
          <p:nvPr/>
        </p:nvSpPr>
        <p:spPr>
          <a:xfrm>
            <a:off x="8065222" y="2007447"/>
            <a:ext cx="1666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7 – Telas do software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37E7C9-8231-75EF-4C0A-59B073216F1F}"/>
              </a:ext>
            </a:extLst>
          </p:cNvPr>
          <p:cNvSpPr txBox="1"/>
          <p:nvPr/>
        </p:nvSpPr>
        <p:spPr>
          <a:xfrm>
            <a:off x="8155352" y="4999747"/>
            <a:ext cx="167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Elaborado pelo autor.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CD703-84DB-2002-A5A8-F0FF36D8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32" y="2297453"/>
            <a:ext cx="5013786" cy="26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4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596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Gabriel Nazaré</cp:lastModifiedBy>
  <cp:revision>10</cp:revision>
  <dcterms:created xsi:type="dcterms:W3CDTF">2021-05-28T18:46:01Z</dcterms:created>
  <dcterms:modified xsi:type="dcterms:W3CDTF">2023-06-02T23:44:33Z</dcterms:modified>
</cp:coreProperties>
</file>