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CDE1AD-F92F-4872-B49F-B228A60CC9C3}" v="446" dt="2022-08-03T01:56:11.9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dirty="0"/>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8/2/2022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62045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857E33E-8B18-4087-B112-809917729534}" type="datetimeFigureOut">
              <a:rPr lang="en-US" dirty="0"/>
              <a:t>8/2/2022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85798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FFE419-2371-464F-8239-3959401C3561}" type="datetimeFigureOut">
              <a:rPr lang="en-US" dirty="0"/>
              <a:t>8/2/2022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62592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D162C4-EDD9-4389-A98B-B87ECEA2A816}" type="datetimeFigureOut">
              <a:rPr lang="en-US" dirty="0"/>
              <a:t>8/2/2022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607623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dirty="0"/>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8/2/2022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51146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dirty="0"/>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A954B2F-12DE-47F5-8894-472B206D2E1E}" type="datetimeFigureOut">
              <a:rPr lang="en-US" dirty="0"/>
              <a:t>8/2/2022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291961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dirty="0"/>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F30E46F-7819-4ACF-B48B-48222C2ACC88}" type="datetimeFigureOut">
              <a:rPr lang="en-US" dirty="0"/>
              <a:t>8/2/2022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6041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8/2/2022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003110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8/2/2022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52032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8/2/2022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36063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dirty="0"/>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8/2/2022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66786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8/2/2022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7926112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147E635D-C3B4-465B-AF24-991B6BF63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0">
            <a:extLst>
              <a:ext uri="{FF2B5EF4-FFF2-40B4-BE49-F238E27FC236}">
                <a16:creationId xmlns:a16="http://schemas.microsoft.com/office/drawing/2014/main" id="{4A0623D0-396B-499E-BBFB-C17F1BB0F2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 name="Picture 4" descr="A group of men posing for a photo&#10;&#10;Description automatically generated">
            <a:extLst>
              <a:ext uri="{FF2B5EF4-FFF2-40B4-BE49-F238E27FC236}">
                <a16:creationId xmlns:a16="http://schemas.microsoft.com/office/drawing/2014/main" id="{C5B529DA-2102-C67E-36CA-212115C1FC9C}"/>
              </a:ext>
            </a:extLst>
          </p:cNvPr>
          <p:cNvPicPr>
            <a:picLocks noChangeAspect="1"/>
          </p:cNvPicPr>
          <p:nvPr/>
        </p:nvPicPr>
        <p:blipFill rotWithShape="1">
          <a:blip r:embed="rId3">
            <a:alphaModFix amt="35000"/>
          </a:blip>
          <a:srcRect t="11340" r="-1" b="3752"/>
          <a:stretch/>
        </p:blipFill>
        <p:spPr>
          <a:xfrm>
            <a:off x="19965" y="-2"/>
            <a:ext cx="12191695" cy="6858000"/>
          </a:xfrm>
          <a:prstGeom prst="rect">
            <a:avLst/>
          </a:prstGeom>
        </p:spPr>
      </p:pic>
      <p:sp>
        <p:nvSpPr>
          <p:cNvPr id="8" name="Rectangle 12">
            <a:extLst>
              <a:ext uri="{FF2B5EF4-FFF2-40B4-BE49-F238E27FC236}">
                <a16:creationId xmlns:a16="http://schemas.microsoft.com/office/drawing/2014/main" id="{14E56C4B-C9E0-4F01-AF43-E69279A06A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14">
            <a:extLst>
              <a:ext uri="{FF2B5EF4-FFF2-40B4-BE49-F238E27FC236}">
                <a16:creationId xmlns:a16="http://schemas.microsoft.com/office/drawing/2014/main" id="{6CCFC05F-DF0D-4B1B-8FD8-51B508CBCF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962042" y="0"/>
            <a:ext cx="11228892" cy="6858000"/>
          </a:xfrm>
          <a:prstGeom prst="rect">
            <a:avLst/>
          </a:prstGeom>
        </p:spPr>
      </p:pic>
      <p:sp>
        <p:nvSpPr>
          <p:cNvPr id="17" name="Rectangle 16">
            <a:extLst>
              <a:ext uri="{FF2B5EF4-FFF2-40B4-BE49-F238E27FC236}">
                <a16:creationId xmlns:a16="http://schemas.microsoft.com/office/drawing/2014/main" id="{8C654A17-56DA-4921-A42B-DE255FA66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097186" y="280356"/>
            <a:ext cx="5816024" cy="2623459"/>
          </a:xfrm>
        </p:spPr>
        <p:txBody>
          <a:bodyPr>
            <a:normAutofit fontScale="90000"/>
          </a:bodyPr>
          <a:lstStyle/>
          <a:p>
            <a:pPr algn="ctr"/>
            <a:r>
              <a:rPr lang="en-US" sz="6100" dirty="0">
                <a:latin typeface="Arial Nova"/>
                <a:cs typeface="Calibri Light"/>
              </a:rPr>
              <a:t>TRIBO INDÍGENA</a:t>
            </a:r>
            <a:br>
              <a:rPr lang="en-US" sz="6100" dirty="0">
                <a:latin typeface="Arial Nova"/>
                <a:cs typeface="Calibri Light"/>
              </a:rPr>
            </a:br>
            <a:br>
              <a:rPr lang="en-US" sz="6100" dirty="0">
                <a:latin typeface="Arial Nova"/>
                <a:cs typeface="Calibri Light"/>
              </a:rPr>
            </a:br>
            <a:r>
              <a:rPr lang="en-US" sz="7200" b="1" dirty="0">
                <a:solidFill>
                  <a:schemeClr val="accent1"/>
                </a:solidFill>
                <a:latin typeface="Arial Nova"/>
                <a:cs typeface="Calibri Light"/>
              </a:rPr>
              <a:t>KULINA</a:t>
            </a:r>
            <a:endParaRPr lang="en-US" sz="7200" dirty="0">
              <a:solidFill>
                <a:schemeClr val="accent1"/>
              </a:solidFill>
            </a:endParaRPr>
          </a:p>
        </p:txBody>
      </p:sp>
      <p:sp>
        <p:nvSpPr>
          <p:cNvPr id="3" name="Subtitle 2"/>
          <p:cNvSpPr>
            <a:spLocks noGrp="1"/>
          </p:cNvSpPr>
          <p:nvPr>
            <p:ph type="subTitle" idx="1"/>
          </p:nvPr>
        </p:nvSpPr>
        <p:spPr>
          <a:xfrm>
            <a:off x="2494226" y="3145805"/>
            <a:ext cx="8163931" cy="1160213"/>
          </a:xfrm>
        </p:spPr>
        <p:txBody>
          <a:bodyPr vert="horz" lIns="91440" tIns="0" rIns="91440" bIns="45720" rtlCol="0" anchor="b">
            <a:noAutofit/>
          </a:bodyPr>
          <a:lstStyle/>
          <a:p>
            <a:pPr algn="l"/>
            <a:r>
              <a:rPr lang="en-US" sz="3200" dirty="0">
                <a:solidFill>
                  <a:schemeClr val="tx1">
                    <a:lumMod val="95000"/>
                  </a:schemeClr>
                </a:solidFill>
                <a:cs typeface="Arial" panose="020B0604020202020204"/>
              </a:rPr>
              <a:t>Sua </a:t>
            </a:r>
            <a:r>
              <a:rPr lang="en-US" sz="3200" dirty="0" err="1">
                <a:solidFill>
                  <a:schemeClr val="tx1">
                    <a:lumMod val="95000"/>
                  </a:schemeClr>
                </a:solidFill>
                <a:cs typeface="Arial" panose="020B0604020202020204"/>
              </a:rPr>
              <a:t>história</a:t>
            </a:r>
            <a:r>
              <a:rPr lang="en-US" sz="3200" dirty="0">
                <a:solidFill>
                  <a:schemeClr val="tx1">
                    <a:lumMod val="95000"/>
                  </a:schemeClr>
                </a:solidFill>
                <a:cs typeface="Arial" panose="020B0604020202020204"/>
              </a:rPr>
              <a:t>, </a:t>
            </a:r>
            <a:r>
              <a:rPr lang="en-US" sz="3200" dirty="0" err="1">
                <a:solidFill>
                  <a:schemeClr val="tx1">
                    <a:lumMod val="95000"/>
                  </a:schemeClr>
                </a:solidFill>
                <a:cs typeface="Arial" panose="020B0604020202020204"/>
              </a:rPr>
              <a:t>língua</a:t>
            </a:r>
            <a:r>
              <a:rPr lang="en-US" sz="3200" dirty="0">
                <a:solidFill>
                  <a:schemeClr val="tx1">
                    <a:lumMod val="95000"/>
                  </a:schemeClr>
                </a:solidFill>
                <a:cs typeface="Arial" panose="020B0604020202020204"/>
              </a:rPr>
              <a:t>, </a:t>
            </a:r>
            <a:r>
              <a:rPr lang="en-US" sz="3200" dirty="0" err="1">
                <a:solidFill>
                  <a:schemeClr val="tx1">
                    <a:lumMod val="95000"/>
                  </a:schemeClr>
                </a:solidFill>
                <a:cs typeface="Arial" panose="020B0604020202020204"/>
              </a:rPr>
              <a:t>cultura</a:t>
            </a:r>
            <a:r>
              <a:rPr lang="en-US" sz="3200" dirty="0">
                <a:solidFill>
                  <a:schemeClr val="tx1">
                    <a:lumMod val="95000"/>
                  </a:schemeClr>
                </a:solidFill>
                <a:cs typeface="Arial" panose="020B0604020202020204"/>
              </a:rPr>
              <a:t>, e </a:t>
            </a:r>
            <a:r>
              <a:rPr lang="en-US" sz="3200" dirty="0" err="1">
                <a:solidFill>
                  <a:schemeClr val="tx1">
                    <a:lumMod val="95000"/>
                  </a:schemeClr>
                </a:solidFill>
                <a:cs typeface="Arial" panose="020B0604020202020204"/>
              </a:rPr>
              <a:t>mais</a:t>
            </a:r>
            <a:r>
              <a:rPr lang="en-US" sz="3200" dirty="0">
                <a:solidFill>
                  <a:schemeClr val="tx1">
                    <a:lumMod val="95000"/>
                  </a:schemeClr>
                </a:solidFill>
                <a:cs typeface="Arial" panose="020B0604020202020204"/>
              </a:rPr>
              <a:t>!</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3">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5">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7" descr="A picture containing outdoor, person, group, old&#10;&#10;Description automatically generated">
            <a:extLst>
              <a:ext uri="{FF2B5EF4-FFF2-40B4-BE49-F238E27FC236}">
                <a16:creationId xmlns:a16="http://schemas.microsoft.com/office/drawing/2014/main" id="{59265A83-488B-2D45-190C-302870E62014}"/>
              </a:ext>
            </a:extLst>
          </p:cNvPr>
          <p:cNvPicPr>
            <a:picLocks noChangeAspect="1"/>
          </p:cNvPicPr>
          <p:nvPr/>
        </p:nvPicPr>
        <p:blipFill rotWithShape="1">
          <a:blip r:embed="rId2">
            <a:duotone>
              <a:schemeClr val="bg2">
                <a:shade val="45000"/>
                <a:satMod val="135000"/>
              </a:schemeClr>
              <a:prstClr val="white"/>
            </a:duotone>
            <a:alphaModFix amt="25000"/>
          </a:blip>
          <a:srcRect t="10548" r="-1" b="2576"/>
          <a:stretch/>
        </p:blipFill>
        <p:spPr>
          <a:xfrm>
            <a:off x="153" y="10"/>
            <a:ext cx="12191695" cy="6857990"/>
          </a:xfrm>
          <a:prstGeom prst="rect">
            <a:avLst/>
          </a:prstGeom>
        </p:spPr>
      </p:pic>
      <p:pic>
        <p:nvPicPr>
          <p:cNvPr id="15" name="Picture 17">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a:extLst>
              <a:ext uri="{FF2B5EF4-FFF2-40B4-BE49-F238E27FC236}">
                <a16:creationId xmlns:a16="http://schemas.microsoft.com/office/drawing/2014/main" id="{F764BEC4-ACBA-E4AE-D65E-D46F8D553BE2}"/>
              </a:ext>
            </a:extLst>
          </p:cNvPr>
          <p:cNvSpPr>
            <a:spLocks noGrp="1"/>
          </p:cNvSpPr>
          <p:nvPr>
            <p:ph type="title"/>
          </p:nvPr>
        </p:nvSpPr>
        <p:spPr>
          <a:xfrm>
            <a:off x="1979204" y="491754"/>
            <a:ext cx="7958331" cy="1077229"/>
          </a:xfrm>
        </p:spPr>
        <p:txBody>
          <a:bodyPr>
            <a:normAutofit/>
          </a:bodyPr>
          <a:lstStyle/>
          <a:p>
            <a:pPr algn="l"/>
            <a:r>
              <a:rPr lang="en-US" sz="4400" b="1" dirty="0">
                <a:latin typeface="Arial Nova"/>
                <a:cs typeface="Calibri Light"/>
              </a:rPr>
              <a:t>LÍNGUA E HISTÓRIA</a:t>
            </a:r>
          </a:p>
        </p:txBody>
      </p:sp>
      <p:sp>
        <p:nvSpPr>
          <p:cNvPr id="17" name="Rectangle 19">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1">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0ABEB37-F3F1-B61A-B02F-EA1E636F2096}"/>
              </a:ext>
            </a:extLst>
          </p:cNvPr>
          <p:cNvSpPr>
            <a:spLocks noGrp="1"/>
          </p:cNvSpPr>
          <p:nvPr>
            <p:ph idx="1"/>
          </p:nvPr>
        </p:nvSpPr>
        <p:spPr>
          <a:xfrm>
            <a:off x="2610579" y="2052116"/>
            <a:ext cx="7959560" cy="3997828"/>
          </a:xfrm>
        </p:spPr>
        <p:txBody>
          <a:bodyPr vert="horz" lIns="91440" tIns="45720" rIns="91440" bIns="45720" rtlCol="0" anchor="ctr">
            <a:noAutofit/>
          </a:bodyPr>
          <a:lstStyle/>
          <a:p>
            <a:pPr marL="344170" indent="-344170">
              <a:lnSpc>
                <a:spcPct val="110000"/>
              </a:lnSpc>
            </a:pPr>
            <a:r>
              <a:rPr lang="pt-BR" sz="1800" dirty="0">
                <a:latin typeface="Arial Nova"/>
                <a:ea typeface="+mn-lt"/>
                <a:cs typeface="+mn-lt"/>
              </a:rPr>
              <a:t>Os </a:t>
            </a:r>
            <a:r>
              <a:rPr lang="pt-BR" sz="1800" err="1">
                <a:latin typeface="Arial Nova"/>
                <a:ea typeface="+mn-lt"/>
                <a:cs typeface="+mn-lt"/>
              </a:rPr>
              <a:t>Kulina</a:t>
            </a:r>
            <a:r>
              <a:rPr lang="pt-BR" sz="1800" dirty="0">
                <a:latin typeface="Arial Nova"/>
                <a:ea typeface="+mn-lt"/>
                <a:cs typeface="+mn-lt"/>
              </a:rPr>
              <a:t> são pertencentes à família </a:t>
            </a:r>
            <a:r>
              <a:rPr lang="pt-BR" sz="1800" err="1">
                <a:latin typeface="Arial Nova"/>
                <a:ea typeface="+mn-lt"/>
                <a:cs typeface="+mn-lt"/>
              </a:rPr>
              <a:t>lingüística</a:t>
            </a:r>
            <a:r>
              <a:rPr lang="pt-BR" sz="1800" dirty="0">
                <a:latin typeface="Arial Nova"/>
                <a:ea typeface="+mn-lt"/>
                <a:cs typeface="+mn-lt"/>
              </a:rPr>
              <a:t> </a:t>
            </a:r>
            <a:r>
              <a:rPr lang="pt-BR" sz="1800" err="1">
                <a:latin typeface="Arial Nova"/>
                <a:ea typeface="+mn-lt"/>
                <a:cs typeface="+mn-lt"/>
              </a:rPr>
              <a:t>Arawá</a:t>
            </a:r>
            <a:r>
              <a:rPr lang="pt-BR" sz="1800" dirty="0">
                <a:latin typeface="Arial Nova"/>
                <a:ea typeface="+mn-lt"/>
                <a:cs typeface="+mn-lt"/>
              </a:rPr>
              <a:t> e, até a chegada dos brancos, foram um dos grupos mais numerosos no estado do Acre e sul do Amazonas. Sua autodenominação é </a:t>
            </a:r>
            <a:r>
              <a:rPr lang="pt-BR" sz="1800" err="1">
                <a:latin typeface="Arial Nova"/>
                <a:ea typeface="+mn-lt"/>
                <a:cs typeface="+mn-lt"/>
              </a:rPr>
              <a:t>madija</a:t>
            </a:r>
            <a:r>
              <a:rPr lang="pt-BR" sz="1800" dirty="0">
                <a:latin typeface="Arial Nova"/>
                <a:ea typeface="+mn-lt"/>
                <a:cs typeface="+mn-lt"/>
              </a:rPr>
              <a:t> (pronuncia-se </a:t>
            </a:r>
            <a:r>
              <a:rPr lang="pt-BR" sz="1800" err="1">
                <a:latin typeface="Arial Nova"/>
                <a:ea typeface="+mn-lt"/>
                <a:cs typeface="+mn-lt"/>
              </a:rPr>
              <a:t>madirrá</a:t>
            </a:r>
            <a:r>
              <a:rPr lang="pt-BR" sz="1800" dirty="0">
                <a:latin typeface="Arial Nova"/>
                <a:ea typeface="+mn-lt"/>
                <a:cs typeface="+mn-lt"/>
              </a:rPr>
              <a:t>) que significa "os que são gente", sendo os brancos tratados genericamente por </a:t>
            </a:r>
            <a:r>
              <a:rPr lang="pt-BR" sz="1800" err="1">
                <a:latin typeface="Arial Nova"/>
                <a:ea typeface="+mn-lt"/>
                <a:cs typeface="+mn-lt"/>
              </a:rPr>
              <a:t>cariás</a:t>
            </a:r>
            <a:r>
              <a:rPr lang="pt-BR" sz="1800" dirty="0">
                <a:latin typeface="Arial Nova"/>
                <a:ea typeface="+mn-lt"/>
                <a:cs typeface="+mn-lt"/>
              </a:rPr>
              <a:t>.</a:t>
            </a:r>
            <a:endParaRPr lang="en-US" sz="1800">
              <a:latin typeface="Arial Nova"/>
              <a:ea typeface="+mn-lt"/>
              <a:cs typeface="+mn-lt"/>
            </a:endParaRPr>
          </a:p>
          <a:p>
            <a:pPr marL="344170" indent="-344170">
              <a:lnSpc>
                <a:spcPct val="110000"/>
              </a:lnSpc>
            </a:pPr>
            <a:r>
              <a:rPr lang="pt-BR" sz="1800" dirty="0">
                <a:latin typeface="Arial Nova"/>
                <a:ea typeface="+mn-lt"/>
                <a:cs typeface="+mn-lt"/>
              </a:rPr>
              <a:t>Os </a:t>
            </a:r>
            <a:r>
              <a:rPr lang="pt-BR" sz="1800" err="1">
                <a:latin typeface="Arial Nova"/>
                <a:ea typeface="+mn-lt"/>
                <a:cs typeface="+mn-lt"/>
              </a:rPr>
              <a:t>madija</a:t>
            </a:r>
            <a:r>
              <a:rPr lang="pt-BR" sz="1800" dirty="0">
                <a:latin typeface="Arial Nova"/>
                <a:ea typeface="+mn-lt"/>
                <a:cs typeface="+mn-lt"/>
              </a:rPr>
              <a:t> falam predominantemente a língua </a:t>
            </a:r>
            <a:r>
              <a:rPr lang="pt-BR" sz="1800" err="1">
                <a:latin typeface="Arial Nova"/>
                <a:ea typeface="+mn-lt"/>
                <a:cs typeface="+mn-lt"/>
              </a:rPr>
              <a:t>Kulina</a:t>
            </a:r>
            <a:r>
              <a:rPr lang="pt-BR" sz="1800" dirty="0">
                <a:latin typeface="Arial Nova"/>
                <a:ea typeface="+mn-lt"/>
                <a:cs typeface="+mn-lt"/>
              </a:rPr>
              <a:t> nas aldeias, inclusive as crianças, sendo quase todos os (raros) </a:t>
            </a:r>
            <a:r>
              <a:rPr lang="pt-BR" sz="1800" err="1">
                <a:latin typeface="Arial Nova"/>
                <a:ea typeface="+mn-lt"/>
                <a:cs typeface="+mn-lt"/>
              </a:rPr>
              <a:t>bilíngües</a:t>
            </a:r>
            <a:r>
              <a:rPr lang="pt-BR" sz="1800" dirty="0">
                <a:latin typeface="Arial Nova"/>
                <a:ea typeface="+mn-lt"/>
                <a:cs typeface="+mn-lt"/>
              </a:rPr>
              <a:t> do sexo masculino e mais velhos. Geralmente, estes bilíngues são os que trabalharam na juventude para os patrões brancos nos seringais e na extração de madeira que têm mais conhecimento da língua portuguesa.</a:t>
            </a:r>
          </a:p>
          <a:p>
            <a:pPr marL="344170" indent="-344170">
              <a:lnSpc>
                <a:spcPct val="110000"/>
              </a:lnSpc>
            </a:pPr>
            <a:r>
              <a:rPr lang="pt-BR" sz="1800" dirty="0">
                <a:latin typeface="Arial Nova"/>
                <a:ea typeface="+mn-lt"/>
                <a:cs typeface="+mn-lt"/>
              </a:rPr>
              <a:t>O estilo </a:t>
            </a:r>
            <a:r>
              <a:rPr lang="pt-BR" sz="1800" err="1">
                <a:latin typeface="Arial Nova"/>
                <a:ea typeface="+mn-lt"/>
                <a:cs typeface="+mn-lt"/>
              </a:rPr>
              <a:t>lingüístico</a:t>
            </a:r>
            <a:r>
              <a:rPr lang="pt-BR" sz="1800" dirty="0">
                <a:latin typeface="Arial Nova"/>
                <a:ea typeface="+mn-lt"/>
                <a:cs typeface="+mn-lt"/>
              </a:rPr>
              <a:t> feminino é marcadamente diferente do masculino: há oclusão de vogais, condensação de palavras inteiras, às vezes criando situações em que a simples tradução de um trecho de quatro ou cinco palavras torna-se tarefa complicada.</a:t>
            </a:r>
            <a:endParaRPr lang="en-US" sz="1800">
              <a:latin typeface="Arial Nova"/>
              <a:ea typeface="+mn-lt"/>
              <a:cs typeface="+mn-lt"/>
            </a:endParaRPr>
          </a:p>
        </p:txBody>
      </p:sp>
    </p:spTree>
    <p:extLst>
      <p:ext uri="{BB962C8B-B14F-4D97-AF65-F5344CB8AC3E}">
        <p14:creationId xmlns:p14="http://schemas.microsoft.com/office/powerpoint/2010/main" val="258038286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12">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a:extLst>
              <a:ext uri="{FF2B5EF4-FFF2-40B4-BE49-F238E27FC236}">
                <a16:creationId xmlns:a16="http://schemas.microsoft.com/office/drawing/2014/main" id="{BC437373-FC30-2D13-660E-6CC8D88D159F}"/>
              </a:ext>
            </a:extLst>
          </p:cNvPr>
          <p:cNvPicPr>
            <a:picLocks noChangeAspect="1"/>
          </p:cNvPicPr>
          <p:nvPr/>
        </p:nvPicPr>
        <p:blipFill rotWithShape="1">
          <a:blip r:embed="rId2">
            <a:duotone>
              <a:schemeClr val="bg2">
                <a:shade val="45000"/>
                <a:satMod val="135000"/>
              </a:schemeClr>
              <a:prstClr val="white"/>
            </a:duotone>
            <a:alphaModFix amt="25000"/>
          </a:blip>
          <a:srcRect t="15728" r="-1" b="-1"/>
          <a:stretch/>
        </p:blipFill>
        <p:spPr>
          <a:xfrm>
            <a:off x="153" y="10"/>
            <a:ext cx="12191695" cy="6857990"/>
          </a:xfrm>
          <a:prstGeom prst="rect">
            <a:avLst/>
          </a:prstGeom>
        </p:spPr>
      </p:pic>
      <p:pic>
        <p:nvPicPr>
          <p:cNvPr id="12" name="Picture 14">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a:extLst>
              <a:ext uri="{FF2B5EF4-FFF2-40B4-BE49-F238E27FC236}">
                <a16:creationId xmlns:a16="http://schemas.microsoft.com/office/drawing/2014/main" id="{28E163F8-8EC5-C114-FF98-8166CF7F17AB}"/>
              </a:ext>
            </a:extLst>
          </p:cNvPr>
          <p:cNvSpPr>
            <a:spLocks noGrp="1"/>
          </p:cNvSpPr>
          <p:nvPr>
            <p:ph type="title"/>
          </p:nvPr>
        </p:nvSpPr>
        <p:spPr>
          <a:xfrm>
            <a:off x="1634149" y="477377"/>
            <a:ext cx="8835349" cy="1077229"/>
          </a:xfrm>
        </p:spPr>
        <p:txBody>
          <a:bodyPr>
            <a:noAutofit/>
          </a:bodyPr>
          <a:lstStyle/>
          <a:p>
            <a:pPr algn="l"/>
            <a:r>
              <a:rPr lang="en-US" sz="4400" b="1" dirty="0">
                <a:cs typeface="Arial" panose="020B0604020202020204"/>
              </a:rPr>
              <a:t>LOCALIZAÇÃO E POPULAÇÃO</a:t>
            </a:r>
          </a:p>
        </p:txBody>
      </p:sp>
      <p:sp>
        <p:nvSpPr>
          <p:cNvPr id="14" name="Rectangle 16">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2B6CA26-6D54-D193-1930-59125E30F35C}"/>
              </a:ext>
            </a:extLst>
          </p:cNvPr>
          <p:cNvSpPr>
            <a:spLocks noGrp="1"/>
          </p:cNvSpPr>
          <p:nvPr>
            <p:ph idx="1"/>
          </p:nvPr>
        </p:nvSpPr>
        <p:spPr>
          <a:xfrm>
            <a:off x="2596202" y="1246984"/>
            <a:ext cx="7959560" cy="3997828"/>
          </a:xfrm>
        </p:spPr>
        <p:txBody>
          <a:bodyPr>
            <a:normAutofit/>
          </a:bodyPr>
          <a:lstStyle/>
          <a:p>
            <a:pPr marL="344170" indent="-344170"/>
            <a:r>
              <a:rPr lang="en-US" sz="2400" dirty="0">
                <a:ea typeface="+mn-lt"/>
                <a:cs typeface="+mn-lt"/>
              </a:rPr>
              <a:t>Grande </a:t>
            </a:r>
            <a:r>
              <a:rPr lang="en-US" sz="2400" err="1">
                <a:ea typeface="+mn-lt"/>
                <a:cs typeface="+mn-lt"/>
              </a:rPr>
              <a:t>parte</a:t>
            </a:r>
            <a:r>
              <a:rPr lang="en-US" sz="2400" dirty="0">
                <a:ea typeface="+mn-lt"/>
                <a:cs typeface="+mn-lt"/>
              </a:rPr>
              <a:t> da </a:t>
            </a:r>
            <a:r>
              <a:rPr lang="en-US" sz="2400" err="1">
                <a:ea typeface="+mn-lt"/>
                <a:cs typeface="+mn-lt"/>
              </a:rPr>
              <a:t>população</a:t>
            </a:r>
            <a:r>
              <a:rPr lang="en-US" sz="2400" dirty="0">
                <a:ea typeface="+mn-lt"/>
                <a:cs typeface="+mn-lt"/>
              </a:rPr>
              <a:t> </a:t>
            </a:r>
            <a:r>
              <a:rPr lang="en-US" sz="2400" err="1">
                <a:ea typeface="+mn-lt"/>
                <a:cs typeface="+mn-lt"/>
              </a:rPr>
              <a:t>kulina</a:t>
            </a:r>
            <a:r>
              <a:rPr lang="en-US" sz="2400" dirty="0">
                <a:ea typeface="+mn-lt"/>
                <a:cs typeface="+mn-lt"/>
              </a:rPr>
              <a:t> </a:t>
            </a:r>
            <a:r>
              <a:rPr lang="en-US" sz="2400" err="1">
                <a:ea typeface="+mn-lt"/>
                <a:cs typeface="+mn-lt"/>
              </a:rPr>
              <a:t>encontra</a:t>
            </a:r>
            <a:r>
              <a:rPr lang="en-US" sz="2400" dirty="0">
                <a:ea typeface="+mn-lt"/>
                <a:cs typeface="+mn-lt"/>
              </a:rPr>
              <a:t>-se </a:t>
            </a:r>
            <a:r>
              <a:rPr lang="en-US" sz="2400" err="1">
                <a:ea typeface="+mn-lt"/>
                <a:cs typeface="+mn-lt"/>
              </a:rPr>
              <a:t>na</a:t>
            </a:r>
            <a:r>
              <a:rPr lang="en-US" sz="2400" dirty="0">
                <a:ea typeface="+mn-lt"/>
                <a:cs typeface="+mn-lt"/>
              </a:rPr>
              <a:t> </a:t>
            </a:r>
            <a:r>
              <a:rPr lang="en-US" sz="2400" err="1">
                <a:ea typeface="+mn-lt"/>
                <a:cs typeface="+mn-lt"/>
              </a:rPr>
              <a:t>fronteira</a:t>
            </a:r>
            <a:r>
              <a:rPr lang="en-US" sz="2400" dirty="0">
                <a:ea typeface="+mn-lt"/>
                <a:cs typeface="+mn-lt"/>
              </a:rPr>
              <a:t> do </a:t>
            </a:r>
            <a:r>
              <a:rPr lang="en-US" sz="2400" err="1">
                <a:ea typeface="+mn-lt"/>
                <a:cs typeface="+mn-lt"/>
              </a:rPr>
              <a:t>Brasil</a:t>
            </a:r>
            <a:r>
              <a:rPr lang="en-US" sz="2400" dirty="0">
                <a:ea typeface="+mn-lt"/>
                <a:cs typeface="+mn-lt"/>
              </a:rPr>
              <a:t> com o Peru. No </a:t>
            </a:r>
            <a:r>
              <a:rPr lang="en-US" sz="2400" err="1">
                <a:ea typeface="+mn-lt"/>
                <a:cs typeface="+mn-lt"/>
              </a:rPr>
              <a:t>Brasil</a:t>
            </a:r>
            <a:r>
              <a:rPr lang="en-US" sz="2400" dirty="0">
                <a:ea typeface="+mn-lt"/>
                <a:cs typeface="+mn-lt"/>
              </a:rPr>
              <a:t> </a:t>
            </a:r>
            <a:r>
              <a:rPr lang="en-US" sz="2400" err="1">
                <a:ea typeface="+mn-lt"/>
                <a:cs typeface="+mn-lt"/>
              </a:rPr>
              <a:t>vivem</a:t>
            </a:r>
            <a:r>
              <a:rPr lang="en-US" sz="2400" dirty="0">
                <a:ea typeface="+mn-lt"/>
                <a:cs typeface="+mn-lt"/>
              </a:rPr>
              <a:t> </a:t>
            </a:r>
            <a:r>
              <a:rPr lang="en-US" sz="2400" err="1">
                <a:ea typeface="+mn-lt"/>
                <a:cs typeface="+mn-lt"/>
              </a:rPr>
              <a:t>em</a:t>
            </a:r>
            <a:r>
              <a:rPr lang="en-US" sz="2400" dirty="0">
                <a:ea typeface="+mn-lt"/>
                <a:cs typeface="+mn-lt"/>
              </a:rPr>
              <a:t> aldeias </a:t>
            </a:r>
            <a:r>
              <a:rPr lang="en-US" sz="2400" err="1">
                <a:ea typeface="+mn-lt"/>
                <a:cs typeface="+mn-lt"/>
              </a:rPr>
              <a:t>às</a:t>
            </a:r>
            <a:r>
              <a:rPr lang="en-US" sz="2400" dirty="0">
                <a:ea typeface="+mn-lt"/>
                <a:cs typeface="+mn-lt"/>
              </a:rPr>
              <a:t> </a:t>
            </a:r>
            <a:r>
              <a:rPr lang="en-US" sz="2400" err="1">
                <a:ea typeface="+mn-lt"/>
                <a:cs typeface="+mn-lt"/>
              </a:rPr>
              <a:t>margens</a:t>
            </a:r>
            <a:r>
              <a:rPr lang="en-US" sz="2400" dirty="0">
                <a:ea typeface="+mn-lt"/>
                <a:cs typeface="+mn-lt"/>
              </a:rPr>
              <a:t> dos </a:t>
            </a:r>
            <a:r>
              <a:rPr lang="en-US" sz="2400" err="1">
                <a:ea typeface="+mn-lt"/>
                <a:cs typeface="+mn-lt"/>
              </a:rPr>
              <a:t>rios</a:t>
            </a:r>
            <a:r>
              <a:rPr lang="en-US" sz="2400" dirty="0">
                <a:ea typeface="+mn-lt"/>
                <a:cs typeface="+mn-lt"/>
              </a:rPr>
              <a:t> Juruá e Purus (Acre). </a:t>
            </a:r>
            <a:r>
              <a:rPr lang="en-US" sz="2400">
                <a:ea typeface="+mn-lt"/>
                <a:cs typeface="+mn-lt"/>
              </a:rPr>
              <a:t>Segundo dados da Siasi/Sesai (2014), </a:t>
            </a:r>
            <a:r>
              <a:rPr lang="en-US" sz="2400" err="1">
                <a:ea typeface="+mn-lt"/>
                <a:cs typeface="+mn-lt"/>
              </a:rPr>
              <a:t>os</a:t>
            </a:r>
            <a:r>
              <a:rPr lang="en-US" sz="2400">
                <a:ea typeface="+mn-lt"/>
                <a:cs typeface="+mn-lt"/>
              </a:rPr>
              <a:t> Kulina do Acre totalizavam 7.600 indivíduos, com </a:t>
            </a:r>
            <a:r>
              <a:rPr lang="en-US" sz="2400" err="1">
                <a:ea typeface="+mn-lt"/>
                <a:cs typeface="+mn-lt"/>
              </a:rPr>
              <a:t>uma</a:t>
            </a:r>
            <a:r>
              <a:rPr lang="en-US" sz="2400" dirty="0">
                <a:ea typeface="+mn-lt"/>
                <a:cs typeface="+mn-lt"/>
              </a:rPr>
              <a:t> </a:t>
            </a:r>
            <a:r>
              <a:rPr lang="en-US" sz="2400" err="1">
                <a:ea typeface="+mn-lt"/>
                <a:cs typeface="+mn-lt"/>
              </a:rPr>
              <a:t>minoria</a:t>
            </a:r>
            <a:r>
              <a:rPr lang="en-US" sz="2400" dirty="0">
                <a:ea typeface="+mn-lt"/>
                <a:cs typeface="+mn-lt"/>
              </a:rPr>
              <a:t> </a:t>
            </a:r>
            <a:r>
              <a:rPr lang="en-US" sz="2400" err="1">
                <a:ea typeface="+mn-lt"/>
                <a:cs typeface="+mn-lt"/>
              </a:rPr>
              <a:t>vivendo</a:t>
            </a:r>
            <a:r>
              <a:rPr lang="en-US" sz="2400">
                <a:ea typeface="+mn-lt"/>
                <a:cs typeface="+mn-lt"/>
              </a:rPr>
              <a:t> no Peru, com </a:t>
            </a:r>
            <a:r>
              <a:rPr lang="en-US" sz="2400" err="1">
                <a:ea typeface="+mn-lt"/>
                <a:cs typeface="+mn-lt"/>
              </a:rPr>
              <a:t>cerca</a:t>
            </a:r>
            <a:r>
              <a:rPr lang="en-US" sz="2400" dirty="0">
                <a:ea typeface="+mn-lt"/>
                <a:cs typeface="+mn-lt"/>
              </a:rPr>
              <a:t> </a:t>
            </a:r>
            <a:r>
              <a:rPr lang="en-US" sz="2400">
                <a:ea typeface="+mn-lt"/>
                <a:cs typeface="+mn-lt"/>
              </a:rPr>
              <a:t>de 400 </a:t>
            </a:r>
            <a:r>
              <a:rPr lang="en-US" sz="2400" err="1">
                <a:ea typeface="+mn-lt"/>
                <a:cs typeface="+mn-lt"/>
              </a:rPr>
              <a:t>indivíduos</a:t>
            </a:r>
            <a:r>
              <a:rPr lang="en-US" sz="2400" dirty="0">
                <a:ea typeface="+mn-lt"/>
                <a:cs typeface="+mn-lt"/>
              </a:rPr>
              <a:t>.</a:t>
            </a:r>
            <a:endParaRPr lang="en-US" sz="2400">
              <a:cs typeface="Arial" panose="020B0604020202020204"/>
            </a:endParaRPr>
          </a:p>
        </p:txBody>
      </p:sp>
    </p:spTree>
    <p:extLst>
      <p:ext uri="{BB962C8B-B14F-4D97-AF65-F5344CB8AC3E}">
        <p14:creationId xmlns:p14="http://schemas.microsoft.com/office/powerpoint/2010/main" val="3638141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BC98CC4D-8878-B3CE-9ABA-63621BF03E64}"/>
              </a:ext>
            </a:extLst>
          </p:cNvPr>
          <p:cNvPicPr>
            <a:picLocks noChangeAspect="1"/>
          </p:cNvPicPr>
          <p:nvPr/>
        </p:nvPicPr>
        <p:blipFill rotWithShape="1">
          <a:blip r:embed="rId2">
            <a:duotone>
              <a:schemeClr val="bg2">
                <a:shade val="45000"/>
                <a:satMod val="135000"/>
              </a:schemeClr>
              <a:prstClr val="white"/>
            </a:duotone>
            <a:alphaModFix amt="25000"/>
          </a:blip>
          <a:srcRect t="4393" r="-1" b="8395"/>
          <a:stretch/>
        </p:blipFill>
        <p:spPr>
          <a:xfrm>
            <a:off x="153" y="10"/>
            <a:ext cx="12191695" cy="6857990"/>
          </a:xfrm>
          <a:prstGeom prst="rect">
            <a:avLst/>
          </a:prstGeom>
        </p:spPr>
      </p:pic>
      <p:pic>
        <p:nvPicPr>
          <p:cNvPr id="14" name="Picture 13">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a:extLst>
              <a:ext uri="{FF2B5EF4-FFF2-40B4-BE49-F238E27FC236}">
                <a16:creationId xmlns:a16="http://schemas.microsoft.com/office/drawing/2014/main" id="{0FE53C65-3485-C45B-7010-EBB4EE6D1AAC}"/>
              </a:ext>
            </a:extLst>
          </p:cNvPr>
          <p:cNvSpPr>
            <a:spLocks noGrp="1"/>
          </p:cNvSpPr>
          <p:nvPr>
            <p:ph type="title"/>
          </p:nvPr>
        </p:nvSpPr>
        <p:spPr>
          <a:xfrm>
            <a:off x="1591016" y="448622"/>
            <a:ext cx="7958331" cy="1077229"/>
          </a:xfrm>
        </p:spPr>
        <p:txBody>
          <a:bodyPr>
            <a:normAutofit/>
          </a:bodyPr>
          <a:lstStyle/>
          <a:p>
            <a:pPr algn="l"/>
            <a:r>
              <a:rPr lang="en-US" sz="4400" b="1" dirty="0">
                <a:cs typeface="Arial" panose="020B0604020202020204"/>
              </a:rPr>
              <a:t>DOENÇAS E O XAMANISMO</a:t>
            </a:r>
          </a:p>
        </p:txBody>
      </p:sp>
      <p:sp>
        <p:nvSpPr>
          <p:cNvPr id="16" name="Rectangle 15">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E9E47DF-CF09-660E-FE57-ED76F25F2687}"/>
              </a:ext>
            </a:extLst>
          </p:cNvPr>
          <p:cNvSpPr>
            <a:spLocks noGrp="1"/>
          </p:cNvSpPr>
          <p:nvPr>
            <p:ph idx="1"/>
          </p:nvPr>
        </p:nvSpPr>
        <p:spPr>
          <a:xfrm>
            <a:off x="2121749" y="1879587"/>
            <a:ext cx="7959560" cy="3997828"/>
          </a:xfrm>
        </p:spPr>
        <p:txBody>
          <a:bodyPr>
            <a:normAutofit/>
          </a:bodyPr>
          <a:lstStyle/>
          <a:p>
            <a:pPr marL="344170" indent="-344170"/>
            <a:r>
              <a:rPr lang="pt-BR" dirty="0">
                <a:ea typeface="+mn-lt"/>
                <a:cs typeface="+mn-lt"/>
              </a:rPr>
              <a:t>Para os </a:t>
            </a:r>
            <a:r>
              <a:rPr lang="pt-BR" dirty="0" err="1">
                <a:ea typeface="+mn-lt"/>
                <a:cs typeface="+mn-lt"/>
              </a:rPr>
              <a:t>Kulinas</a:t>
            </a:r>
            <a:r>
              <a:rPr lang="pt-BR" dirty="0">
                <a:ea typeface="+mn-lt"/>
                <a:cs typeface="+mn-lt"/>
              </a:rPr>
              <a:t>, as doenças são causadas por </a:t>
            </a:r>
            <a:r>
              <a:rPr lang="pt-BR" dirty="0" err="1">
                <a:ea typeface="+mn-lt"/>
                <a:cs typeface="+mn-lt"/>
              </a:rPr>
              <a:t>dori</a:t>
            </a:r>
            <a:r>
              <a:rPr lang="pt-BR" dirty="0">
                <a:ea typeface="+mn-lt"/>
                <a:cs typeface="+mn-lt"/>
              </a:rPr>
              <a:t> ("feitiço"), que se manifestam na forma de um objeto que entra no corpo da vítima através de inserção mágica, podendo ser uma pequena pedra, um pedaço de pau ou osso, que causará muita dor no corpo do doente.</a:t>
            </a:r>
            <a:br>
              <a:rPr lang="pt-BR" dirty="0">
                <a:ea typeface="+mn-lt"/>
                <a:cs typeface="+mn-lt"/>
              </a:rPr>
            </a:br>
            <a:r>
              <a:rPr lang="pt-BR" dirty="0">
                <a:ea typeface="+mn-lt"/>
                <a:cs typeface="+mn-lt"/>
              </a:rPr>
              <a:t>Quem lança o </a:t>
            </a:r>
            <a:r>
              <a:rPr lang="pt-BR" dirty="0" err="1">
                <a:ea typeface="+mn-lt"/>
                <a:cs typeface="+mn-lt"/>
              </a:rPr>
              <a:t>dori</a:t>
            </a:r>
            <a:r>
              <a:rPr lang="pt-BR" dirty="0">
                <a:ea typeface="+mn-lt"/>
                <a:cs typeface="+mn-lt"/>
              </a:rPr>
              <a:t> é sempre o </a:t>
            </a:r>
            <a:r>
              <a:rPr lang="pt-BR" dirty="0" err="1">
                <a:ea typeface="+mn-lt"/>
                <a:cs typeface="+mn-lt"/>
              </a:rPr>
              <a:t>dsopinejé</a:t>
            </a:r>
            <a:r>
              <a:rPr lang="pt-BR" dirty="0">
                <a:ea typeface="+mn-lt"/>
                <a:cs typeface="+mn-lt"/>
              </a:rPr>
              <a:t> ("xamã"), que jamais age contra alguém de seu próprio grupo. Dessa forma, ou há um xamã de um grupo rival na aldeia ou ela veio de fora, de </a:t>
            </a:r>
            <a:r>
              <a:rPr lang="pt-BR" dirty="0" err="1">
                <a:ea typeface="+mn-lt"/>
                <a:cs typeface="+mn-lt"/>
              </a:rPr>
              <a:t>madija</a:t>
            </a:r>
            <a:r>
              <a:rPr lang="pt-BR" dirty="0">
                <a:ea typeface="+mn-lt"/>
                <a:cs typeface="+mn-lt"/>
              </a:rPr>
              <a:t> ou não.</a:t>
            </a:r>
            <a:endParaRPr lang="en-US" dirty="0">
              <a:ea typeface="+mn-lt"/>
              <a:cs typeface="+mn-lt"/>
            </a:endParaRPr>
          </a:p>
          <a:p>
            <a:pPr marL="344170" indent="-344170"/>
            <a:endParaRPr lang="en-US" dirty="0">
              <a:ea typeface="+mn-lt"/>
              <a:cs typeface="+mn-lt"/>
            </a:endParaRPr>
          </a:p>
          <a:p>
            <a:pPr marL="344170" indent="-344170"/>
            <a:endParaRPr lang="en-US" dirty="0">
              <a:cs typeface="Arial"/>
            </a:endParaRPr>
          </a:p>
        </p:txBody>
      </p:sp>
    </p:spTree>
    <p:extLst>
      <p:ext uri="{BB962C8B-B14F-4D97-AF65-F5344CB8AC3E}">
        <p14:creationId xmlns:p14="http://schemas.microsoft.com/office/powerpoint/2010/main" val="4023880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52D26E21-F52F-6099-9323-69FD116E7109}"/>
              </a:ext>
            </a:extLst>
          </p:cNvPr>
          <p:cNvPicPr>
            <a:picLocks noChangeAspect="1"/>
          </p:cNvPicPr>
          <p:nvPr/>
        </p:nvPicPr>
        <p:blipFill rotWithShape="1">
          <a:blip r:embed="rId2">
            <a:duotone>
              <a:schemeClr val="bg2">
                <a:shade val="45000"/>
                <a:satMod val="135000"/>
              </a:schemeClr>
              <a:prstClr val="white"/>
            </a:duotone>
            <a:alphaModFix amt="25000"/>
          </a:blip>
          <a:srcRect t="16973" r="-1" b="3238"/>
          <a:stretch/>
        </p:blipFill>
        <p:spPr>
          <a:xfrm>
            <a:off x="153" y="10"/>
            <a:ext cx="12191695" cy="6857990"/>
          </a:xfrm>
          <a:prstGeom prst="rect">
            <a:avLst/>
          </a:prstGeom>
        </p:spPr>
      </p:pic>
      <p:pic>
        <p:nvPicPr>
          <p:cNvPr id="13" name="Picture 12">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a:extLst>
              <a:ext uri="{FF2B5EF4-FFF2-40B4-BE49-F238E27FC236}">
                <a16:creationId xmlns:a16="http://schemas.microsoft.com/office/drawing/2014/main" id="{37C6868B-E7D8-8953-9421-A9166FE4CF61}"/>
              </a:ext>
            </a:extLst>
          </p:cNvPr>
          <p:cNvSpPr>
            <a:spLocks noGrp="1"/>
          </p:cNvSpPr>
          <p:nvPr>
            <p:ph type="title"/>
          </p:nvPr>
        </p:nvSpPr>
        <p:spPr>
          <a:xfrm>
            <a:off x="1849808" y="290471"/>
            <a:ext cx="7958331" cy="1077229"/>
          </a:xfrm>
        </p:spPr>
        <p:txBody>
          <a:bodyPr>
            <a:normAutofit/>
          </a:bodyPr>
          <a:lstStyle/>
          <a:p>
            <a:pPr algn="l"/>
            <a:r>
              <a:rPr lang="en-US" sz="4400" b="1" dirty="0">
                <a:cs typeface="Arial" panose="020B0604020202020204"/>
              </a:rPr>
              <a:t>CULTURA</a:t>
            </a:r>
          </a:p>
        </p:txBody>
      </p:sp>
      <p:sp>
        <p:nvSpPr>
          <p:cNvPr id="15" name="Rectangle 14">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554C65D-F6EE-C4E9-D0E2-319B36FBD1C7}"/>
              </a:ext>
            </a:extLst>
          </p:cNvPr>
          <p:cNvSpPr>
            <a:spLocks noGrp="1"/>
          </p:cNvSpPr>
          <p:nvPr>
            <p:ph idx="1"/>
          </p:nvPr>
        </p:nvSpPr>
        <p:spPr>
          <a:xfrm>
            <a:off x="2164881" y="1362002"/>
            <a:ext cx="9958013" cy="4846092"/>
          </a:xfrm>
        </p:spPr>
        <p:txBody>
          <a:bodyPr vert="horz" lIns="91440" tIns="45720" rIns="91440" bIns="45720" rtlCol="0" anchor="ctr">
            <a:noAutofit/>
          </a:bodyPr>
          <a:lstStyle/>
          <a:p>
            <a:pPr marL="344170" indent="-344170">
              <a:lnSpc>
                <a:spcPct val="110000"/>
              </a:lnSpc>
            </a:pPr>
            <a:r>
              <a:rPr lang="pt-BR" dirty="0">
                <a:ea typeface="+mn-lt"/>
                <a:cs typeface="+mn-lt"/>
              </a:rPr>
              <a:t>Os </a:t>
            </a:r>
            <a:r>
              <a:rPr lang="pt-BR" dirty="0" err="1">
                <a:ea typeface="+mn-lt"/>
                <a:cs typeface="+mn-lt"/>
              </a:rPr>
              <a:t>Kulina</a:t>
            </a:r>
            <a:r>
              <a:rPr lang="pt-BR" dirty="0">
                <a:ea typeface="+mn-lt"/>
                <a:cs typeface="+mn-lt"/>
              </a:rPr>
              <a:t> dominam as técnicas de cultivo e processamento do algodão, dele produzindo suas roupas, tingidas com urucum, bem como suas redes, bolsas e cintos, os quais comercializam esporadicamente nas cidades ou por meio dos múltiplos agentes que eventualmente frequentam suas aldeias.</a:t>
            </a:r>
            <a:endParaRPr lang="en-US">
              <a:ea typeface="+mn-lt"/>
              <a:cs typeface="+mn-lt"/>
            </a:endParaRPr>
          </a:p>
          <a:p>
            <a:pPr marL="344170" indent="-344170">
              <a:lnSpc>
                <a:spcPct val="110000"/>
              </a:lnSpc>
            </a:pPr>
            <a:r>
              <a:rPr lang="pt-BR" dirty="0">
                <a:ea typeface="+mn-lt"/>
                <a:cs typeface="+mn-lt"/>
              </a:rPr>
              <a:t>Como seus vizinhos </a:t>
            </a:r>
            <a:r>
              <a:rPr lang="pt-BR" dirty="0" err="1">
                <a:ea typeface="+mn-lt"/>
                <a:cs typeface="+mn-lt"/>
              </a:rPr>
              <a:t>Kaxinawa</a:t>
            </a:r>
            <a:r>
              <a:rPr lang="pt-BR" dirty="0">
                <a:ea typeface="+mn-lt"/>
                <a:cs typeface="+mn-lt"/>
              </a:rPr>
              <a:t>, produzem colares com dentes de animais, sementes e valorizam sobremaneira as pedras, por vezes até lhes atribuindo propriedades mágicas. Utilizam-se bastante das várias espécies de palmeira para adornos rituais, assim como chapéus de faixas de palmeira, saias e faixas corporais. Também são famosos pelos trabalhos em madeira maciça, tais como bancos em forma de animais como jacarés, antas e onças, além de pequenos bonecos esculpidos e barcos.</a:t>
            </a:r>
          </a:p>
          <a:p>
            <a:pPr marL="344170" indent="-344170">
              <a:lnSpc>
                <a:spcPct val="110000"/>
              </a:lnSpc>
            </a:pPr>
            <a:endParaRPr lang="en-US" dirty="0">
              <a:cs typeface="Arial"/>
            </a:endParaRPr>
          </a:p>
        </p:txBody>
      </p:sp>
    </p:spTree>
    <p:extLst>
      <p:ext uri="{BB962C8B-B14F-4D97-AF65-F5344CB8AC3E}">
        <p14:creationId xmlns:p14="http://schemas.microsoft.com/office/powerpoint/2010/main" val="668566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picture containing person, outdoor, hair&#10;&#10;Description automatically generated">
            <a:extLst>
              <a:ext uri="{FF2B5EF4-FFF2-40B4-BE49-F238E27FC236}">
                <a16:creationId xmlns:a16="http://schemas.microsoft.com/office/drawing/2014/main" id="{994A627E-C45E-49AF-B474-9869E9762C12}"/>
              </a:ext>
            </a:extLst>
          </p:cNvPr>
          <p:cNvPicPr>
            <a:picLocks noChangeAspect="1"/>
          </p:cNvPicPr>
          <p:nvPr/>
        </p:nvPicPr>
        <p:blipFill rotWithShape="1">
          <a:blip r:embed="rId2">
            <a:duotone>
              <a:schemeClr val="bg2">
                <a:shade val="45000"/>
                <a:satMod val="135000"/>
              </a:schemeClr>
              <a:prstClr val="white"/>
            </a:duotone>
            <a:alphaModFix amt="25000"/>
          </a:blip>
          <a:srcRect t="22679" r="-1" b="-1"/>
          <a:stretch/>
        </p:blipFill>
        <p:spPr>
          <a:xfrm>
            <a:off x="153" y="10"/>
            <a:ext cx="12191695" cy="6857990"/>
          </a:xfrm>
          <a:prstGeom prst="rect">
            <a:avLst/>
          </a:prstGeom>
        </p:spPr>
      </p:pic>
      <p:pic>
        <p:nvPicPr>
          <p:cNvPr id="15" name="Picture 14">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a:extLst>
              <a:ext uri="{FF2B5EF4-FFF2-40B4-BE49-F238E27FC236}">
                <a16:creationId xmlns:a16="http://schemas.microsoft.com/office/drawing/2014/main" id="{F7534630-9C3C-3E9A-A1A9-5E42071708D1}"/>
              </a:ext>
            </a:extLst>
          </p:cNvPr>
          <p:cNvSpPr>
            <a:spLocks noGrp="1"/>
          </p:cNvSpPr>
          <p:nvPr>
            <p:ph type="title"/>
          </p:nvPr>
        </p:nvSpPr>
        <p:spPr>
          <a:xfrm>
            <a:off x="1964827" y="347981"/>
            <a:ext cx="7958331" cy="1077229"/>
          </a:xfrm>
        </p:spPr>
        <p:txBody>
          <a:bodyPr>
            <a:normAutofit/>
          </a:bodyPr>
          <a:lstStyle/>
          <a:p>
            <a:pPr algn="l"/>
            <a:r>
              <a:rPr lang="en-US" sz="4400" b="1" dirty="0">
                <a:cs typeface="Arial" panose="020B0604020202020204"/>
              </a:rPr>
              <a:t>KULINARIA</a:t>
            </a:r>
            <a:endParaRPr lang="en-US" sz="4400" dirty="0"/>
          </a:p>
        </p:txBody>
      </p:sp>
      <p:sp>
        <p:nvSpPr>
          <p:cNvPr id="17" name="Rectangle 16">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1F0FF09-62A8-6021-6E9A-A092E78F63AE}"/>
              </a:ext>
            </a:extLst>
          </p:cNvPr>
          <p:cNvSpPr>
            <a:spLocks noGrp="1"/>
          </p:cNvSpPr>
          <p:nvPr>
            <p:ph idx="1"/>
          </p:nvPr>
        </p:nvSpPr>
        <p:spPr>
          <a:xfrm>
            <a:off x="2366164" y="1505776"/>
            <a:ext cx="7959560" cy="3595262"/>
          </a:xfrm>
        </p:spPr>
        <p:txBody>
          <a:bodyPr>
            <a:normAutofit/>
          </a:bodyPr>
          <a:lstStyle/>
          <a:p>
            <a:pPr marL="344170" indent="-344170"/>
            <a:r>
              <a:rPr lang="pt-BR" sz="2400" dirty="0">
                <a:ea typeface="+mn-lt"/>
                <a:cs typeface="+mn-lt"/>
              </a:rPr>
              <a:t>As mulheres </a:t>
            </a:r>
            <a:r>
              <a:rPr lang="pt-BR" sz="2400" dirty="0" err="1">
                <a:ea typeface="+mn-lt"/>
                <a:cs typeface="+mn-lt"/>
              </a:rPr>
              <a:t>Kulina</a:t>
            </a:r>
            <a:r>
              <a:rPr lang="pt-BR" sz="2400" dirty="0">
                <a:ea typeface="+mn-lt"/>
                <a:cs typeface="+mn-lt"/>
              </a:rPr>
              <a:t> são famosas pela sua culinária que, embora de cardápio relativamente simples e repetitivo, produz pratos deliciosos, tais como os peixes moqueados, cozidos, as sopas de tatu, carne de porco cozida com ervas, mingau feito com água e banana defumada (</a:t>
            </a:r>
            <a:r>
              <a:rPr lang="pt-BR" sz="2400" dirty="0" err="1">
                <a:ea typeface="+mn-lt"/>
                <a:cs typeface="+mn-lt"/>
              </a:rPr>
              <a:t>bare</a:t>
            </a:r>
            <a:r>
              <a:rPr lang="pt-BR" sz="2400" dirty="0">
                <a:ea typeface="+mn-lt"/>
                <a:cs typeface="+mn-lt"/>
              </a:rPr>
              <a:t> </a:t>
            </a:r>
            <a:r>
              <a:rPr lang="pt-BR" sz="2400" dirty="0" err="1">
                <a:ea typeface="+mn-lt"/>
                <a:cs typeface="+mn-lt"/>
              </a:rPr>
              <a:t>pahani</a:t>
            </a:r>
            <a:r>
              <a:rPr lang="pt-BR" sz="2400" dirty="0">
                <a:ea typeface="+mn-lt"/>
                <a:cs typeface="+mn-lt"/>
              </a:rPr>
              <a:t>), entre outras delícias herdadas de gerações.</a:t>
            </a:r>
            <a:endParaRPr lang="en-US" sz="2400">
              <a:ea typeface="+mn-lt"/>
              <a:cs typeface="+mn-lt"/>
            </a:endParaRPr>
          </a:p>
        </p:txBody>
      </p:sp>
    </p:spTree>
    <p:extLst>
      <p:ext uri="{BB962C8B-B14F-4D97-AF65-F5344CB8AC3E}">
        <p14:creationId xmlns:p14="http://schemas.microsoft.com/office/powerpoint/2010/main" val="3556369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9BC2E17D-759C-F0B0-DDFD-2BEDD880196B}"/>
              </a:ext>
            </a:extLst>
          </p:cNvPr>
          <p:cNvPicPr>
            <a:picLocks noChangeAspect="1"/>
          </p:cNvPicPr>
          <p:nvPr/>
        </p:nvPicPr>
        <p:blipFill rotWithShape="1">
          <a:blip r:embed="rId2">
            <a:duotone>
              <a:schemeClr val="bg2">
                <a:shade val="45000"/>
                <a:satMod val="135000"/>
              </a:schemeClr>
              <a:prstClr val="white"/>
            </a:duotone>
            <a:alphaModFix amt="25000"/>
          </a:blip>
          <a:srcRect t="4393" r="-1" b="8395"/>
          <a:stretch/>
        </p:blipFill>
        <p:spPr>
          <a:xfrm>
            <a:off x="153" y="10"/>
            <a:ext cx="12191695" cy="6857990"/>
          </a:xfrm>
          <a:prstGeom prst="rect">
            <a:avLst/>
          </a:prstGeom>
        </p:spPr>
      </p:pic>
      <p:pic>
        <p:nvPicPr>
          <p:cNvPr id="15" name="Picture 14">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a:extLst>
              <a:ext uri="{FF2B5EF4-FFF2-40B4-BE49-F238E27FC236}">
                <a16:creationId xmlns:a16="http://schemas.microsoft.com/office/drawing/2014/main" id="{411FD667-37A2-9D89-3E9D-EE313348205B}"/>
              </a:ext>
            </a:extLst>
          </p:cNvPr>
          <p:cNvSpPr>
            <a:spLocks noGrp="1"/>
          </p:cNvSpPr>
          <p:nvPr>
            <p:ph type="title"/>
          </p:nvPr>
        </p:nvSpPr>
        <p:spPr>
          <a:xfrm>
            <a:off x="2611808" y="808056"/>
            <a:ext cx="7958331" cy="1077229"/>
          </a:xfrm>
        </p:spPr>
        <p:txBody>
          <a:bodyPr>
            <a:normAutofit/>
          </a:bodyPr>
          <a:lstStyle/>
          <a:p>
            <a:pPr algn="ctr"/>
            <a:r>
              <a:rPr lang="en-US" sz="4400" b="1" dirty="0">
                <a:cs typeface="Arial"/>
              </a:rPr>
              <a:t>CRÉDITOS FINAIS</a:t>
            </a:r>
          </a:p>
        </p:txBody>
      </p:sp>
      <p:sp>
        <p:nvSpPr>
          <p:cNvPr id="17" name="Rectangle 16">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AD14A614-9A1A-6CFF-4B69-D2BB5303A240}"/>
              </a:ext>
            </a:extLst>
          </p:cNvPr>
          <p:cNvSpPr>
            <a:spLocks noGrp="1"/>
          </p:cNvSpPr>
          <p:nvPr>
            <p:ph idx="1"/>
          </p:nvPr>
        </p:nvSpPr>
        <p:spPr>
          <a:xfrm>
            <a:off x="2308655" y="2052116"/>
            <a:ext cx="8261484" cy="3997828"/>
          </a:xfrm>
        </p:spPr>
        <p:txBody>
          <a:bodyPr>
            <a:normAutofit/>
          </a:bodyPr>
          <a:lstStyle/>
          <a:p>
            <a:pPr marL="0" indent="0">
              <a:buNone/>
            </a:pPr>
            <a:r>
              <a:rPr lang="en-US" sz="3600" b="1" dirty="0">
                <a:cs typeface="Arial" panose="020B0604020202020204"/>
              </a:rPr>
              <a:t>TRABALHO REALIZADO POR:</a:t>
            </a:r>
          </a:p>
          <a:p>
            <a:pPr marL="0" indent="0">
              <a:buNone/>
            </a:pPr>
            <a:r>
              <a:rPr lang="en-US" sz="3200">
                <a:cs typeface="Arial" panose="020B0604020202020204"/>
              </a:rPr>
              <a:t> - GABRIEL DE SOUZA SANTOS</a:t>
            </a:r>
          </a:p>
          <a:p>
            <a:pPr marL="0" indent="0">
              <a:buNone/>
            </a:pPr>
            <a:r>
              <a:rPr lang="en-US" sz="3200">
                <a:cs typeface="Arial" panose="020B0604020202020204"/>
              </a:rPr>
              <a:t> - RAFAEL NEVES NASCIMENTO</a:t>
            </a:r>
          </a:p>
          <a:p>
            <a:pPr marL="0" indent="0">
              <a:buNone/>
            </a:pPr>
            <a:r>
              <a:rPr lang="en-US" sz="3200">
                <a:cs typeface="Arial" panose="020B0604020202020204"/>
              </a:rPr>
              <a:t> - PEDRO LUCAS APARECIDO SILVA</a:t>
            </a:r>
            <a:endParaRPr lang="en-US" sz="3200" dirty="0">
              <a:cs typeface="Arial" panose="020B0604020202020204"/>
            </a:endParaRPr>
          </a:p>
        </p:txBody>
      </p:sp>
    </p:spTree>
    <p:extLst>
      <p:ext uri="{BB962C8B-B14F-4D97-AF65-F5344CB8AC3E}">
        <p14:creationId xmlns:p14="http://schemas.microsoft.com/office/powerpoint/2010/main" val="40899003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C2D1F"/>
      </a:dk2>
      <a:lt2>
        <a:srgbClr val="FAF2C5"/>
      </a:lt2>
      <a:accent1>
        <a:srgbClr val="EA9736"/>
      </a:accent1>
      <a:accent2>
        <a:srgbClr val="EACF56"/>
      </a:accent2>
      <a:accent3>
        <a:srgbClr val="77D4D6"/>
      </a:accent3>
      <a:accent4>
        <a:srgbClr val="54AFDC"/>
      </a:accent4>
      <a:accent5>
        <a:srgbClr val="88C363"/>
      </a:accent5>
      <a:accent6>
        <a:srgbClr val="D9D899"/>
      </a:accent6>
      <a:hlink>
        <a:srgbClr val="A7A574"/>
      </a:hlink>
      <a:folHlink>
        <a:srgbClr val="8B887A"/>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9B359FC9-1E88-4883-B31D-CCECAE2A7B38}"/>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Madison</vt:lpstr>
      <vt:lpstr>TRIBO INDÍGENA  KULINA</vt:lpstr>
      <vt:lpstr>LÍNGUA E HISTÓRIA</vt:lpstr>
      <vt:lpstr>LOCALIZAÇÃO E POPULAÇÃO</vt:lpstr>
      <vt:lpstr>DOENÇAS E O XAMANISMO</vt:lpstr>
      <vt:lpstr>CULTURA</vt:lpstr>
      <vt:lpstr>KULINARIA</vt:lpstr>
      <vt:lpstr>CRÉDITOS FINAIS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201</cp:revision>
  <dcterms:created xsi:type="dcterms:W3CDTF">2022-08-02T21:32:19Z</dcterms:created>
  <dcterms:modified xsi:type="dcterms:W3CDTF">2022-08-03T01:57:19Z</dcterms:modified>
</cp:coreProperties>
</file>