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46"/>
  </p:notesMasterIdLst>
  <p:handoutMasterIdLst>
    <p:handoutMasterId r:id="rId47"/>
  </p:handoutMasterIdLst>
  <p:sldIdLst>
    <p:sldId id="257" r:id="rId2"/>
    <p:sldId id="258" r:id="rId3"/>
    <p:sldId id="259" r:id="rId4"/>
    <p:sldId id="260" r:id="rId5"/>
    <p:sldId id="261" r:id="rId6"/>
    <p:sldId id="273" r:id="rId7"/>
    <p:sldId id="274" r:id="rId8"/>
    <p:sldId id="275" r:id="rId9"/>
    <p:sldId id="276" r:id="rId10"/>
    <p:sldId id="262" r:id="rId11"/>
    <p:sldId id="263" r:id="rId12"/>
    <p:sldId id="264" r:id="rId13"/>
    <p:sldId id="277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8" r:id="rId42"/>
    <p:sldId id="299" r:id="rId43"/>
    <p:sldId id="300" r:id="rId44"/>
    <p:sldId id="301" r:id="rId4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A56B8B-90F6-41EC-AC37-F033ED2A57FF}" type="datetime1">
              <a:rPr lang="pt-BR" smtClean="0"/>
              <a:t>30/11/2020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A983AA-2481-4371-917C-6457CA055053}" type="datetime1">
              <a:rPr lang="pt-BR" smtClean="0"/>
              <a:t>30/11/2020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A97FF641-F313-4AD0-BA92-8145B9101A50}" type="datetime1">
              <a:rPr lang="pt-BR" smtClean="0"/>
              <a:t>30/11/2020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288EE4-F830-4159-BFF9-E721BA7AE0AB}" type="datetime1">
              <a:rPr lang="pt-BR" smtClean="0"/>
              <a:t>30/11/2020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6B8899-C6DA-43D3-8986-CFC20CD4B104}" type="datetime1">
              <a:rPr lang="pt-BR" smtClean="0"/>
              <a:t>30/11/2020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E62EC5-0DC6-4A78-BB05-D67BCA50AA36}" type="datetime1">
              <a:rPr lang="pt-BR" smtClean="0"/>
              <a:t>30/11/2020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0D1A4693-2F41-43D3-BCDB-D5059F2986DB}" type="datetime1">
              <a:rPr lang="pt-BR" smtClean="0"/>
              <a:t>30/11/2020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BB8AB2-DE16-44F3-8F59-40B18FC602F6}" type="datetime1">
              <a:rPr lang="pt-BR" smtClean="0"/>
              <a:t>30/11/2020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CA5D35-0539-48FA-A753-0871E1ECAF0D}" type="datetime1">
              <a:rPr lang="pt-BR" smtClean="0"/>
              <a:t>30/11/2020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A371F0-AB78-4B7A-B042-3B5D124F9CC4}" type="datetime1">
              <a:rPr lang="pt-BR" smtClean="0"/>
              <a:t>30/11/2020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E59013-4240-4BCB-9D6D-0402FB62C003}" type="datetime1">
              <a:rPr lang="pt-BR" smtClean="0"/>
              <a:t>30/11/2020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90243F5-F020-403B-84E8-3610E6C6CB4F}" type="datetime1">
              <a:rPr lang="pt-BR" smtClean="0"/>
              <a:t>30/11/2020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5D7AD476-FCE1-4F4C-AFD1-546A99681531}" type="datetime1">
              <a:rPr lang="pt-BR" smtClean="0"/>
              <a:t>30/11/2020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643713A-F4DD-4FBD-9DD6-C5B4A339B115}" type="datetime1">
              <a:rPr lang="pt-BR" smtClean="0"/>
              <a:t>30/11/2020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tângulo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tângulo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 rtlCol="0">
            <a:normAutofit/>
          </a:bodyPr>
          <a:lstStyle/>
          <a:p>
            <a:r>
              <a:rPr lang="pt-BR" sz="2400" b="1" dirty="0"/>
              <a:t>Processos de formação das palavras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 rtlCol="0">
            <a:normAutofit/>
          </a:bodyPr>
          <a:lstStyle/>
          <a:p>
            <a:r>
              <a:rPr lang="pt-BR" b="1" dirty="0"/>
              <a:t>derivação / composição; entre outros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DEBB9-C42D-46A9-AC4D-FABE39B9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47920"/>
            <a:ext cx="10058400" cy="457336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Prefixos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522912-FD3A-4C56-8822-C73CCD813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45336"/>
            <a:ext cx="11297478" cy="3849624"/>
          </a:xfrm>
        </p:spPr>
        <p:txBody>
          <a:bodyPr/>
          <a:lstStyle/>
          <a:p>
            <a:pPr algn="just" fontAlgn="base"/>
            <a:r>
              <a:rPr lang="pt-BR" sz="2000" dirty="0"/>
              <a:t>Os prefixos são afixos que formam palavras a partir de um morfema que </a:t>
            </a:r>
            <a:r>
              <a:rPr lang="pt-BR" sz="2000" b="1" dirty="0"/>
              <a:t>antecede</a:t>
            </a:r>
            <a:r>
              <a:rPr lang="pt-BR" sz="2000" dirty="0"/>
              <a:t> </a:t>
            </a:r>
            <a:r>
              <a:rPr lang="pt-BR" sz="2000" b="1" dirty="0"/>
              <a:t>o</a:t>
            </a:r>
            <a:r>
              <a:rPr lang="pt-BR" sz="2000" dirty="0"/>
              <a:t> </a:t>
            </a:r>
            <a:r>
              <a:rPr lang="pt-BR" sz="2000" b="1" dirty="0"/>
              <a:t>radical</a:t>
            </a:r>
            <a:r>
              <a:rPr lang="pt-BR" sz="2000" dirty="0"/>
              <a:t>. </a:t>
            </a:r>
          </a:p>
          <a:p>
            <a:pPr algn="just" fontAlgn="base"/>
            <a:r>
              <a:rPr lang="pt-BR" sz="2000" dirty="0"/>
              <a:t>Assim, eles modificam o seu sentido mas, geralmente, mantêm a classe gramatical a qual pertencem.</a:t>
            </a:r>
          </a:p>
          <a:p>
            <a:pPr algn="just" fontAlgn="base"/>
            <a:r>
              <a:rPr lang="pt-BR" sz="2000" dirty="0"/>
              <a:t>A maior parte dos prefixos da língua portuguesa são de </a:t>
            </a:r>
            <a:r>
              <a:rPr lang="pt-BR" sz="2000" b="1" dirty="0"/>
              <a:t>origem latina ou grega</a:t>
            </a:r>
            <a:r>
              <a:rPr lang="pt-BR" sz="2000" dirty="0"/>
              <a:t>. </a:t>
            </a:r>
          </a:p>
          <a:p>
            <a:pPr algn="just" fontAlgn="base"/>
            <a:r>
              <a:rPr lang="pt-BR" sz="2000" dirty="0"/>
              <a:t>Confira as listas com os respetivos significados e exemplos: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DD3849-FA55-49FB-BB65-8ECC3FEC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30/11/2020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85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0995D2E-CD49-4CFF-8E8C-21294055E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822" y="703384"/>
            <a:ext cx="9833316" cy="5584873"/>
          </a:xfrm>
          <a:prstGeom prst="rect">
            <a:avLst/>
          </a:prstGeo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4C07F7-2FF6-4FF9-9B21-1622B3A7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30/11/2020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67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7521096-380C-4719-A90C-CBBB902FF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414" y="872197"/>
            <a:ext cx="9945859" cy="5162843"/>
          </a:xfrm>
          <a:prstGeom prst="rect">
            <a:avLst/>
          </a:prstGeo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14A299-7B1F-4016-A6E8-85CF2E2CA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30/11/2020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0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559663-9F10-4225-BD50-09B728FDA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56" y="579120"/>
            <a:ext cx="11204713" cy="5821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/>
              <a:t>2) Derivação Sufixal ou Sufixação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Resulta de acréscimo de </a:t>
            </a:r>
            <a:r>
              <a:rPr lang="pt-BR" sz="2000" b="1" dirty="0"/>
              <a:t>sufixo</a:t>
            </a:r>
            <a:r>
              <a:rPr lang="pt-BR" sz="2000" dirty="0"/>
              <a:t> à palavra primitiva, que pode sofrer alteração de significado ou mudança de classe gramatical. </a:t>
            </a:r>
          </a:p>
          <a:p>
            <a:pPr marL="0" indent="0" algn="just">
              <a:buNone/>
            </a:pPr>
            <a:r>
              <a:rPr lang="pt-BR" sz="2000" dirty="0"/>
              <a:t>Por exemplo: alfabetiza</a:t>
            </a:r>
            <a:r>
              <a:rPr lang="pt-BR" sz="2000" b="1" dirty="0"/>
              <a:t>ção</a:t>
            </a:r>
            <a:endParaRPr lang="pt-BR" sz="2000" dirty="0"/>
          </a:p>
          <a:p>
            <a:pPr algn="just"/>
            <a:r>
              <a:rPr lang="pt-BR" sz="2000" dirty="0"/>
              <a:t>No exemplo acima, o sufixo </a:t>
            </a:r>
            <a:r>
              <a:rPr lang="pt-BR" sz="2000" b="1" dirty="0"/>
              <a:t>-</a:t>
            </a:r>
            <a:r>
              <a:rPr lang="pt-BR" sz="2000" b="1" dirty="0" err="1"/>
              <a:t>ção</a:t>
            </a:r>
            <a:r>
              <a:rPr lang="pt-BR" sz="2000" b="1" dirty="0"/>
              <a:t>  </a:t>
            </a:r>
            <a:r>
              <a:rPr lang="pt-BR" sz="2000" dirty="0"/>
              <a:t>transforma em </a:t>
            </a:r>
            <a:r>
              <a:rPr lang="pt-BR" sz="2000" b="1" dirty="0"/>
              <a:t>substantivo</a:t>
            </a:r>
            <a:r>
              <a:rPr lang="pt-BR" sz="2000" dirty="0"/>
              <a:t> o </a:t>
            </a:r>
            <a:r>
              <a:rPr lang="pt-BR" sz="2000" b="1" dirty="0"/>
              <a:t>verbo</a:t>
            </a:r>
            <a:r>
              <a:rPr lang="pt-BR" sz="2000" dirty="0"/>
              <a:t> </a:t>
            </a:r>
            <a:r>
              <a:rPr lang="pt-BR" sz="2000" b="1" dirty="0"/>
              <a:t>alfabetizar. </a:t>
            </a:r>
            <a:r>
              <a:rPr lang="pt-BR" sz="2000" dirty="0"/>
              <a:t>Este, por sua vez, já é derivado do substantivo </a:t>
            </a:r>
            <a:r>
              <a:rPr lang="pt-BR" sz="2000" b="1" dirty="0"/>
              <a:t>alfabeto </a:t>
            </a:r>
            <a:r>
              <a:rPr lang="pt-BR" sz="2000" dirty="0"/>
              <a:t>pelo acréscimo do sufixo </a:t>
            </a:r>
            <a:r>
              <a:rPr lang="pt-BR" sz="2000" b="1" dirty="0"/>
              <a:t>-</a:t>
            </a:r>
            <a:r>
              <a:rPr lang="pt-BR" sz="2000" b="1" dirty="0" err="1"/>
              <a:t>izar</a:t>
            </a:r>
            <a:r>
              <a:rPr lang="pt-BR" sz="2000" b="1" dirty="0"/>
              <a:t>.</a:t>
            </a:r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A derivação sufixal pode ser:</a:t>
            </a:r>
          </a:p>
          <a:p>
            <a:pPr marL="0" indent="0" algn="just">
              <a:buNone/>
            </a:pPr>
            <a:r>
              <a:rPr lang="pt-BR" sz="2000" dirty="0"/>
              <a:t>a)</a:t>
            </a:r>
            <a:r>
              <a:rPr lang="pt-BR" sz="2000" b="1" dirty="0"/>
              <a:t> Nominal</a:t>
            </a:r>
            <a:r>
              <a:rPr lang="pt-BR" sz="2000" dirty="0"/>
              <a:t>, formando substantivos e adjetivos. Por exemplo: papel – papel</a:t>
            </a:r>
            <a:r>
              <a:rPr lang="pt-BR" sz="2000" b="1" dirty="0"/>
              <a:t>aria; </a:t>
            </a:r>
            <a:r>
              <a:rPr lang="pt-BR" sz="2000" dirty="0"/>
              <a:t>riso - ris</a:t>
            </a:r>
            <a:r>
              <a:rPr lang="pt-BR" sz="2000" b="1" dirty="0"/>
              <a:t>onho</a:t>
            </a: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b)</a:t>
            </a:r>
            <a:r>
              <a:rPr lang="pt-BR" sz="2000" b="1" dirty="0"/>
              <a:t> Verbal,</a:t>
            </a:r>
            <a:r>
              <a:rPr lang="pt-BR" sz="2000" dirty="0"/>
              <a:t> formando verbos. Por exemplo: atual - atual</a:t>
            </a:r>
            <a:r>
              <a:rPr lang="pt-BR" sz="2000" b="1" dirty="0"/>
              <a:t>izar</a:t>
            </a: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c) </a:t>
            </a:r>
            <a:r>
              <a:rPr lang="pt-BR" sz="2000" b="1" dirty="0"/>
              <a:t>Adverbial</a:t>
            </a:r>
            <a:r>
              <a:rPr lang="pt-BR" sz="2000" dirty="0"/>
              <a:t>, formando advérbios de modo. Por exemplo: feliz - feliz</a:t>
            </a:r>
            <a:r>
              <a:rPr lang="pt-BR" sz="2000" b="1" dirty="0"/>
              <a:t>mente</a:t>
            </a:r>
            <a:endParaRPr lang="pt-BR" sz="2000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E8BF85-C176-475C-BAD9-820F5C8E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30/11/2020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53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91786-8B08-42CD-8896-E59493A3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42867"/>
          </a:xfrm>
        </p:spPr>
        <p:txBody>
          <a:bodyPr/>
          <a:lstStyle/>
          <a:p>
            <a:pPr algn="ctr"/>
            <a:r>
              <a:rPr lang="pt-BR" b="1" dirty="0"/>
              <a:t>Sufixos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8A6243-22EC-404E-8EFA-7CE6C6ADC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2103120"/>
            <a:ext cx="11198087" cy="3849624"/>
          </a:xfrm>
        </p:spPr>
        <p:txBody>
          <a:bodyPr/>
          <a:lstStyle/>
          <a:p>
            <a:pPr fontAlgn="base"/>
            <a:r>
              <a:rPr lang="pt-BR" sz="2000" dirty="0"/>
              <a:t>Os sufixos são afixos que formam palavras a partir de um morfema que </a:t>
            </a:r>
            <a:r>
              <a:rPr lang="pt-BR" sz="2000" b="1" dirty="0"/>
              <a:t>sucede</a:t>
            </a:r>
            <a:r>
              <a:rPr lang="pt-BR" sz="2000" dirty="0"/>
              <a:t> </a:t>
            </a:r>
            <a:r>
              <a:rPr lang="pt-BR" sz="2000" b="1" dirty="0"/>
              <a:t>o</a:t>
            </a:r>
            <a:r>
              <a:rPr lang="pt-BR" sz="2000" dirty="0"/>
              <a:t> </a:t>
            </a:r>
            <a:r>
              <a:rPr lang="pt-BR" sz="2000" b="1" dirty="0"/>
              <a:t>radical</a:t>
            </a:r>
            <a:r>
              <a:rPr lang="pt-BR" sz="2000" dirty="0"/>
              <a:t>. </a:t>
            </a:r>
          </a:p>
          <a:p>
            <a:pPr fontAlgn="base"/>
            <a:r>
              <a:rPr lang="pt-BR" sz="2000" dirty="0"/>
              <a:t>Assim, eles modificam o seu sentido e, principalmente, alteram a classe gramatical a qual pertencem.</a:t>
            </a:r>
          </a:p>
          <a:p>
            <a:pPr fontAlgn="base"/>
            <a:r>
              <a:rPr lang="pt-BR" sz="2000" dirty="0"/>
              <a:t>Os sufixos podem ser nominais, verbais e adverbiais.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90FE91-2B91-4E62-9B66-D93F358F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30/11/2020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95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7750FF-80E9-47A2-9EBE-15CFD088D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06DC7D-3843-434C-846C-5790EBBE9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30/11/2020</a:t>
            </a:fld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B53FAF-7F6C-4373-9A62-A2CCCD6DD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457200"/>
            <a:ext cx="1083212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2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04A123-9E22-4775-9229-291BC7490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30/11/2020</a:t>
            </a:fld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19C2BD4-252C-465F-9676-A76EE491D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81" y="453683"/>
            <a:ext cx="92964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27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0E7506-8128-4DE9-83C3-9C81D371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30/11/2020</a:t>
            </a:fld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DF4852-824D-45B1-908E-1E45731CF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1" y="457201"/>
            <a:ext cx="848047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16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E85308-5320-4DDC-BBDC-FEE794E5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30/11/2020</a:t>
            </a:fld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4EA7857-CFA5-4E3F-9718-C33C1F070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46" y="642594"/>
            <a:ext cx="8602393" cy="575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77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98BFA68-DCAC-4BF1-AC6C-09E1B64CE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342" y="1012875"/>
            <a:ext cx="8032652" cy="4811150"/>
          </a:xfrm>
          <a:prstGeom prst="rect">
            <a:avLst/>
          </a:prstGeo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9C4D2B-985C-44C4-B981-F9EBF5DA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30/11/2020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7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9E22A-92BA-45A3-B3F4-AB5689C8C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95876"/>
          </a:xfrm>
        </p:spPr>
        <p:txBody>
          <a:bodyPr/>
          <a:lstStyle/>
          <a:p>
            <a:pPr algn="ctr"/>
            <a:r>
              <a:rPr lang="pt-BR" b="1" dirty="0"/>
              <a:t>Formação de palavras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ACFBCE-6C37-4C8B-BAE5-FB9E3E65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29" y="1838076"/>
            <a:ext cx="10860157" cy="4377329"/>
          </a:xfrm>
        </p:spPr>
        <p:txBody>
          <a:bodyPr>
            <a:normAutofit/>
          </a:bodyPr>
          <a:lstStyle/>
          <a:p>
            <a:pPr algn="just" fontAlgn="base"/>
            <a:r>
              <a:rPr lang="pt-BR" sz="2200" dirty="0"/>
              <a:t>As palavras que compõem o léxico da língua são formadas principalmente por dois processos morfológicos:</a:t>
            </a:r>
          </a:p>
          <a:p>
            <a:pPr marL="0" indent="0" algn="just" fontAlgn="base">
              <a:buNone/>
            </a:pPr>
            <a:r>
              <a:rPr lang="pt-BR" sz="2200" b="1" dirty="0"/>
              <a:t>	Derivação </a:t>
            </a:r>
            <a:r>
              <a:rPr lang="pt-BR" sz="2200" dirty="0"/>
              <a:t>(prefixal, sufixal, parassintética, regressiva e imprópria)</a:t>
            </a:r>
          </a:p>
          <a:p>
            <a:pPr marL="0" indent="0" algn="just" fontAlgn="base">
              <a:buNone/>
            </a:pPr>
            <a:r>
              <a:rPr lang="pt-BR" sz="2200" b="1" dirty="0"/>
              <a:t>	Composição </a:t>
            </a:r>
            <a:r>
              <a:rPr lang="pt-BR" sz="2200" dirty="0"/>
              <a:t>(justaposição e aglutinação)</a:t>
            </a:r>
          </a:p>
          <a:p>
            <a:pPr algn="just"/>
            <a:endParaRPr lang="pt-BR" sz="2200" dirty="0"/>
          </a:p>
          <a:p>
            <a:pPr algn="just"/>
            <a:r>
              <a:rPr lang="pt-BR" sz="2200" dirty="0"/>
              <a:t>A diferença entre ambos consiste basicamente em que, no processo de derivação, partimos sempre de um único radical, enquanto no processo de composição sempre haverá mais de um radical.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6B8D79-99D2-4FB7-9ACB-46AB69EE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30/11/2020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80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9813402-E9D7-422D-9965-A0C6D66A8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468" y="733425"/>
            <a:ext cx="10311618" cy="5301615"/>
          </a:xfrm>
          <a:prstGeom prst="rect">
            <a:avLst/>
          </a:prstGeo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DC00D8-384E-42E8-8A36-CE9C08036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30/11/2020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85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ED2102-AD8B-44CC-9D0A-B2683A57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30/11/2020</a:t>
            </a:fld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E5EDC5-0190-475E-924F-D42CC9882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69" y="787792"/>
            <a:ext cx="9256542" cy="54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74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3DE298-1C96-45D2-B4AB-73E2BF29F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622852"/>
            <a:ext cx="11317356" cy="5777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/>
              <a:t>3) Derivação Prefixal e Sufixal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Ocorre quando a palavra derivada resulta do acréscimo </a:t>
            </a:r>
            <a:r>
              <a:rPr lang="pt-BR" sz="2000" b="1" dirty="0"/>
              <a:t>não simultâneo</a:t>
            </a:r>
            <a:r>
              <a:rPr lang="pt-BR" sz="2000" dirty="0"/>
              <a:t> de </a:t>
            </a:r>
            <a:r>
              <a:rPr lang="pt-BR" sz="2000" b="1" dirty="0"/>
              <a:t>prefixo</a:t>
            </a:r>
            <a:r>
              <a:rPr lang="pt-BR" sz="2000" dirty="0"/>
              <a:t> e </a:t>
            </a:r>
            <a:r>
              <a:rPr lang="pt-BR" sz="2000" b="1" dirty="0"/>
              <a:t>sufixo</a:t>
            </a:r>
            <a:r>
              <a:rPr lang="pt-BR" sz="2000" dirty="0"/>
              <a:t> à palavra primitiva.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b="1" dirty="0"/>
              <a:t>Exemplos: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algn="just"/>
            <a:r>
              <a:rPr lang="pt-BR" sz="2000" dirty="0"/>
              <a:t>Note que a presença de apenas um desses afixos</a:t>
            </a:r>
            <a:r>
              <a:rPr lang="pt-BR" sz="2000" b="1" dirty="0"/>
              <a:t> </a:t>
            </a:r>
            <a:r>
              <a:rPr lang="pt-BR" sz="2000" dirty="0"/>
              <a:t>é suficiente para formar uma nova palavra, pois em nossa língua existem as palavras "desleal", "lealdade" e "infeliz", "felizmente".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00949C-A2E8-4A31-B8DA-A8C0ABC6D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30/11/2020</a:t>
            </a:fld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8BF2A5-54D3-47D9-AD2C-752569414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852" y="2824162"/>
            <a:ext cx="7779025" cy="170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97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AECC15-A205-4214-A3E2-8477BF1A7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1" y="457200"/>
            <a:ext cx="11131826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/>
              <a:t>4) Derivação Parassintética ou Parassíntese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A </a:t>
            </a:r>
            <a:r>
              <a:rPr lang="pt-BR" sz="2000" b="1" dirty="0"/>
              <a:t>derivação parassintética ou parassíntese </a:t>
            </a:r>
            <a:r>
              <a:rPr lang="pt-BR" sz="2000" dirty="0"/>
              <a:t>é um tipo de derivação em que ocorre o acréscimo de afixos (prefixo e sufixo) à palavra primitiva.</a:t>
            </a:r>
          </a:p>
          <a:p>
            <a:pPr algn="just"/>
            <a:r>
              <a:rPr lang="pt-BR" sz="2000" dirty="0"/>
              <a:t>Considere, por exemplo, o adjetivo </a:t>
            </a:r>
            <a:r>
              <a:rPr lang="pt-BR" sz="2000" b="1" dirty="0"/>
              <a:t>"triste". </a:t>
            </a:r>
            <a:r>
              <a:rPr lang="pt-BR" sz="2000" dirty="0"/>
              <a:t>Do radical "</a:t>
            </a:r>
            <a:r>
              <a:rPr lang="pt-BR" sz="2000" dirty="0" err="1"/>
              <a:t>trist</a:t>
            </a:r>
            <a:r>
              <a:rPr lang="pt-BR" sz="2000" dirty="0"/>
              <a:t>-" formamos o verbo </a:t>
            </a:r>
            <a:r>
              <a:rPr lang="pt-BR" sz="2000" b="1" dirty="0"/>
              <a:t>en</a:t>
            </a:r>
            <a:r>
              <a:rPr lang="pt-BR" sz="2000" dirty="0"/>
              <a:t>trist</a:t>
            </a:r>
            <a:r>
              <a:rPr lang="pt-BR" sz="2000" b="1" dirty="0"/>
              <a:t>ecer</a:t>
            </a:r>
            <a:r>
              <a:rPr lang="pt-BR" sz="2000" dirty="0"/>
              <a:t> pela junção simultânea do prefixo  "</a:t>
            </a:r>
            <a:r>
              <a:rPr lang="pt-BR" sz="2000" dirty="0" err="1"/>
              <a:t>en</a:t>
            </a:r>
            <a:r>
              <a:rPr lang="pt-BR" sz="2000" dirty="0"/>
              <a:t>-" e do sufixo "-</a:t>
            </a:r>
            <a:r>
              <a:rPr lang="pt-BR" sz="2000" dirty="0" err="1"/>
              <a:t>ecer</a:t>
            </a:r>
            <a:r>
              <a:rPr lang="pt-BR" sz="2000" dirty="0"/>
              <a:t>". </a:t>
            </a:r>
          </a:p>
          <a:p>
            <a:pPr algn="just"/>
            <a:r>
              <a:rPr lang="pt-BR" sz="2000" dirty="0"/>
              <a:t>Note que a presença de apenas um desses afixos </a:t>
            </a:r>
            <a:r>
              <a:rPr lang="pt-BR" sz="2000" b="1" dirty="0"/>
              <a:t>não</a:t>
            </a:r>
            <a:r>
              <a:rPr lang="pt-BR" sz="2000" dirty="0"/>
              <a:t> é suficiente para formar uma nova palavra, pois em nossa língua não existem as palavras "</a:t>
            </a:r>
            <a:r>
              <a:rPr lang="pt-BR" sz="2000" dirty="0" err="1"/>
              <a:t>entriste</a:t>
            </a:r>
            <a:r>
              <a:rPr lang="pt-BR" sz="2000" dirty="0"/>
              <a:t>", nem "</a:t>
            </a:r>
            <a:r>
              <a:rPr lang="pt-BR" sz="2000" dirty="0" err="1"/>
              <a:t>tristecer</a:t>
            </a:r>
            <a:r>
              <a:rPr lang="pt-BR" sz="2000" dirty="0"/>
              <a:t>". 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b="1" dirty="0"/>
              <a:t>Exemplos: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sz="28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124F93-67E0-433E-8BC3-F8089A7A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30/11/2020</a:t>
            </a:fld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416CA72-FF3B-488F-9D1B-ED4D23954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426" y="4200939"/>
            <a:ext cx="7911548" cy="201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34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16B18D-86ED-455A-AED2-1D376C990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56" y="579120"/>
            <a:ext cx="11270974" cy="5821680"/>
          </a:xfrm>
        </p:spPr>
        <p:txBody>
          <a:bodyPr>
            <a:normAutofit/>
          </a:bodyPr>
          <a:lstStyle/>
          <a:p>
            <a:pPr algn="just"/>
            <a:r>
              <a:rPr lang="pt-BR" sz="2000" b="1" dirty="0"/>
              <a:t>Dica</a:t>
            </a:r>
            <a:r>
              <a:rPr lang="pt-BR" sz="2000" dirty="0"/>
              <a:t>: para estabelecer a diferença entre derivação </a:t>
            </a:r>
            <a:r>
              <a:rPr lang="pt-BR" sz="2000" b="1" dirty="0"/>
              <a:t>prefixal e sufixal </a:t>
            </a:r>
            <a:r>
              <a:rPr lang="pt-BR" sz="2000" dirty="0"/>
              <a:t>e</a:t>
            </a:r>
            <a:r>
              <a:rPr lang="pt-BR" sz="2000" b="1" dirty="0"/>
              <a:t> parassintética</a:t>
            </a:r>
            <a:r>
              <a:rPr lang="pt-BR" sz="2000" dirty="0"/>
              <a:t>, basta retirar o prefixo ou sufixo da palavra na qual se tem dúvida. Feito isso, observe se a palavra que sobrou existe; caso isso aconteça, será </a:t>
            </a:r>
            <a:r>
              <a:rPr lang="pt-BR" sz="2000" b="1" dirty="0"/>
              <a:t>derivação prefixal e sufixal. </a:t>
            </a:r>
            <a:r>
              <a:rPr lang="pt-BR" sz="2000" dirty="0"/>
              <a:t>Caso contrário, será derivação </a:t>
            </a:r>
            <a:r>
              <a:rPr lang="pt-BR" sz="2000" b="1" dirty="0"/>
              <a:t>parassintética</a:t>
            </a:r>
            <a:r>
              <a:rPr lang="pt-BR" sz="2000" dirty="0"/>
              <a:t>.</a:t>
            </a:r>
          </a:p>
          <a:p>
            <a:pPr marL="0" indent="0" algn="just" fontAlgn="base">
              <a:buNone/>
            </a:pPr>
            <a:endParaRPr lang="pt-BR" sz="2000" b="1" dirty="0"/>
          </a:p>
          <a:p>
            <a:pPr marL="0" indent="0" algn="just" fontAlgn="base">
              <a:buNone/>
            </a:pPr>
            <a:endParaRPr lang="pt-BR" sz="2000" b="1" dirty="0"/>
          </a:p>
          <a:p>
            <a:pPr marL="0" indent="0" algn="just" fontAlgn="base">
              <a:buNone/>
            </a:pPr>
            <a:r>
              <a:rPr lang="pt-BR" sz="2000" b="1" dirty="0"/>
              <a:t>Exemplos de Derivação Parassintética</a:t>
            </a:r>
          </a:p>
          <a:p>
            <a:pPr algn="just" fontAlgn="base"/>
            <a:r>
              <a:rPr lang="pt-BR" sz="2000" dirty="0"/>
              <a:t>A</a:t>
            </a:r>
            <a:r>
              <a:rPr lang="pt-BR" sz="2000" b="1" dirty="0"/>
              <a:t>benç</a:t>
            </a:r>
            <a:r>
              <a:rPr lang="pt-BR" sz="2000" dirty="0"/>
              <a:t>oar (a- prefixo e -</a:t>
            </a:r>
            <a:r>
              <a:rPr lang="pt-BR" sz="2000" dirty="0" err="1"/>
              <a:t>oar</a:t>
            </a:r>
            <a:r>
              <a:rPr lang="pt-BR" sz="2000" dirty="0"/>
              <a:t> - sufixo)		* A</a:t>
            </a:r>
            <a:r>
              <a:rPr lang="pt-BR" sz="2000" b="1" dirty="0"/>
              <a:t>manh</a:t>
            </a:r>
            <a:r>
              <a:rPr lang="pt-BR" sz="2000" dirty="0"/>
              <a:t>ecer (a- prefixo e -</a:t>
            </a:r>
            <a:r>
              <a:rPr lang="pt-BR" sz="2000" dirty="0" err="1"/>
              <a:t>ecer</a:t>
            </a:r>
            <a:r>
              <a:rPr lang="pt-BR" sz="2000" dirty="0"/>
              <a:t> - sufixo)</a:t>
            </a:r>
          </a:p>
          <a:p>
            <a:pPr algn="just" fontAlgn="base"/>
            <a:r>
              <a:rPr lang="pt-BR" sz="2000" dirty="0"/>
              <a:t>A</a:t>
            </a:r>
            <a:r>
              <a:rPr lang="pt-BR" sz="2000" b="1" dirty="0"/>
              <a:t>noit</a:t>
            </a:r>
            <a:r>
              <a:rPr lang="pt-BR" sz="2000" dirty="0"/>
              <a:t>ecer (a- prefixo e -</a:t>
            </a:r>
            <a:r>
              <a:rPr lang="pt-BR" sz="2000" dirty="0" err="1"/>
              <a:t>ecer</a:t>
            </a:r>
            <a:r>
              <a:rPr lang="pt-BR" sz="2000" dirty="0"/>
              <a:t> - sufixo)		* En</a:t>
            </a:r>
            <a:r>
              <a:rPr lang="pt-BR" sz="2000" b="1" dirty="0"/>
              <a:t>tard</a:t>
            </a:r>
            <a:r>
              <a:rPr lang="pt-BR" sz="2000" dirty="0"/>
              <a:t>ecer (</a:t>
            </a:r>
            <a:r>
              <a:rPr lang="pt-BR" sz="2000" dirty="0" err="1"/>
              <a:t>en</a:t>
            </a:r>
            <a:r>
              <a:rPr lang="pt-BR" sz="2000" dirty="0"/>
              <a:t>- prefixo e -</a:t>
            </a:r>
            <a:r>
              <a:rPr lang="pt-BR" sz="2000" dirty="0" err="1"/>
              <a:t>ecer</a:t>
            </a:r>
            <a:r>
              <a:rPr lang="pt-BR" sz="2000" dirty="0"/>
              <a:t> - sufixo)</a:t>
            </a:r>
          </a:p>
          <a:p>
            <a:pPr algn="just" fontAlgn="base"/>
            <a:r>
              <a:rPr lang="pt-BR" sz="2000" dirty="0"/>
              <a:t>En</a:t>
            </a:r>
            <a:r>
              <a:rPr lang="pt-BR" sz="2000" b="1" dirty="0"/>
              <a:t>velh</a:t>
            </a:r>
            <a:r>
              <a:rPr lang="pt-BR" sz="2000" dirty="0"/>
              <a:t>ecer (</a:t>
            </a:r>
            <a:r>
              <a:rPr lang="pt-BR" sz="2000" dirty="0" err="1"/>
              <a:t>en</a:t>
            </a:r>
            <a:r>
              <a:rPr lang="pt-BR" sz="2000" dirty="0"/>
              <a:t>- prefixo e -</a:t>
            </a:r>
            <a:r>
              <a:rPr lang="pt-BR" sz="2000" dirty="0" err="1"/>
              <a:t>ecer</a:t>
            </a:r>
            <a:r>
              <a:rPr lang="pt-BR" sz="2000" dirty="0"/>
              <a:t> - sufixo)	* En</a:t>
            </a:r>
            <a:r>
              <a:rPr lang="pt-BR" sz="2000" b="1" dirty="0"/>
              <a:t>vern</a:t>
            </a:r>
            <a:r>
              <a:rPr lang="pt-BR" sz="2000" dirty="0"/>
              <a:t>izar (</a:t>
            </a:r>
            <a:r>
              <a:rPr lang="pt-BR" sz="2000" dirty="0" err="1"/>
              <a:t>en</a:t>
            </a:r>
            <a:r>
              <a:rPr lang="pt-BR" sz="2000" dirty="0"/>
              <a:t>- prefixo e -</a:t>
            </a:r>
            <a:r>
              <a:rPr lang="pt-BR" sz="2000" dirty="0" err="1"/>
              <a:t>izar</a:t>
            </a:r>
            <a:r>
              <a:rPr lang="pt-BR" sz="2000" dirty="0"/>
              <a:t> - sufixo)</a:t>
            </a:r>
          </a:p>
          <a:p>
            <a:pPr algn="just" fontAlgn="base"/>
            <a:r>
              <a:rPr lang="pt-BR" sz="2000" dirty="0"/>
              <a:t>En</a:t>
            </a:r>
            <a:r>
              <a:rPr lang="pt-BR" sz="2000" b="1" dirty="0"/>
              <a:t>rij</a:t>
            </a:r>
            <a:r>
              <a:rPr lang="pt-BR" sz="2000" dirty="0"/>
              <a:t>ecer (</a:t>
            </a:r>
            <a:r>
              <a:rPr lang="pt-BR" sz="2000" dirty="0" err="1"/>
              <a:t>en</a:t>
            </a:r>
            <a:r>
              <a:rPr lang="pt-BR" sz="2000" dirty="0"/>
              <a:t>- prefixo e -</a:t>
            </a:r>
            <a:r>
              <a:rPr lang="pt-BR" sz="2000" dirty="0" err="1"/>
              <a:t>ecer</a:t>
            </a:r>
            <a:r>
              <a:rPr lang="pt-BR" sz="2000" dirty="0"/>
              <a:t> - sufixo)		* En</a:t>
            </a:r>
            <a:r>
              <a:rPr lang="pt-BR" sz="2000" b="1" dirty="0"/>
              <a:t>trist</a:t>
            </a:r>
            <a:r>
              <a:rPr lang="pt-BR" sz="2000" dirty="0"/>
              <a:t>ecer (</a:t>
            </a:r>
            <a:r>
              <a:rPr lang="pt-BR" sz="2000" dirty="0" err="1"/>
              <a:t>en</a:t>
            </a:r>
            <a:r>
              <a:rPr lang="pt-BR" sz="2000" dirty="0"/>
              <a:t>- prefixo e -</a:t>
            </a:r>
            <a:r>
              <a:rPr lang="pt-BR" sz="2000" dirty="0" err="1"/>
              <a:t>ecer</a:t>
            </a:r>
            <a:r>
              <a:rPr lang="pt-BR" sz="2000" dirty="0"/>
              <a:t> - sufixo)</a:t>
            </a:r>
          </a:p>
          <a:p>
            <a:pPr algn="just" fontAlgn="base"/>
            <a:r>
              <a:rPr lang="pt-BR" sz="2000" dirty="0"/>
              <a:t>E</a:t>
            </a:r>
            <a:r>
              <a:rPr lang="pt-BR" sz="2000" b="1" dirty="0"/>
              <a:t>magr</a:t>
            </a:r>
            <a:r>
              <a:rPr lang="pt-BR" sz="2000" dirty="0"/>
              <a:t>ecer (e- prefixo e -</a:t>
            </a:r>
            <a:r>
              <a:rPr lang="pt-BR" sz="2000" dirty="0" err="1"/>
              <a:t>ecer</a:t>
            </a:r>
            <a:r>
              <a:rPr lang="pt-BR" sz="2000" dirty="0"/>
              <a:t> - sufixo)		* En</a:t>
            </a:r>
            <a:r>
              <a:rPr lang="pt-BR" sz="2000" b="1" dirty="0"/>
              <a:t>gaiol</a:t>
            </a:r>
            <a:r>
              <a:rPr lang="pt-BR" sz="2000" dirty="0"/>
              <a:t>ar (</a:t>
            </a:r>
            <a:r>
              <a:rPr lang="pt-BR" sz="2000" dirty="0" err="1"/>
              <a:t>en</a:t>
            </a:r>
            <a:r>
              <a:rPr lang="pt-BR" sz="2000" dirty="0"/>
              <a:t>- prefixo e -ar - sufixo)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24B3ED-22DB-46B9-A3F3-CCB915AA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30/11/2020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95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B5A776-631D-44EF-BD3F-4AFBF34D3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69" y="457200"/>
            <a:ext cx="11224591" cy="5495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/>
              <a:t>5) Derivação Regressiva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Ocorre derivação regressiva quando uma palavra é formada não por acréscimo, mas por </a:t>
            </a:r>
            <a:r>
              <a:rPr lang="pt-BR" sz="2000" b="1" dirty="0"/>
              <a:t>redução, </a:t>
            </a:r>
            <a:r>
              <a:rPr lang="pt-BR" sz="2000" dirty="0"/>
              <a:t>ou seja, é um tipo de derivação que ocorre por meio da supressão da palavra primitiva, gerando uma derivada.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b="1" dirty="0"/>
              <a:t>Exemplos:</a:t>
            </a:r>
          </a:p>
          <a:p>
            <a:pPr algn="just"/>
            <a:r>
              <a:rPr lang="pt-BR" sz="2000" dirty="0"/>
              <a:t>comprar (verbo) = </a:t>
            </a:r>
            <a:r>
              <a:rPr lang="pt-BR" sz="2000" b="1" dirty="0"/>
              <a:t>compra</a:t>
            </a:r>
            <a:r>
              <a:rPr lang="pt-BR" sz="2000" dirty="0"/>
              <a:t> (substantivo)</a:t>
            </a:r>
          </a:p>
          <a:p>
            <a:pPr algn="just"/>
            <a:r>
              <a:rPr lang="pt-BR" sz="2000" dirty="0"/>
              <a:t>beijar (verbo) = </a:t>
            </a:r>
            <a:r>
              <a:rPr lang="pt-BR" sz="2000" b="1" dirty="0"/>
              <a:t>beijo </a:t>
            </a:r>
            <a:r>
              <a:rPr lang="pt-BR" sz="2000" dirty="0"/>
              <a:t>(substantivo)</a:t>
            </a:r>
          </a:p>
          <a:p>
            <a:pPr algn="just"/>
            <a:endParaRPr lang="pt-BR" sz="2000" dirty="0"/>
          </a:p>
          <a:p>
            <a:pPr algn="just" fontAlgn="base"/>
            <a:r>
              <a:rPr lang="pt-BR" sz="2000" dirty="0"/>
              <a:t>Ele é um </a:t>
            </a:r>
            <a:r>
              <a:rPr lang="pt-BR" sz="2000" b="1" dirty="0"/>
              <a:t>portuga</a:t>
            </a:r>
            <a:r>
              <a:rPr lang="pt-BR" sz="2000" dirty="0"/>
              <a:t> muito legal. (portuga = português)</a:t>
            </a:r>
          </a:p>
          <a:p>
            <a:pPr algn="just"/>
            <a:endParaRPr lang="pt-BR" sz="2000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69BF87-E531-4DC3-AF5E-C9C52DC0B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30/11/2020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99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7FE2EE-DF5D-41D1-9255-966E85BEC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452" y="457200"/>
            <a:ext cx="11257722" cy="6248400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pt-BR" sz="2000" b="1" dirty="0"/>
              <a:t>Exemplos de Derivação Regressiva</a:t>
            </a:r>
          </a:p>
          <a:p>
            <a:pPr algn="just" fontAlgn="base"/>
            <a:r>
              <a:rPr lang="pt-BR" sz="2000" dirty="0"/>
              <a:t>O </a:t>
            </a:r>
            <a:r>
              <a:rPr lang="pt-BR" sz="2000" b="1" dirty="0"/>
              <a:t>mengo</a:t>
            </a:r>
            <a:r>
              <a:rPr lang="pt-BR" sz="2000" dirty="0"/>
              <a:t> arrasou essa tarde. (flamengo)</a:t>
            </a:r>
          </a:p>
          <a:p>
            <a:pPr algn="just" fontAlgn="base"/>
            <a:r>
              <a:rPr lang="pt-BR" sz="2000" dirty="0"/>
              <a:t>Todos os dias eles vão àquele </a:t>
            </a:r>
            <a:r>
              <a:rPr lang="pt-BR" sz="2000" b="1" dirty="0"/>
              <a:t>boteco</a:t>
            </a:r>
            <a:r>
              <a:rPr lang="pt-BR" sz="2000" dirty="0"/>
              <a:t> (botequim)</a:t>
            </a:r>
          </a:p>
          <a:p>
            <a:pPr algn="just" fontAlgn="base"/>
            <a:r>
              <a:rPr lang="pt-BR" sz="2000" dirty="0"/>
              <a:t>Maria Eugênia é muito </a:t>
            </a:r>
            <a:r>
              <a:rPr lang="pt-BR" sz="2000" b="1" dirty="0"/>
              <a:t>comuna</a:t>
            </a:r>
            <a:r>
              <a:rPr lang="pt-BR" sz="2000" dirty="0"/>
              <a:t>. (comunista)</a:t>
            </a:r>
          </a:p>
          <a:p>
            <a:pPr algn="just" fontAlgn="base"/>
            <a:r>
              <a:rPr lang="pt-BR" sz="2000" dirty="0"/>
              <a:t>Essa noite será um </a:t>
            </a:r>
            <a:r>
              <a:rPr lang="pt-BR" sz="2000" b="1" dirty="0"/>
              <a:t>agito</a:t>
            </a:r>
            <a:r>
              <a:rPr lang="pt-BR" sz="2000" dirty="0"/>
              <a:t>. (do verbo agitar)</a:t>
            </a:r>
          </a:p>
          <a:p>
            <a:pPr algn="just" fontAlgn="base"/>
            <a:r>
              <a:rPr lang="pt-BR" sz="2000" dirty="0"/>
              <a:t>Nora ofereceu </a:t>
            </a:r>
            <a:r>
              <a:rPr lang="pt-BR" sz="2000" b="1" dirty="0"/>
              <a:t>ajuda</a:t>
            </a:r>
            <a:r>
              <a:rPr lang="pt-BR" sz="2000" dirty="0"/>
              <a:t> para os estudantes. (do verbo ajudar)</a:t>
            </a:r>
          </a:p>
          <a:p>
            <a:pPr algn="just" fontAlgn="base"/>
            <a:r>
              <a:rPr lang="pt-BR" sz="2000" dirty="0"/>
              <a:t>Eles estavam num grande </a:t>
            </a:r>
            <a:r>
              <a:rPr lang="pt-BR" sz="2000" b="1" dirty="0"/>
              <a:t>amasso</a:t>
            </a:r>
            <a:r>
              <a:rPr lang="pt-BR" sz="2000" dirty="0"/>
              <a:t> (do verbo amassar)</a:t>
            </a:r>
          </a:p>
          <a:p>
            <a:pPr algn="just" fontAlgn="base"/>
            <a:r>
              <a:rPr lang="pt-BR" sz="2000" dirty="0"/>
              <a:t>O </a:t>
            </a:r>
            <a:r>
              <a:rPr lang="pt-BR" sz="2000" b="1" dirty="0"/>
              <a:t>beijo</a:t>
            </a:r>
            <a:r>
              <a:rPr lang="pt-BR" sz="2000" dirty="0"/>
              <a:t> é uma forma de cumprimento entre as pessoas. (do verbo beijar)</a:t>
            </a:r>
          </a:p>
          <a:p>
            <a:pPr algn="just" fontAlgn="base"/>
            <a:r>
              <a:rPr lang="pt-BR" sz="2000" dirty="0"/>
              <a:t>O </a:t>
            </a:r>
            <a:r>
              <a:rPr lang="pt-BR" sz="2000" b="1" dirty="0"/>
              <a:t>choro</a:t>
            </a:r>
            <a:r>
              <a:rPr lang="pt-BR" sz="2000" dirty="0"/>
              <a:t> da criança era muito desesperador. (do verbo chorar)</a:t>
            </a:r>
          </a:p>
          <a:p>
            <a:pPr algn="just" fontAlgn="base"/>
            <a:r>
              <a:rPr lang="pt-BR" sz="2000" dirty="0"/>
              <a:t>O </a:t>
            </a:r>
            <a:r>
              <a:rPr lang="pt-BR" sz="2000" b="1" dirty="0"/>
              <a:t>debate</a:t>
            </a:r>
            <a:r>
              <a:rPr lang="pt-BR" sz="2000" dirty="0"/>
              <a:t> foi sobre a privatização das empresas (do verbo debater)</a:t>
            </a:r>
          </a:p>
          <a:p>
            <a:pPr algn="just" fontAlgn="base"/>
            <a:r>
              <a:rPr lang="pt-BR" sz="2000" dirty="0"/>
              <a:t>Tivemos uma grande </a:t>
            </a:r>
            <a:r>
              <a:rPr lang="pt-BR" sz="2000" b="1" dirty="0"/>
              <a:t>perda</a:t>
            </a:r>
            <a:r>
              <a:rPr lang="pt-BR" sz="2000" dirty="0"/>
              <a:t> essa tarde. (do verbo perder)</a:t>
            </a:r>
          </a:p>
          <a:p>
            <a:pPr marL="0" indent="0" algn="just" fontAlgn="base">
              <a:buNone/>
            </a:pPr>
            <a:endParaRPr lang="pt-BR" sz="800" b="1" dirty="0"/>
          </a:p>
          <a:p>
            <a:pPr marL="0" indent="0" algn="just" fontAlgn="base">
              <a:buNone/>
            </a:pPr>
            <a:r>
              <a:rPr lang="pt-BR" sz="2000" b="1" dirty="0" err="1"/>
              <a:t>Obs</a:t>
            </a:r>
            <a:r>
              <a:rPr lang="pt-BR" sz="2000" dirty="0"/>
              <a:t>: Note que na derivação regressiva forma-se uma nova palavra (geralmente substantivo) a partir de um verbo. Por esse motivo, esses substantivos são chamados de </a:t>
            </a:r>
            <a:r>
              <a:rPr lang="pt-BR" sz="2000" b="1" dirty="0"/>
              <a:t>deverbais</a:t>
            </a:r>
            <a:r>
              <a:rPr lang="pt-BR" sz="2000" dirty="0"/>
              <a:t>.</a:t>
            </a:r>
          </a:p>
          <a:p>
            <a:pPr algn="just"/>
            <a:endParaRPr lang="pt-BR" sz="20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A8FA2D-7946-4688-BB3E-E7183743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30/11/2020</a:t>
            </a:fld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C88A7F9-BFE9-4831-B7E1-C4754A0C9034}"/>
              </a:ext>
            </a:extLst>
          </p:cNvPr>
          <p:cNvSpPr txBox="1"/>
          <p:nvPr/>
        </p:nvSpPr>
        <p:spPr>
          <a:xfrm>
            <a:off x="7686261" y="596348"/>
            <a:ext cx="3750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highlight>
                  <a:srgbClr val="FFFF00"/>
                </a:highlight>
              </a:rPr>
              <a:t>Nos exemplos temos a supressão do –</a:t>
            </a:r>
            <a:r>
              <a:rPr lang="pt-BR" i="1" dirty="0">
                <a:highlight>
                  <a:srgbClr val="FFFF00"/>
                </a:highlight>
              </a:rPr>
              <a:t>r</a:t>
            </a:r>
            <a:r>
              <a:rPr lang="pt-BR" dirty="0">
                <a:highlight>
                  <a:srgbClr val="FFFF00"/>
                </a:highlight>
              </a:rPr>
              <a:t> final dos verbos, que indica a desinência de infinitivo.</a:t>
            </a:r>
          </a:p>
        </p:txBody>
      </p:sp>
    </p:spTree>
    <p:extLst>
      <p:ext uri="{BB962C8B-B14F-4D97-AF65-F5344CB8AC3E}">
        <p14:creationId xmlns:p14="http://schemas.microsoft.com/office/powerpoint/2010/main" val="3977088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93E237-5241-4FAA-9177-AC4CDDB8C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12" y="618876"/>
            <a:ext cx="11032435" cy="5781923"/>
          </a:xfrm>
        </p:spPr>
        <p:txBody>
          <a:bodyPr/>
          <a:lstStyle/>
          <a:p>
            <a:pPr marL="0" indent="0">
              <a:buNone/>
            </a:pPr>
            <a:r>
              <a:rPr lang="pt-BR" sz="2400" b="1" dirty="0"/>
              <a:t>Saiba que: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Para descobrirmos se um substantivo deriva de um verbo ou se ocorre o contrário, podemos seguir a seguinte orientação: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- Se o </a:t>
            </a:r>
            <a:r>
              <a:rPr lang="pt-BR" sz="2000" b="1" dirty="0"/>
              <a:t>substantivo</a:t>
            </a:r>
            <a:r>
              <a:rPr lang="pt-BR" sz="2000" dirty="0"/>
              <a:t> denota </a:t>
            </a:r>
            <a:r>
              <a:rPr lang="pt-BR" sz="2000" b="1" dirty="0"/>
              <a:t>ação</a:t>
            </a:r>
            <a:r>
              <a:rPr lang="pt-BR" sz="2000" dirty="0"/>
              <a:t>, será palavra </a:t>
            </a:r>
            <a:r>
              <a:rPr lang="pt-BR" sz="2000" b="1" dirty="0"/>
              <a:t>derivada</a:t>
            </a:r>
            <a:r>
              <a:rPr lang="pt-BR" sz="2000" dirty="0"/>
              <a:t>, e o </a:t>
            </a:r>
            <a:r>
              <a:rPr lang="pt-BR" sz="2000" b="1" dirty="0"/>
              <a:t>verbo</a:t>
            </a:r>
            <a:r>
              <a:rPr lang="pt-BR" sz="2000" dirty="0"/>
              <a:t> palavra </a:t>
            </a:r>
            <a:r>
              <a:rPr lang="pt-BR" sz="2000" b="1" dirty="0"/>
              <a:t>primitiva</a:t>
            </a:r>
            <a:r>
              <a:rPr lang="pt-BR" sz="2000" dirty="0"/>
              <a:t>.</a:t>
            </a:r>
          </a:p>
          <a:p>
            <a:pPr marL="0" indent="0" algn="just">
              <a:buNone/>
            </a:pPr>
            <a:r>
              <a:rPr lang="pt-BR" sz="2000" dirty="0"/>
              <a:t>- Se o nome denota algum </a:t>
            </a:r>
            <a:r>
              <a:rPr lang="pt-BR" sz="2000" b="1" dirty="0"/>
              <a:t>objeto</a:t>
            </a:r>
            <a:r>
              <a:rPr lang="pt-BR" sz="2000" dirty="0"/>
              <a:t> ou substância, verifica-se o contrário.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Vamos observar os exemplos acima: </a:t>
            </a:r>
            <a:r>
              <a:rPr lang="pt-BR" sz="2000" b="1" dirty="0"/>
              <a:t>compra</a:t>
            </a:r>
            <a:r>
              <a:rPr lang="pt-BR" sz="2000" dirty="0"/>
              <a:t> e </a:t>
            </a:r>
            <a:r>
              <a:rPr lang="pt-BR" sz="2000" b="1" dirty="0"/>
              <a:t>beijo</a:t>
            </a:r>
            <a:r>
              <a:rPr lang="pt-BR" sz="2000" dirty="0"/>
              <a:t>   indicam ações, logo, são palavras </a:t>
            </a:r>
            <a:r>
              <a:rPr lang="pt-BR" sz="2000" b="1" dirty="0"/>
              <a:t>derivadas</a:t>
            </a:r>
            <a:r>
              <a:rPr lang="pt-BR" sz="2000" dirty="0"/>
              <a:t>. </a:t>
            </a:r>
          </a:p>
          <a:p>
            <a:pPr algn="just"/>
            <a:r>
              <a:rPr lang="pt-BR" sz="2000" dirty="0"/>
              <a:t>O mesmo não ocorre, porém, com a palavra </a:t>
            </a:r>
            <a:r>
              <a:rPr lang="pt-BR" sz="2000" b="1" dirty="0"/>
              <a:t>âncora</a:t>
            </a:r>
            <a:r>
              <a:rPr lang="pt-BR" sz="2000" dirty="0"/>
              <a:t>, que é um objeto. </a:t>
            </a:r>
          </a:p>
          <a:p>
            <a:pPr algn="just"/>
            <a:r>
              <a:rPr lang="pt-BR" sz="2000" dirty="0"/>
              <a:t>Neste caso, um substantivo </a:t>
            </a:r>
            <a:r>
              <a:rPr lang="pt-BR" sz="2000" b="1" dirty="0"/>
              <a:t>primitivo</a:t>
            </a:r>
            <a:r>
              <a:rPr lang="pt-BR" sz="2000" dirty="0"/>
              <a:t> que dá origem ao verbo </a:t>
            </a:r>
            <a:r>
              <a:rPr lang="pt-BR" sz="2000" b="1" dirty="0"/>
              <a:t>ancorar</a:t>
            </a:r>
            <a:r>
              <a:rPr lang="pt-BR" sz="2000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59FF0D-F508-4CA1-AD55-6D5AA87B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30/11/2020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27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B6ACDE-717A-4169-BE3B-3BFA4529F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61" y="552614"/>
            <a:ext cx="11138452" cy="5848185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Por derivação regressiva, formam-se basicamente substantivos a partir de verbos. Por isso, recebem o nome de </a:t>
            </a:r>
            <a:r>
              <a:rPr lang="pt-BR" sz="2000" b="1" dirty="0"/>
              <a:t>substantivos deverbais. </a:t>
            </a:r>
          </a:p>
          <a:p>
            <a:pPr algn="just"/>
            <a:r>
              <a:rPr lang="pt-BR" sz="2000" dirty="0"/>
              <a:t>Note que na linguagem popular, são frequentes os exemplos de palavras formadas por derivação regressiva. </a:t>
            </a:r>
          </a:p>
          <a:p>
            <a:pPr marL="0" indent="0" algn="just">
              <a:buNone/>
            </a:pPr>
            <a:r>
              <a:rPr lang="pt-BR" sz="2000" b="1" dirty="0"/>
              <a:t>Veja</a:t>
            </a:r>
            <a:r>
              <a:rPr lang="pt-BR" sz="2000" dirty="0"/>
              <a:t>:</a:t>
            </a:r>
          </a:p>
          <a:p>
            <a:pPr marL="0" indent="0" algn="just">
              <a:buNone/>
            </a:pPr>
            <a:r>
              <a:rPr lang="pt-BR" sz="2000" dirty="0"/>
              <a:t>o </a:t>
            </a:r>
            <a:r>
              <a:rPr lang="pt-BR" sz="2000" b="1" dirty="0"/>
              <a:t>portuga</a:t>
            </a:r>
            <a:r>
              <a:rPr lang="pt-BR" sz="2000" dirty="0"/>
              <a:t> (de português) 	o </a:t>
            </a:r>
            <a:r>
              <a:rPr lang="pt-BR" sz="2000" b="1" dirty="0"/>
              <a:t>boteco</a:t>
            </a:r>
            <a:r>
              <a:rPr lang="pt-BR" sz="2000" dirty="0"/>
              <a:t> (de botequim)	o </a:t>
            </a:r>
            <a:r>
              <a:rPr lang="pt-BR" sz="2000" b="1" dirty="0"/>
              <a:t>comuna</a:t>
            </a:r>
            <a:r>
              <a:rPr lang="pt-BR" sz="2000" dirty="0"/>
              <a:t> (de comunista)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b="1" dirty="0"/>
              <a:t>Ou ainda</a:t>
            </a:r>
            <a:r>
              <a:rPr lang="pt-BR" sz="2000" dirty="0"/>
              <a:t>:</a:t>
            </a:r>
          </a:p>
          <a:p>
            <a:pPr marL="0" indent="0" algn="just">
              <a:buNone/>
            </a:pPr>
            <a:r>
              <a:rPr lang="pt-BR" sz="2000" b="1" dirty="0"/>
              <a:t>agito</a:t>
            </a:r>
            <a:r>
              <a:rPr lang="pt-BR" sz="2000" dirty="0"/>
              <a:t> (de agitar)		</a:t>
            </a:r>
            <a:r>
              <a:rPr lang="pt-BR" sz="2000" b="1" dirty="0"/>
              <a:t>amasso</a:t>
            </a:r>
            <a:r>
              <a:rPr lang="pt-BR" sz="2000" dirty="0"/>
              <a:t> (de amassar)		</a:t>
            </a:r>
            <a:r>
              <a:rPr lang="pt-BR" sz="2000" b="1" dirty="0"/>
              <a:t>chego</a:t>
            </a:r>
            <a:r>
              <a:rPr lang="pt-BR" sz="2000" dirty="0"/>
              <a:t> (de chegar)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b="1" dirty="0"/>
              <a:t>Obs.</a:t>
            </a:r>
            <a:r>
              <a:rPr lang="pt-BR" sz="2000" dirty="0"/>
              <a:t>: o processo normal é criar um </a:t>
            </a:r>
            <a:r>
              <a:rPr lang="pt-BR" sz="2000" b="1" dirty="0"/>
              <a:t>verbo</a:t>
            </a:r>
            <a:r>
              <a:rPr lang="pt-BR" sz="2000" dirty="0"/>
              <a:t> a partir de um </a:t>
            </a:r>
            <a:r>
              <a:rPr lang="pt-BR" sz="2000" b="1" dirty="0"/>
              <a:t>substantivo</a:t>
            </a:r>
            <a:r>
              <a:rPr lang="pt-BR" sz="2000" dirty="0"/>
              <a:t>. </a:t>
            </a:r>
          </a:p>
          <a:p>
            <a:pPr marL="0" indent="0" algn="just">
              <a:buNone/>
            </a:pPr>
            <a:r>
              <a:rPr lang="pt-BR" sz="2000" dirty="0"/>
              <a:t>Na derivação regressiva, a língua procede em sentido inverso: forma o </a:t>
            </a:r>
            <a:r>
              <a:rPr lang="pt-BR" sz="2000" b="1" dirty="0"/>
              <a:t>substantivo</a:t>
            </a:r>
            <a:r>
              <a:rPr lang="pt-BR" sz="2000" dirty="0"/>
              <a:t> a partir do </a:t>
            </a:r>
            <a:r>
              <a:rPr lang="pt-BR" sz="2000" b="1" dirty="0"/>
              <a:t>verbo</a:t>
            </a:r>
            <a:r>
              <a:rPr lang="pt-BR" sz="2000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10D335-3D0A-4BE4-9D79-77F8EF31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30/11/2020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36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9F0B98-4172-41A0-9447-96C899980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457200"/>
            <a:ext cx="11204713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/>
              <a:t>6) Derivação Imprópria</a:t>
            </a:r>
          </a:p>
          <a:p>
            <a:pPr marL="0" indent="0" algn="just" fontAlgn="base">
              <a:buNone/>
            </a:pPr>
            <a:endParaRPr lang="pt-BR" sz="800" dirty="0"/>
          </a:p>
          <a:p>
            <a:pPr algn="just" fontAlgn="base"/>
            <a:r>
              <a:rPr lang="pt-BR" sz="2000" dirty="0"/>
              <a:t>A </a:t>
            </a:r>
            <a:r>
              <a:rPr lang="pt-BR" sz="2000" b="1" dirty="0"/>
              <a:t>derivação imprópria</a:t>
            </a:r>
            <a:r>
              <a:rPr lang="pt-BR" sz="2000" dirty="0"/>
              <a:t>, também chamada de </a:t>
            </a:r>
            <a:r>
              <a:rPr lang="pt-BR" sz="2000" b="1" dirty="0"/>
              <a:t>conversão</a:t>
            </a:r>
            <a:r>
              <a:rPr lang="pt-BR" sz="2000" dirty="0"/>
              <a:t>, é um tipo de derivação que acontece pela mudança de classe gramatical da palavra.</a:t>
            </a:r>
          </a:p>
          <a:p>
            <a:pPr algn="just" fontAlgn="base"/>
            <a:r>
              <a:rPr lang="pt-BR" sz="2000" dirty="0"/>
              <a:t>Ou seja, a formação de uma nova palavra é obtida pela mudança da função gramatical (substantivo, adjetivo, verbo, advérbio, etc.) na frase.</a:t>
            </a:r>
          </a:p>
          <a:p>
            <a:pPr marL="0" indent="0" algn="just" fontAlgn="base">
              <a:buNone/>
            </a:pPr>
            <a:r>
              <a:rPr lang="pt-BR" sz="2000" b="1" dirty="0"/>
              <a:t>Exemplo</a:t>
            </a:r>
            <a:r>
              <a:rPr lang="pt-BR" sz="2000" dirty="0"/>
              <a:t>:</a:t>
            </a:r>
          </a:p>
          <a:p>
            <a:pPr marL="0" indent="0" algn="ctr" fontAlgn="base">
              <a:buNone/>
            </a:pPr>
            <a:r>
              <a:rPr lang="pt-BR" sz="2000" dirty="0"/>
              <a:t>Joana tem um </a:t>
            </a:r>
            <a:r>
              <a:rPr lang="pt-BR" sz="2000" b="1" dirty="0"/>
              <a:t>andar</a:t>
            </a:r>
            <a:r>
              <a:rPr lang="pt-BR" sz="2000" dirty="0"/>
              <a:t> muito determinado. (substantivo)</a:t>
            </a:r>
          </a:p>
          <a:p>
            <a:pPr marL="0" indent="0" algn="ctr" fontAlgn="base">
              <a:buNone/>
            </a:pPr>
            <a:r>
              <a:rPr lang="pt-BR" sz="2000" dirty="0"/>
              <a:t>Essa tarde podemos </a:t>
            </a:r>
            <a:r>
              <a:rPr lang="pt-BR" sz="2000" b="1" dirty="0"/>
              <a:t>andar</a:t>
            </a:r>
            <a:r>
              <a:rPr lang="pt-BR" sz="2000" dirty="0"/>
              <a:t> no parque. (verbo)</a:t>
            </a:r>
          </a:p>
          <a:p>
            <a:pPr marL="0" indent="0" algn="just" fontAlgn="base">
              <a:buNone/>
            </a:pPr>
            <a:endParaRPr lang="pt-BR" sz="800" dirty="0"/>
          </a:p>
          <a:p>
            <a:pPr algn="just" fontAlgn="base"/>
            <a:r>
              <a:rPr lang="pt-BR" sz="2000" dirty="0"/>
              <a:t>Note que nesse tipo de derivação não é acrescido nem prefixo e nem sufixo à nova palavra. </a:t>
            </a:r>
          </a:p>
          <a:p>
            <a:pPr algn="just" fontAlgn="base"/>
            <a:r>
              <a:rPr lang="pt-BR" sz="2000" dirty="0"/>
              <a:t>Dessa forma, não ocorre nenhuma mudança na estrutura do termo, mas sim no significado dele.</a:t>
            </a:r>
          </a:p>
          <a:p>
            <a:pPr algn="just" fontAlgn="base"/>
            <a:r>
              <a:rPr lang="pt-BR" sz="2000" dirty="0"/>
              <a:t>Todavia, a nova palavra desempenha outro papel gramatical na frase de acordo com contexto em que está inserida.</a:t>
            </a:r>
          </a:p>
          <a:p>
            <a:endParaRPr lang="pt-BR" sz="28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B9B9B3-86EE-4A48-80FA-04368DDD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30/11/2020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4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0DBEC-3B79-4B7A-9F22-CB897E13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89858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Palavras Primitivas e Derivadas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0DD546-4FB8-4E10-8A4F-4FBB2E208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1775791"/>
            <a:ext cx="11304104" cy="462500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sz="2000" b="1" dirty="0"/>
              <a:t>Palavras primitivas:</a:t>
            </a:r>
            <a:r>
              <a:rPr lang="pt-BR" sz="2000" dirty="0"/>
              <a:t> são palavras que servem como base para a formação de outra e que não foram formadas a partir de outro radical da língua.</a:t>
            </a:r>
            <a:br>
              <a:rPr lang="pt-BR" sz="2000" dirty="0"/>
            </a:br>
            <a:r>
              <a:rPr lang="pt-BR" sz="2000" dirty="0"/>
              <a:t>Exemplos: </a:t>
            </a:r>
          </a:p>
          <a:p>
            <a:pPr marL="0" indent="0" algn="ctr" fontAlgn="base">
              <a:buNone/>
            </a:pPr>
            <a:r>
              <a:rPr lang="pt-BR" sz="2000" b="1" dirty="0"/>
              <a:t>pedr</a:t>
            </a:r>
            <a:r>
              <a:rPr lang="pt-BR" sz="2000" dirty="0"/>
              <a:t>a, </a:t>
            </a:r>
            <a:r>
              <a:rPr lang="pt-BR" sz="2000" b="1" dirty="0"/>
              <a:t>flor</a:t>
            </a:r>
            <a:r>
              <a:rPr lang="pt-BR" sz="2000" dirty="0"/>
              <a:t>, </a:t>
            </a:r>
            <a:r>
              <a:rPr lang="pt-BR" sz="2000" b="1" dirty="0"/>
              <a:t>cas</a:t>
            </a:r>
            <a:r>
              <a:rPr lang="pt-BR" sz="2000" dirty="0"/>
              <a:t>a.</a:t>
            </a:r>
          </a:p>
          <a:p>
            <a:pPr marL="0" indent="0" algn="just" fontAlgn="base">
              <a:buNone/>
            </a:pPr>
            <a:endParaRPr lang="pt-BR" sz="2000" b="1" dirty="0"/>
          </a:p>
          <a:p>
            <a:pPr marL="0" indent="0" algn="just" fontAlgn="base">
              <a:buNone/>
            </a:pPr>
            <a:r>
              <a:rPr lang="pt-BR" sz="2000" b="1" dirty="0"/>
              <a:t>Palavras derivadas:</a:t>
            </a:r>
            <a:r>
              <a:rPr lang="pt-BR" sz="2000" dirty="0"/>
              <a:t> são palavras formadas a partir de outros radicais.</a:t>
            </a:r>
          </a:p>
          <a:p>
            <a:pPr marL="0" indent="0" algn="just" fontAlgn="base">
              <a:buNone/>
            </a:pPr>
            <a:r>
              <a:rPr lang="pt-BR" sz="2000" dirty="0"/>
              <a:t>Exemplos: </a:t>
            </a:r>
          </a:p>
          <a:p>
            <a:pPr marL="0" indent="0" algn="ctr" fontAlgn="base">
              <a:buNone/>
            </a:pPr>
            <a:r>
              <a:rPr lang="pt-BR" sz="2000" b="1" dirty="0"/>
              <a:t>pedr</a:t>
            </a:r>
            <a:r>
              <a:rPr lang="pt-BR" sz="2000" dirty="0"/>
              <a:t>eiro, </a:t>
            </a:r>
            <a:r>
              <a:rPr lang="pt-BR" sz="2000" b="1" dirty="0"/>
              <a:t>flor</a:t>
            </a:r>
            <a:r>
              <a:rPr lang="pt-BR" sz="2000" dirty="0"/>
              <a:t>icultura, </a:t>
            </a:r>
            <a:r>
              <a:rPr lang="pt-BR" sz="2000" b="1" dirty="0"/>
              <a:t>cas</a:t>
            </a:r>
            <a:r>
              <a:rPr lang="pt-BR" sz="2000" dirty="0"/>
              <a:t>ebre.</a:t>
            </a:r>
          </a:p>
          <a:p>
            <a:pPr marL="0" indent="0" algn="just" fontAlgn="base">
              <a:buNone/>
            </a:pPr>
            <a:endParaRPr lang="pt-BR" sz="2000" dirty="0"/>
          </a:p>
          <a:p>
            <a:pPr marL="0" indent="0" algn="just" fontAlgn="base">
              <a:buNone/>
            </a:pPr>
            <a:r>
              <a:rPr lang="pt-BR" sz="2000" dirty="0"/>
              <a:t>No português, os principais processos para formar palavras novas são dois: </a:t>
            </a:r>
            <a:r>
              <a:rPr lang="pt-BR" sz="2000" b="1" dirty="0"/>
              <a:t>derivação</a:t>
            </a:r>
            <a:r>
              <a:rPr lang="pt-BR" sz="2000" dirty="0"/>
              <a:t> e </a:t>
            </a:r>
            <a:r>
              <a:rPr lang="pt-BR" sz="2000" b="1" dirty="0"/>
              <a:t>composição</a:t>
            </a:r>
            <a:r>
              <a:rPr lang="pt-BR" sz="2000" dirty="0"/>
              <a:t>.</a:t>
            </a:r>
          </a:p>
          <a:p>
            <a:pPr marL="0" indent="0" algn="just" fontAlgn="base">
              <a:buNone/>
            </a:pPr>
            <a:endParaRPr lang="pt-BR" sz="20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64AEA0-5E33-4F84-91C8-8DF0B946E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30/11/2020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45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9117B8-A830-4664-9195-4B73ED1B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79120"/>
            <a:ext cx="10058400" cy="582168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sz="2000" b="1" dirty="0"/>
              <a:t>Exemplos de Derivação Imprópria</a:t>
            </a:r>
          </a:p>
          <a:p>
            <a:pPr fontAlgn="base"/>
            <a:endParaRPr lang="pt-BR" sz="2000" dirty="0"/>
          </a:p>
          <a:p>
            <a:pPr fontAlgn="base"/>
            <a:r>
              <a:rPr lang="pt-BR" sz="2000" dirty="0"/>
              <a:t>Nosso </a:t>
            </a:r>
            <a:r>
              <a:rPr lang="pt-BR" sz="2000" b="1" dirty="0"/>
              <a:t>jantar</a:t>
            </a:r>
            <a:r>
              <a:rPr lang="pt-BR" sz="2000" dirty="0"/>
              <a:t> estava ótimo. (substantivo)</a:t>
            </a:r>
          </a:p>
          <a:p>
            <a:pPr fontAlgn="base"/>
            <a:r>
              <a:rPr lang="pt-BR" sz="2000" dirty="0"/>
              <a:t>Vamos </a:t>
            </a:r>
            <a:r>
              <a:rPr lang="pt-BR" sz="2000" b="1" dirty="0"/>
              <a:t>jantar</a:t>
            </a:r>
            <a:r>
              <a:rPr lang="pt-BR" sz="2000" dirty="0"/>
              <a:t> na casa da Fabiana? (verbo)</a:t>
            </a:r>
          </a:p>
          <a:p>
            <a:pPr fontAlgn="base"/>
            <a:r>
              <a:rPr lang="pt-BR" sz="2000" dirty="0"/>
              <a:t>O </a:t>
            </a:r>
            <a:r>
              <a:rPr lang="pt-BR" sz="2000" b="1" dirty="0"/>
              <a:t>olhar</a:t>
            </a:r>
            <a:r>
              <a:rPr lang="pt-BR" sz="2000" dirty="0"/>
              <a:t> da garota era profundo. (substantivo)</a:t>
            </a:r>
          </a:p>
          <a:p>
            <a:pPr fontAlgn="base"/>
            <a:r>
              <a:rPr lang="pt-BR" sz="2000" dirty="0"/>
              <a:t>Ao </a:t>
            </a:r>
            <a:r>
              <a:rPr lang="pt-BR" sz="2000" b="1" dirty="0"/>
              <a:t>olhar</a:t>
            </a:r>
            <a:r>
              <a:rPr lang="pt-BR" sz="2000" dirty="0"/>
              <a:t> os preços das camisas, resolvemos ir à feira. (verbo)</a:t>
            </a:r>
          </a:p>
          <a:p>
            <a:pPr fontAlgn="base"/>
            <a:r>
              <a:rPr lang="pt-BR" sz="2000" dirty="0"/>
              <a:t>O conceito de </a:t>
            </a:r>
            <a:r>
              <a:rPr lang="pt-BR" sz="2000" b="1" dirty="0"/>
              <a:t>belo</a:t>
            </a:r>
            <a:r>
              <a:rPr lang="pt-BR" sz="2000" dirty="0"/>
              <a:t> nas artes é encontrado na Grécia Antiga. (substantivo)</a:t>
            </a:r>
          </a:p>
          <a:p>
            <a:pPr fontAlgn="base"/>
            <a:r>
              <a:rPr lang="pt-BR" sz="2000" dirty="0"/>
              <a:t>O Coliseu de Roma é muito </a:t>
            </a:r>
            <a:r>
              <a:rPr lang="pt-BR" sz="2000" b="1" dirty="0"/>
              <a:t>belo</a:t>
            </a:r>
            <a:r>
              <a:rPr lang="pt-BR" sz="2000" dirty="0"/>
              <a:t>. (adjetivo)</a:t>
            </a:r>
          </a:p>
          <a:p>
            <a:pPr fontAlgn="base"/>
            <a:r>
              <a:rPr lang="pt-BR" sz="2000" dirty="0"/>
              <a:t>Pedro é a mais </a:t>
            </a:r>
            <a:r>
              <a:rPr lang="pt-BR" sz="2000" b="1" dirty="0"/>
              <a:t>alto</a:t>
            </a:r>
            <a:r>
              <a:rPr lang="pt-BR" sz="2000" dirty="0"/>
              <a:t> da turma. (adjetivo)</a:t>
            </a:r>
          </a:p>
          <a:p>
            <a:pPr fontAlgn="base"/>
            <a:r>
              <a:rPr lang="pt-BR" sz="2000" dirty="0"/>
              <a:t>A professora falava muito </a:t>
            </a:r>
            <a:r>
              <a:rPr lang="pt-BR" sz="2000" b="1" dirty="0"/>
              <a:t>alto</a:t>
            </a:r>
            <a:r>
              <a:rPr lang="pt-BR" sz="2000" dirty="0"/>
              <a:t>. (advérbio)</a:t>
            </a:r>
          </a:p>
          <a:p>
            <a:pPr fontAlgn="base"/>
            <a:r>
              <a:rPr lang="pt-BR" sz="2000" dirty="0"/>
              <a:t>Sofia é a </a:t>
            </a:r>
            <a:r>
              <a:rPr lang="pt-BR" sz="2000" b="1" dirty="0"/>
              <a:t>cabeça</a:t>
            </a:r>
            <a:r>
              <a:rPr lang="pt-BR" sz="2000" dirty="0"/>
              <a:t> da classe. (adjetivo)</a:t>
            </a:r>
          </a:p>
          <a:p>
            <a:pPr fontAlgn="base"/>
            <a:r>
              <a:rPr lang="pt-BR" sz="2000" dirty="0"/>
              <a:t>Minha </a:t>
            </a:r>
            <a:r>
              <a:rPr lang="pt-BR" sz="2000" b="1" dirty="0"/>
              <a:t>cabeça</a:t>
            </a:r>
            <a:r>
              <a:rPr lang="pt-BR" sz="2000" dirty="0"/>
              <a:t> dói muito hoje. (substantivo)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D60468-88E3-48F2-B6B6-CBD4AB96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30/11/2020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27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75E9D5-A6EA-4AD2-AE55-8F25F7BA6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08" y="565868"/>
            <a:ext cx="10058400" cy="5834932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/>
              <a:t>1)</a:t>
            </a:r>
            <a:r>
              <a:rPr lang="pt-BR" sz="2000" dirty="0"/>
              <a:t> Os </a:t>
            </a:r>
            <a:r>
              <a:rPr lang="pt-BR" sz="2000" b="1" dirty="0"/>
              <a:t>adjetivos </a:t>
            </a:r>
            <a:r>
              <a:rPr lang="pt-BR" sz="2000" dirty="0"/>
              <a:t>passam a </a:t>
            </a:r>
            <a:r>
              <a:rPr lang="pt-BR" sz="2000" b="1" dirty="0"/>
              <a:t>substantivos</a:t>
            </a:r>
            <a:r>
              <a:rPr lang="pt-BR" sz="2000" dirty="0"/>
              <a:t>. </a:t>
            </a:r>
          </a:p>
          <a:p>
            <a:pPr marL="0" indent="0">
              <a:buNone/>
            </a:pPr>
            <a:r>
              <a:rPr lang="pt-BR" sz="2000" dirty="0"/>
              <a:t>Por exemplo:</a:t>
            </a:r>
          </a:p>
          <a:p>
            <a:pPr marL="0" indent="0" algn="ctr">
              <a:buNone/>
            </a:pPr>
            <a:r>
              <a:rPr lang="pt-BR" sz="2000" dirty="0"/>
              <a:t>Os </a:t>
            </a:r>
            <a:r>
              <a:rPr lang="pt-BR" sz="2000" b="1" dirty="0"/>
              <a:t>bons</a:t>
            </a:r>
            <a:r>
              <a:rPr lang="pt-BR" sz="2000" dirty="0"/>
              <a:t> serão contemplados.</a:t>
            </a:r>
          </a:p>
          <a:p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2)</a:t>
            </a:r>
            <a:r>
              <a:rPr lang="pt-BR" sz="2000" dirty="0"/>
              <a:t> Os </a:t>
            </a:r>
            <a:r>
              <a:rPr lang="pt-BR" sz="2000" b="1" dirty="0"/>
              <a:t>particípios</a:t>
            </a:r>
            <a:r>
              <a:rPr lang="pt-BR" sz="2000" dirty="0"/>
              <a:t> passam a </a:t>
            </a:r>
            <a:r>
              <a:rPr lang="pt-BR" sz="2000" b="1" dirty="0"/>
              <a:t>substantivos</a:t>
            </a:r>
            <a:r>
              <a:rPr lang="pt-BR" sz="2000" dirty="0"/>
              <a:t> ou </a:t>
            </a:r>
            <a:r>
              <a:rPr lang="pt-BR" sz="2000" b="1" dirty="0"/>
              <a:t>adjetivos</a:t>
            </a:r>
            <a:r>
              <a:rPr lang="pt-BR" sz="2000" dirty="0"/>
              <a:t>. </a:t>
            </a:r>
          </a:p>
          <a:p>
            <a:pPr marL="0" indent="0">
              <a:buNone/>
            </a:pPr>
            <a:r>
              <a:rPr lang="pt-BR" sz="2000" dirty="0"/>
              <a:t>Por exemplo:</a:t>
            </a:r>
          </a:p>
          <a:p>
            <a:pPr marL="0" indent="0" algn="ctr">
              <a:buNone/>
            </a:pPr>
            <a:r>
              <a:rPr lang="pt-BR" sz="2000" dirty="0"/>
              <a:t>Aquele garoto alcançou um </a:t>
            </a:r>
            <a:r>
              <a:rPr lang="pt-BR" sz="2000" b="1" dirty="0"/>
              <a:t>feito </a:t>
            </a:r>
            <a:r>
              <a:rPr lang="pt-BR" sz="2000" dirty="0"/>
              <a:t>passando no concurso.</a:t>
            </a:r>
          </a:p>
          <a:p>
            <a:pPr marL="0" indent="0">
              <a:buNone/>
            </a:pPr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3) </a:t>
            </a:r>
            <a:r>
              <a:rPr lang="pt-BR" sz="2000" dirty="0"/>
              <a:t>Os </a:t>
            </a:r>
            <a:r>
              <a:rPr lang="pt-BR" sz="2000" b="1" dirty="0"/>
              <a:t>infinitivos</a:t>
            </a:r>
            <a:r>
              <a:rPr lang="pt-BR" sz="2000" dirty="0"/>
              <a:t> passam a </a:t>
            </a:r>
            <a:r>
              <a:rPr lang="pt-BR" sz="2000" b="1" dirty="0"/>
              <a:t>substantivos</a:t>
            </a:r>
            <a:r>
              <a:rPr lang="pt-BR" sz="2000" dirty="0"/>
              <a:t>. </a:t>
            </a:r>
          </a:p>
          <a:p>
            <a:pPr marL="0" indent="0">
              <a:buNone/>
            </a:pPr>
            <a:r>
              <a:rPr lang="pt-BR" sz="2000" dirty="0"/>
              <a:t>Por exemplo:</a:t>
            </a:r>
          </a:p>
          <a:p>
            <a:pPr marL="0" indent="0" algn="ctr">
              <a:buNone/>
            </a:pPr>
            <a:r>
              <a:rPr lang="pt-BR" sz="2000" dirty="0"/>
              <a:t>O </a:t>
            </a:r>
            <a:r>
              <a:rPr lang="pt-BR" sz="2000" b="1" dirty="0"/>
              <a:t>andar</a:t>
            </a:r>
            <a:r>
              <a:rPr lang="pt-BR" sz="2000" dirty="0"/>
              <a:t> de Roberta era fascinante.</a:t>
            </a:r>
            <a:br>
              <a:rPr lang="pt-BR" sz="2000" dirty="0"/>
            </a:br>
            <a:r>
              <a:rPr lang="pt-BR" sz="2000" dirty="0"/>
              <a:t>O </a:t>
            </a:r>
            <a:r>
              <a:rPr lang="pt-BR" sz="2000" b="1" dirty="0"/>
              <a:t>badalar</a:t>
            </a:r>
            <a:r>
              <a:rPr lang="pt-BR" sz="2000" dirty="0"/>
              <a:t> dos sinos soou na cidadezinha.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4D9DD1-3AD2-49D9-8CA6-1945ACA1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30/11/2020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12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90FBA8-D958-4BBC-B02B-DB75DF3C3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451" y="457200"/>
            <a:ext cx="11178209" cy="5824330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/>
              <a:t>4)</a:t>
            </a:r>
            <a:r>
              <a:rPr lang="pt-BR" sz="2000" dirty="0"/>
              <a:t> Os </a:t>
            </a:r>
            <a:r>
              <a:rPr lang="pt-BR" sz="2000" b="1" dirty="0"/>
              <a:t>substantivos</a:t>
            </a:r>
            <a:r>
              <a:rPr lang="pt-BR" sz="2000" dirty="0"/>
              <a:t> passam a </a:t>
            </a:r>
            <a:r>
              <a:rPr lang="pt-BR" sz="2000" b="1" dirty="0"/>
              <a:t>adjetivos. </a:t>
            </a:r>
          </a:p>
          <a:p>
            <a:pPr marL="0" indent="0">
              <a:buNone/>
            </a:pPr>
            <a:r>
              <a:rPr lang="pt-BR" sz="2000" dirty="0"/>
              <a:t>Por exemplo:</a:t>
            </a:r>
          </a:p>
          <a:p>
            <a:pPr marL="0" indent="0" algn="ctr">
              <a:buNone/>
            </a:pPr>
            <a:r>
              <a:rPr lang="pt-BR" sz="2000" dirty="0"/>
              <a:t>O funcionário </a:t>
            </a:r>
            <a:r>
              <a:rPr lang="pt-BR" sz="2000" b="1" dirty="0"/>
              <a:t>fantasma</a:t>
            </a:r>
            <a:r>
              <a:rPr lang="pt-BR" sz="2000" dirty="0"/>
              <a:t> foi despedido.</a:t>
            </a:r>
            <a:br>
              <a:rPr lang="pt-BR" sz="2000" dirty="0"/>
            </a:br>
            <a:r>
              <a:rPr lang="pt-BR" sz="2000" dirty="0"/>
              <a:t>O menino </a:t>
            </a:r>
            <a:r>
              <a:rPr lang="pt-BR" sz="2000" b="1" dirty="0"/>
              <a:t>prodígio</a:t>
            </a:r>
            <a:r>
              <a:rPr lang="pt-BR" sz="2000" dirty="0"/>
              <a:t> resolveu o problema.</a:t>
            </a:r>
          </a:p>
          <a:p>
            <a:pPr marL="0" indent="0">
              <a:buNone/>
            </a:pPr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5) </a:t>
            </a:r>
            <a:r>
              <a:rPr lang="pt-BR" sz="2000" dirty="0"/>
              <a:t>Os </a:t>
            </a:r>
            <a:r>
              <a:rPr lang="pt-BR" sz="2000" b="1" dirty="0"/>
              <a:t>adjetivos</a:t>
            </a:r>
            <a:r>
              <a:rPr lang="pt-BR" sz="2000" dirty="0"/>
              <a:t> passam a </a:t>
            </a:r>
            <a:r>
              <a:rPr lang="pt-BR" sz="2000" b="1" dirty="0"/>
              <a:t>advérbios</a:t>
            </a:r>
            <a:r>
              <a:rPr lang="pt-BR" sz="2000" dirty="0"/>
              <a:t>. </a:t>
            </a:r>
          </a:p>
          <a:p>
            <a:pPr marL="0" indent="0">
              <a:buNone/>
            </a:pPr>
            <a:r>
              <a:rPr lang="pt-BR" sz="2000" dirty="0"/>
              <a:t>Por exemplo:</a:t>
            </a:r>
          </a:p>
          <a:p>
            <a:pPr marL="0" indent="0" algn="ctr">
              <a:buNone/>
            </a:pPr>
            <a:r>
              <a:rPr lang="pt-BR" sz="2000" dirty="0"/>
              <a:t>Falei </a:t>
            </a:r>
            <a:r>
              <a:rPr lang="pt-BR" sz="2000" b="1" dirty="0"/>
              <a:t>baixo </a:t>
            </a:r>
            <a:r>
              <a:rPr lang="pt-BR" sz="2000" dirty="0"/>
              <a:t>para que ninguém escutasse.</a:t>
            </a:r>
          </a:p>
          <a:p>
            <a:pPr marL="0" indent="0">
              <a:buNone/>
            </a:pPr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6) </a:t>
            </a:r>
            <a:r>
              <a:rPr lang="pt-BR" sz="2000" dirty="0"/>
              <a:t>Palavras </a:t>
            </a:r>
            <a:r>
              <a:rPr lang="pt-BR" sz="2000" b="1" dirty="0"/>
              <a:t>invariáveis</a:t>
            </a:r>
            <a:r>
              <a:rPr lang="pt-BR" sz="2000" dirty="0"/>
              <a:t> passam a </a:t>
            </a:r>
            <a:r>
              <a:rPr lang="pt-BR" sz="2000" b="1" dirty="0"/>
              <a:t>substantivos. </a:t>
            </a:r>
          </a:p>
          <a:p>
            <a:pPr marL="0" indent="0">
              <a:buNone/>
            </a:pPr>
            <a:r>
              <a:rPr lang="pt-BR" sz="2000" dirty="0"/>
              <a:t>Por exemplo:</a:t>
            </a:r>
          </a:p>
          <a:p>
            <a:pPr marL="0" indent="0" algn="ctr">
              <a:buNone/>
            </a:pPr>
            <a:r>
              <a:rPr lang="pt-BR" sz="2000" dirty="0"/>
              <a:t>Não entendo o </a:t>
            </a:r>
            <a:r>
              <a:rPr lang="pt-BR" sz="2000" b="1" dirty="0"/>
              <a:t>porquê</a:t>
            </a:r>
            <a:r>
              <a:rPr lang="pt-BR" sz="2000" dirty="0"/>
              <a:t> disso tudo.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629F49-565E-4132-8A13-38C6E5DD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30/11/2020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7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E855B7-CF79-420D-8360-970CC58D4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09" y="579120"/>
            <a:ext cx="11164956" cy="5821680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/>
              <a:t>7)</a:t>
            </a:r>
            <a:r>
              <a:rPr lang="pt-BR" sz="2000" dirty="0"/>
              <a:t> Substantivos </a:t>
            </a:r>
            <a:r>
              <a:rPr lang="pt-BR" sz="2000" b="1" dirty="0"/>
              <a:t>próprios</a:t>
            </a:r>
            <a:r>
              <a:rPr lang="pt-BR" sz="2000" dirty="0"/>
              <a:t> tornam-se </a:t>
            </a:r>
            <a:r>
              <a:rPr lang="pt-BR" sz="2000" b="1" dirty="0"/>
              <a:t>comuns</a:t>
            </a:r>
            <a:r>
              <a:rPr lang="pt-BR" sz="2000" dirty="0"/>
              <a:t>. </a:t>
            </a:r>
          </a:p>
          <a:p>
            <a:pPr marL="0" indent="0">
              <a:buNone/>
            </a:pPr>
            <a:r>
              <a:rPr lang="pt-BR" sz="2000" dirty="0"/>
              <a:t>Por exemplo:</a:t>
            </a:r>
          </a:p>
          <a:p>
            <a:pPr marL="0" indent="0" algn="ctr">
              <a:buNone/>
            </a:pPr>
            <a:r>
              <a:rPr lang="pt-BR" sz="2000" dirty="0"/>
              <a:t>Aquele coordenador é um </a:t>
            </a:r>
            <a:r>
              <a:rPr lang="pt-BR" sz="2000" b="1" dirty="0" err="1"/>
              <a:t>caxias</a:t>
            </a:r>
            <a:r>
              <a:rPr lang="pt-BR" sz="2000" dirty="0"/>
              <a:t>! (chefe severo e exigente)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pPr marL="0" indent="0" algn="just">
              <a:buNone/>
            </a:pPr>
            <a:r>
              <a:rPr lang="pt-BR" sz="2000" b="1" dirty="0"/>
              <a:t>Observação:</a:t>
            </a:r>
            <a:r>
              <a:rPr lang="pt-BR" sz="2000" dirty="0"/>
              <a:t> os processos de derivação vistos anteriormente fazem parte da Morfologia porque implicam alterações na </a:t>
            </a:r>
            <a:r>
              <a:rPr lang="pt-BR" sz="2000" b="1" dirty="0"/>
              <a:t>forma</a:t>
            </a:r>
            <a:r>
              <a:rPr lang="pt-BR" sz="2000" dirty="0"/>
              <a:t> das palavras. </a:t>
            </a:r>
          </a:p>
          <a:p>
            <a:pPr marL="0" indent="0" algn="just">
              <a:buNone/>
            </a:pPr>
            <a:r>
              <a:rPr lang="pt-BR" sz="2000" dirty="0"/>
              <a:t>No entanto, a derivação imprópria lida basicamente com seu </a:t>
            </a:r>
            <a:r>
              <a:rPr lang="pt-BR" sz="2000" b="1" dirty="0"/>
              <a:t>significado</a:t>
            </a:r>
            <a:r>
              <a:rPr lang="pt-BR" sz="2000" dirty="0"/>
              <a:t>, o que acaba caracterizando um processo </a:t>
            </a:r>
            <a:r>
              <a:rPr lang="pt-BR" sz="2000" b="1" dirty="0"/>
              <a:t>semântico</a:t>
            </a:r>
            <a:r>
              <a:rPr lang="pt-BR" sz="2000" dirty="0"/>
              <a:t>. </a:t>
            </a:r>
          </a:p>
          <a:p>
            <a:pPr marL="0" indent="0" algn="just">
              <a:buNone/>
            </a:pPr>
            <a:r>
              <a:rPr lang="pt-BR" sz="2000" dirty="0"/>
              <a:t>Por essa razão, entendemos o motivo pelo qual é denominada "imprópria".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E4EDB6-A9EB-41A4-8B54-8EBA7E4D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30/11/2020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01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B05EE-32DA-469D-8ECF-DF6152AAA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10345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Processos de Composição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A055B2-BB7D-4707-A5F8-E80E7904B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2103120"/>
            <a:ext cx="11131827" cy="3849624"/>
          </a:xfrm>
        </p:spPr>
        <p:txBody>
          <a:bodyPr>
            <a:normAutofit/>
          </a:bodyPr>
          <a:lstStyle/>
          <a:p>
            <a:pPr algn="just" fontAlgn="base"/>
            <a:r>
              <a:rPr lang="pt-BR" sz="2000" b="1" dirty="0"/>
              <a:t>Composição</a:t>
            </a:r>
            <a:r>
              <a:rPr lang="pt-BR" sz="2000" dirty="0"/>
              <a:t> é o processo que forma palavras compostas, a partir da junção de dois ou mais radicais. Ou seja, os processos de composição de palavras envolvem mais de dois radicais de palavras, sendo classificadas em:</a:t>
            </a:r>
          </a:p>
          <a:p>
            <a:pPr marL="0" indent="0" algn="just" fontAlgn="base">
              <a:buNone/>
            </a:pPr>
            <a:endParaRPr lang="pt-BR" sz="2000" b="1" dirty="0"/>
          </a:p>
          <a:p>
            <a:pPr marL="0" indent="0" algn="just" fontAlgn="base">
              <a:buNone/>
            </a:pPr>
            <a:r>
              <a:rPr lang="pt-BR" sz="2000" b="1" dirty="0"/>
              <a:t>1) Justaposição</a:t>
            </a:r>
            <a:r>
              <a:rPr lang="pt-BR" sz="2000" dirty="0"/>
              <a:t>: Na união dos termos, os radicais não sofrem qualquer alteração em sua estrutura, por exemplo, surdo-mudo, guarda-chuva, abre latas, etc.</a:t>
            </a:r>
          </a:p>
          <a:p>
            <a:pPr marL="0" indent="0" algn="just" fontAlgn="base">
              <a:buNone/>
            </a:pPr>
            <a:r>
              <a:rPr lang="pt-BR" sz="2000" b="1" dirty="0"/>
              <a:t>2) Aglutinação</a:t>
            </a:r>
            <a:r>
              <a:rPr lang="pt-BR" sz="2000" dirty="0"/>
              <a:t>: Na união dos termos, pelo menos um dos radicais sofre alteração em sua estrutura, por exemplo, planalto (plano alto), hidroelétrica (hidro e elétrica), etc.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F3B423-43C6-4C8F-B0F4-820AE5A7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30/11/2020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2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2BE650-8861-47EF-8A6C-75B0ECF88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61" y="579120"/>
            <a:ext cx="11138452" cy="5821680"/>
          </a:xfrm>
        </p:spPr>
        <p:txBody>
          <a:bodyPr/>
          <a:lstStyle/>
          <a:p>
            <a:pPr marL="0" indent="0">
              <a:buNone/>
            </a:pPr>
            <a:r>
              <a:rPr lang="pt-BR" sz="2800" b="1" dirty="0"/>
              <a:t>1) Composição por Justaposição</a:t>
            </a:r>
          </a:p>
          <a:p>
            <a:endParaRPr lang="pt-BR" sz="2000" dirty="0"/>
          </a:p>
          <a:p>
            <a:r>
              <a:rPr lang="pt-BR" sz="2000" dirty="0"/>
              <a:t>Ao juntarmos duas ou mais palavras ou radicais, não ocorre alteração fonética. 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b="1" dirty="0"/>
              <a:t>Exemplos:</a:t>
            </a:r>
          </a:p>
          <a:p>
            <a:pPr marL="0" indent="0" algn="ctr">
              <a:buNone/>
            </a:pPr>
            <a:r>
              <a:rPr lang="pt-BR" sz="2000" dirty="0"/>
              <a:t>passatempo, quinta-feira, girassol, couve-flor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b="1" dirty="0"/>
              <a:t>Obs.</a:t>
            </a:r>
            <a:r>
              <a:rPr lang="pt-BR" sz="2000" dirty="0"/>
              <a:t>: em "girassol" houve uma alteração na grafia (acréscimo de um "s") justamente para manter inalterada a sonoridade da palavra.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E6110F-6C43-4DEC-9CDE-814D5884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30/11/2020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38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7C7D6C-802E-438C-A3F3-F859F963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08" y="605624"/>
            <a:ext cx="11204713" cy="5795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/>
              <a:t>2) Composição por Aglutinação</a:t>
            </a:r>
          </a:p>
          <a:p>
            <a:endParaRPr lang="pt-BR" dirty="0"/>
          </a:p>
          <a:p>
            <a:pPr algn="just"/>
            <a:r>
              <a:rPr lang="pt-BR" sz="2000" dirty="0"/>
              <a:t>Ao unirmos dois ou mais vocábulos ou radicais, ocorre supressão de um ou mais de seus elementos fonéticos. 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b="1" dirty="0"/>
              <a:t>Exemplos:</a:t>
            </a:r>
          </a:p>
          <a:p>
            <a:pPr marL="0" indent="0" algn="just">
              <a:buNone/>
            </a:pPr>
            <a:r>
              <a:rPr lang="pt-BR" sz="2000" dirty="0"/>
              <a:t>		embora (em boa hora)</a:t>
            </a:r>
          </a:p>
          <a:p>
            <a:pPr marL="0" indent="0" algn="just">
              <a:buNone/>
            </a:pPr>
            <a:r>
              <a:rPr lang="pt-BR" sz="2000" dirty="0"/>
              <a:t>		fidalgo (filho de algo - referindo-se à família nobre)</a:t>
            </a:r>
          </a:p>
          <a:p>
            <a:pPr marL="0" indent="0" algn="just">
              <a:buNone/>
            </a:pPr>
            <a:r>
              <a:rPr lang="pt-BR" sz="2000" dirty="0"/>
              <a:t>		hidrelétrico (hidro + elétrico)</a:t>
            </a:r>
          </a:p>
          <a:p>
            <a:pPr marL="0" indent="0" algn="just">
              <a:buNone/>
            </a:pPr>
            <a:r>
              <a:rPr lang="pt-BR" sz="2000" dirty="0"/>
              <a:t>		planalto (plano alto)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b="1" dirty="0"/>
              <a:t>Obs.</a:t>
            </a:r>
            <a:r>
              <a:rPr lang="pt-BR" sz="2000" dirty="0"/>
              <a:t>: ao aglutinarem-se, os componentes subordinam-se a um só acento tônico, o do último componente.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AF731F-5881-4B9D-B97A-6B09CBBE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30/11/2020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66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DE532-0988-4884-B07D-641E40A9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57660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Outros processos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BE20B5-0C06-4644-93CA-15425E46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351722"/>
            <a:ext cx="11370366" cy="5234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/>
              <a:t>Redução ou Abreviação</a:t>
            </a:r>
          </a:p>
          <a:p>
            <a:pPr algn="just"/>
            <a:r>
              <a:rPr lang="pt-BR" sz="2000" dirty="0"/>
              <a:t>Algumas palavras apresentam, ao lado de sua forma plena, uma forma reduzida. Ou seja, Esse processo se manifesta quando uma palavra é muito longa, pois forma novas palavras a partir da redução ou abreviação de palavras já existentes.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b="1" dirty="0"/>
              <a:t>Observe:</a:t>
            </a:r>
          </a:p>
          <a:p>
            <a:pPr marL="0" indent="0" algn="just">
              <a:buNone/>
            </a:pPr>
            <a:r>
              <a:rPr lang="pt-BR" sz="2000" b="1" dirty="0"/>
              <a:t>auto</a:t>
            </a:r>
            <a:r>
              <a:rPr lang="pt-BR" sz="2000" dirty="0"/>
              <a:t> - por automóvel					</a:t>
            </a:r>
            <a:r>
              <a:rPr lang="pt-BR" sz="2000" b="1" dirty="0"/>
              <a:t>cine</a:t>
            </a:r>
            <a:r>
              <a:rPr lang="pt-BR" sz="2000" dirty="0"/>
              <a:t> - por cinema</a:t>
            </a:r>
          </a:p>
          <a:p>
            <a:pPr marL="0" indent="0" algn="just">
              <a:buNone/>
            </a:pPr>
            <a:r>
              <a:rPr lang="pt-BR" sz="2000" b="1" dirty="0"/>
              <a:t>micro</a:t>
            </a:r>
            <a:r>
              <a:rPr lang="pt-BR" sz="2000" dirty="0"/>
              <a:t> - por microcomputador				</a:t>
            </a:r>
            <a:r>
              <a:rPr lang="pt-BR" sz="2000" b="1" dirty="0"/>
              <a:t>Zé</a:t>
            </a:r>
            <a:r>
              <a:rPr lang="pt-BR" sz="2000" dirty="0"/>
              <a:t> - por José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Como exemplo de redução ou simplificação de palavras, podem ser citadas também as </a:t>
            </a:r>
            <a:r>
              <a:rPr lang="pt-BR" sz="2000" b="1" dirty="0"/>
              <a:t>siglas</a:t>
            </a:r>
            <a:r>
              <a:rPr lang="pt-BR" sz="2000" dirty="0"/>
              <a:t>, muito frequentes na comunicação atual. (Se desejar, veja mais sobre siglas na seção  "Extras" -&gt; Abreviaturas e Siglas)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A6768A-7A8B-47F7-B036-11CC54612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30/11/2020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44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B88F5A-243B-4C81-8DA1-D56922213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451" y="457200"/>
            <a:ext cx="11151705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/>
              <a:t>Neologismo</a:t>
            </a:r>
          </a:p>
          <a:p>
            <a:pPr fontAlgn="base"/>
            <a:endParaRPr lang="pt-BR" dirty="0"/>
          </a:p>
          <a:p>
            <a:pPr algn="just" fontAlgn="base"/>
            <a:r>
              <a:rPr lang="pt-BR" sz="2000" dirty="0"/>
              <a:t>O </a:t>
            </a:r>
            <a:r>
              <a:rPr lang="pt-BR" sz="2000" b="1" dirty="0"/>
              <a:t>neologismo</a:t>
            </a:r>
            <a:r>
              <a:rPr lang="pt-BR" sz="2000" dirty="0"/>
              <a:t> corresponde à formação de </a:t>
            </a:r>
            <a:r>
              <a:rPr lang="pt-BR" sz="2000" b="1" dirty="0"/>
              <a:t>novos termos</a:t>
            </a:r>
            <a:r>
              <a:rPr lang="pt-BR" sz="2000" dirty="0"/>
              <a:t> ou expressões da língua os quais surgem com o intuito de suprir lacunas momentâneas ou permanentes acerca de um novo conceito.</a:t>
            </a:r>
          </a:p>
          <a:p>
            <a:pPr algn="just" fontAlgn="base"/>
            <a:r>
              <a:rPr lang="pt-BR" sz="2000" dirty="0"/>
              <a:t>Uma vez que a língua é algo mutável, ou seja, está em constante transformação, os neologismos corroboram a necessidade de criação de novas palavras pelos falantes da língua; enquanto outras, por sua vez, caem em desuso, como é o caso dos </a:t>
            </a:r>
            <a:r>
              <a:rPr lang="pt-BR" sz="2000" b="1" dirty="0"/>
              <a:t>arcaísmos</a:t>
            </a:r>
            <a:r>
              <a:rPr lang="pt-BR" sz="2000" dirty="0"/>
              <a:t>.</a:t>
            </a:r>
          </a:p>
          <a:p>
            <a:pPr algn="just" fontAlgn="base"/>
            <a:r>
              <a:rPr lang="pt-BR" sz="2000" dirty="0"/>
              <a:t>Assim, com o passar dos anos e a partir da utilização constante do termo, o neologismo passa a fazer parte do léxico da língua (dicionário). </a:t>
            </a:r>
          </a:p>
          <a:p>
            <a:pPr algn="just" fontAlgn="base"/>
            <a:r>
              <a:rPr lang="pt-BR" sz="2000" dirty="0"/>
              <a:t>Do grego, a palavra "neologismo" é constituída pelos termos “</a:t>
            </a:r>
            <a:r>
              <a:rPr lang="pt-BR" sz="2000" i="1" dirty="0" err="1"/>
              <a:t>neo</a:t>
            </a:r>
            <a:r>
              <a:rPr lang="pt-BR" sz="2000" dirty="0"/>
              <a:t>” (novo) “</a:t>
            </a:r>
            <a:r>
              <a:rPr lang="pt-BR" sz="2000" i="1" dirty="0"/>
              <a:t>logos</a:t>
            </a:r>
            <a:r>
              <a:rPr lang="pt-BR" sz="2000" dirty="0"/>
              <a:t>” (palavra), que literalmente significa "nova palavra".</a:t>
            </a:r>
          </a:p>
          <a:p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27064B-C63F-42A8-8AA0-829A8733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30/11/2020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442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FB9C2B-DACC-4B0D-806B-3863F0A23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47" y="457200"/>
            <a:ext cx="11191462" cy="5943600"/>
          </a:xfrm>
        </p:spPr>
        <p:txBody>
          <a:bodyPr/>
          <a:lstStyle/>
          <a:p>
            <a:pPr marL="0" indent="0" fontAlgn="base">
              <a:buNone/>
            </a:pPr>
            <a:endParaRPr lang="pt-BR" sz="2400" b="1" dirty="0"/>
          </a:p>
          <a:p>
            <a:pPr marL="0" indent="0" fontAlgn="base">
              <a:buNone/>
            </a:pPr>
            <a:r>
              <a:rPr lang="pt-BR" sz="2400" b="1" dirty="0"/>
              <a:t>Formação dos Neologismos</a:t>
            </a:r>
          </a:p>
          <a:p>
            <a:pPr algn="just" fontAlgn="base"/>
            <a:endParaRPr lang="pt-BR" sz="2000" dirty="0"/>
          </a:p>
          <a:p>
            <a:pPr algn="just" fontAlgn="base"/>
            <a:r>
              <a:rPr lang="pt-BR" sz="2000" dirty="0"/>
              <a:t>Os neologismos são novas unidade lexicais, criados por meio dos processos de formação de palavras tais como: justaposição, aglutinação, prefixação, sufixação, dentre outros. </a:t>
            </a:r>
          </a:p>
          <a:p>
            <a:pPr algn="just" fontAlgn="base"/>
            <a:r>
              <a:rPr lang="pt-BR" sz="2000" dirty="0"/>
              <a:t>Dependendo do tempo em que o neologismo se torna usual, por exemplo, eles são classificados em: momentâneo, transitório ou permanente.</a:t>
            </a:r>
          </a:p>
          <a:p>
            <a:pPr marL="0" indent="0" algn="just" fontAlgn="base">
              <a:buNone/>
            </a:pPr>
            <a:endParaRPr lang="pt-BR" sz="2000" dirty="0"/>
          </a:p>
          <a:p>
            <a:pPr marL="0" indent="0" algn="just" fontAlgn="base">
              <a:buNone/>
            </a:pPr>
            <a:endParaRPr lang="pt-BR" sz="2000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F1F416-0BA9-48CF-BAD1-4008C658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30/11/2020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41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FA8A2-F7D9-4A4D-B952-124282A36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36849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Afixos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811A9F-CB93-4DD8-856F-6CB3B97AE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70" y="1749287"/>
            <a:ext cx="11343860" cy="4651513"/>
          </a:xfrm>
        </p:spPr>
        <p:txBody>
          <a:bodyPr>
            <a:normAutofit/>
          </a:bodyPr>
          <a:lstStyle/>
          <a:p>
            <a:pPr algn="just" fontAlgn="base"/>
            <a:r>
              <a:rPr lang="pt-BR" sz="2000" dirty="0"/>
              <a:t>Além do conceito de palavras primitivas e derivadas, temos os </a:t>
            </a:r>
            <a:r>
              <a:rPr lang="pt-BR" sz="2000" b="1" dirty="0"/>
              <a:t>afixos</a:t>
            </a:r>
            <a:r>
              <a:rPr lang="pt-BR" sz="2000" dirty="0"/>
              <a:t>. </a:t>
            </a:r>
          </a:p>
          <a:p>
            <a:pPr algn="just" fontAlgn="base"/>
            <a:r>
              <a:rPr lang="pt-BR" sz="2000" dirty="0"/>
              <a:t>Eles são morfemas, ou seja, menores partículas significativas da língua.</a:t>
            </a:r>
          </a:p>
          <a:p>
            <a:pPr algn="just" fontAlgn="base"/>
            <a:r>
              <a:rPr lang="pt-BR" sz="2000" dirty="0"/>
              <a:t>Juntos a um radical, os afixos formam uma palavra, por exemplo, </a:t>
            </a:r>
            <a:r>
              <a:rPr lang="pt-BR" sz="2000" dirty="0">
                <a:solidFill>
                  <a:srgbClr val="FF0000"/>
                </a:solidFill>
              </a:rPr>
              <a:t>pedra</a:t>
            </a:r>
            <a:r>
              <a:rPr lang="pt-BR" sz="2000" dirty="0"/>
              <a:t> (palavra primitiva) e </a:t>
            </a:r>
            <a:r>
              <a:rPr lang="pt-BR" sz="2000" dirty="0">
                <a:solidFill>
                  <a:srgbClr val="FF0000"/>
                </a:solidFill>
              </a:rPr>
              <a:t>pedreira</a:t>
            </a:r>
            <a:r>
              <a:rPr lang="pt-BR" sz="2000" dirty="0"/>
              <a:t> (palavra derivada). </a:t>
            </a:r>
          </a:p>
          <a:p>
            <a:pPr algn="just" fontAlgn="base"/>
            <a:r>
              <a:rPr lang="pt-BR" sz="2000" dirty="0"/>
              <a:t>Nesse exemplo, foi acrescentado o sufixo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i="1" dirty="0">
                <a:solidFill>
                  <a:srgbClr val="FF0000"/>
                </a:solidFill>
              </a:rPr>
              <a:t>eira</a:t>
            </a:r>
            <a:r>
              <a:rPr lang="pt-BR" sz="2000" dirty="0"/>
              <a:t>.</a:t>
            </a:r>
          </a:p>
          <a:p>
            <a:pPr algn="just" fontAlgn="base"/>
            <a:r>
              <a:rPr lang="pt-BR" sz="2000" dirty="0"/>
              <a:t>Os afixos são classificados de acordo com sua localização na palavra. </a:t>
            </a:r>
          </a:p>
          <a:p>
            <a:pPr algn="just" fontAlgn="base"/>
            <a:r>
              <a:rPr lang="pt-BR" sz="2000" dirty="0"/>
              <a:t>Assim, os </a:t>
            </a:r>
            <a:r>
              <a:rPr lang="pt-BR" sz="2000" b="1" dirty="0"/>
              <a:t>sufixos </a:t>
            </a:r>
            <a:r>
              <a:rPr lang="pt-BR" sz="2000" dirty="0"/>
              <a:t>vem depois do radical, por exemplo, folh</a:t>
            </a:r>
            <a:r>
              <a:rPr lang="pt-BR" sz="2000" i="1" dirty="0"/>
              <a:t>agem</a:t>
            </a:r>
            <a:r>
              <a:rPr lang="pt-BR" sz="2000" dirty="0"/>
              <a:t> e livr</a:t>
            </a:r>
            <a:r>
              <a:rPr lang="pt-BR" sz="2000" i="1" dirty="0"/>
              <a:t>aria</a:t>
            </a:r>
            <a:r>
              <a:rPr lang="pt-BR" sz="2000" dirty="0"/>
              <a:t>.</a:t>
            </a:r>
          </a:p>
          <a:p>
            <a:pPr algn="just" fontAlgn="base"/>
            <a:r>
              <a:rPr lang="pt-BR" sz="2000" dirty="0"/>
              <a:t>Já os </a:t>
            </a:r>
            <a:r>
              <a:rPr lang="pt-BR" sz="2000" b="1" dirty="0"/>
              <a:t>prefixos </a:t>
            </a:r>
            <a:r>
              <a:rPr lang="pt-BR" sz="2000" dirty="0"/>
              <a:t>são acrescentados antes do radical, por exemplo </a:t>
            </a:r>
            <a:r>
              <a:rPr lang="pt-BR" sz="2000" i="1" dirty="0"/>
              <a:t>des</a:t>
            </a:r>
            <a:r>
              <a:rPr lang="pt-BR" sz="2000" dirty="0"/>
              <a:t>leal e </a:t>
            </a:r>
            <a:r>
              <a:rPr lang="pt-BR" sz="2000" i="1" dirty="0"/>
              <a:t>i</a:t>
            </a:r>
            <a:r>
              <a:rPr lang="pt-BR" sz="2000" dirty="0"/>
              <a:t>legal.</a:t>
            </a:r>
          </a:p>
          <a:p>
            <a:pPr algn="just" fontAlgn="base"/>
            <a:r>
              <a:rPr lang="pt-BR" sz="2000" dirty="0"/>
              <a:t>Além deles, há ainda os “</a:t>
            </a:r>
            <a:r>
              <a:rPr lang="pt-BR" sz="2000" b="1" dirty="0"/>
              <a:t>infixos</a:t>
            </a:r>
            <a:r>
              <a:rPr lang="pt-BR" sz="2000" dirty="0"/>
              <a:t>” que aparecem no meio da palavra, sendo representados por uma consoante ou vogal, por exemplo, cafe</a:t>
            </a:r>
            <a:r>
              <a:rPr lang="pt-BR" sz="2000" i="1" dirty="0"/>
              <a:t>t</a:t>
            </a:r>
            <a:r>
              <a:rPr lang="pt-BR" sz="2000" dirty="0"/>
              <a:t>eria e cafe</a:t>
            </a:r>
            <a:r>
              <a:rPr lang="pt-BR" sz="2000" i="1" dirty="0"/>
              <a:t>z</a:t>
            </a:r>
            <a:r>
              <a:rPr lang="pt-BR" sz="2000" dirty="0"/>
              <a:t>al.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3A1CF6-AB8F-461A-9AD9-B794D9465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30/11/2020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431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7FCF9E-2BA3-41FA-B88F-51BA854D7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199"/>
            <a:ext cx="11244470" cy="5744817"/>
          </a:xfrm>
        </p:spPr>
        <p:txBody>
          <a:bodyPr/>
          <a:lstStyle/>
          <a:p>
            <a:pPr marL="0" indent="0" fontAlgn="base">
              <a:buNone/>
            </a:pPr>
            <a:endParaRPr lang="pt-BR" sz="2400" b="1" dirty="0"/>
          </a:p>
          <a:p>
            <a:pPr marL="0" indent="0" fontAlgn="base">
              <a:buNone/>
            </a:pPr>
            <a:r>
              <a:rPr lang="pt-BR" sz="2400" b="1" dirty="0"/>
              <a:t>Tipos de Neologismos</a:t>
            </a:r>
          </a:p>
          <a:p>
            <a:pPr algn="just" fontAlgn="base"/>
            <a:endParaRPr lang="pt-BR" sz="1600" b="1" dirty="0"/>
          </a:p>
          <a:p>
            <a:pPr algn="just" fontAlgn="base"/>
            <a:r>
              <a:rPr lang="pt-BR" sz="2000" b="1" dirty="0"/>
              <a:t>Semântico</a:t>
            </a:r>
            <a:r>
              <a:rPr lang="pt-BR" sz="2000" dirty="0"/>
              <a:t>: palavra que já existe no léxico e adquire um novo significado, por exemplo: </a:t>
            </a:r>
          </a:p>
          <a:p>
            <a:pPr marL="0" indent="0" algn="ctr" fontAlgn="base">
              <a:buNone/>
            </a:pPr>
            <a:r>
              <a:rPr lang="pt-BR" sz="2000" dirty="0"/>
              <a:t>Estou </a:t>
            </a:r>
            <a:r>
              <a:rPr lang="pt-BR" sz="2000" b="1" dirty="0"/>
              <a:t>a fim</a:t>
            </a:r>
            <a:r>
              <a:rPr lang="pt-BR" sz="2000" dirty="0"/>
              <a:t> do Eduardo (estou interessada).</a:t>
            </a:r>
          </a:p>
          <a:p>
            <a:pPr algn="just" fontAlgn="base"/>
            <a:endParaRPr lang="pt-BR" sz="2000" b="1" dirty="0"/>
          </a:p>
          <a:p>
            <a:pPr algn="just" fontAlgn="base"/>
            <a:r>
              <a:rPr lang="pt-BR" sz="2000" b="1" dirty="0"/>
              <a:t>Lexical</a:t>
            </a:r>
            <a:r>
              <a:rPr lang="pt-BR" sz="2000" dirty="0"/>
              <a:t>: designa a criação de uma nova palavra, por exemplo, “</a:t>
            </a:r>
            <a:r>
              <a:rPr lang="pt-BR" sz="2000" dirty="0" err="1"/>
              <a:t>internetês</a:t>
            </a:r>
            <a:r>
              <a:rPr lang="pt-BR" sz="2000" dirty="0"/>
              <a:t>” (linguagem da internet).</a:t>
            </a:r>
          </a:p>
          <a:p>
            <a:pPr algn="just" fontAlgn="base"/>
            <a:endParaRPr lang="pt-BR" sz="2000" b="1" dirty="0"/>
          </a:p>
          <a:p>
            <a:pPr algn="just" fontAlgn="base"/>
            <a:r>
              <a:rPr lang="pt-BR" sz="2000" b="1" dirty="0"/>
              <a:t>Sintático</a:t>
            </a:r>
            <a:r>
              <a:rPr lang="pt-BR" sz="2000" dirty="0"/>
              <a:t>: construção sintática que adquire um significado específico, por exemplo: </a:t>
            </a:r>
          </a:p>
          <a:p>
            <a:pPr marL="0" indent="0" algn="ctr" fontAlgn="base">
              <a:buNone/>
            </a:pPr>
            <a:r>
              <a:rPr lang="pt-BR" sz="2000" dirty="0"/>
              <a:t>Ele me </a:t>
            </a:r>
            <a:r>
              <a:rPr lang="pt-BR" sz="2000" b="1" dirty="0"/>
              <a:t>deu um bolo.</a:t>
            </a:r>
            <a:r>
              <a:rPr lang="pt-BR" sz="2000" dirty="0"/>
              <a:t> (não apareceu ao encontro)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C805B9-1B49-45CC-B387-677DE5BE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30/11/2020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53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7160C6-5A02-4943-88B1-A7350BF57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457200"/>
            <a:ext cx="11343861" cy="606287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sz="2400" b="1" dirty="0"/>
              <a:t>Estrangeirismo</a:t>
            </a:r>
          </a:p>
          <a:p>
            <a:pPr marL="0" indent="0" fontAlgn="base">
              <a:buNone/>
            </a:pPr>
            <a:endParaRPr lang="pt-BR" sz="2400" b="1" dirty="0"/>
          </a:p>
          <a:p>
            <a:pPr algn="just" fontAlgn="base"/>
            <a:r>
              <a:rPr lang="pt-BR" sz="2000" dirty="0"/>
              <a:t>O </a:t>
            </a:r>
            <a:r>
              <a:rPr lang="pt-BR" sz="2000" b="1" dirty="0"/>
              <a:t>estrangeirismo </a:t>
            </a:r>
            <a:r>
              <a:rPr lang="pt-BR" sz="2000" dirty="0"/>
              <a:t>ou </a:t>
            </a:r>
            <a:r>
              <a:rPr lang="pt-BR" sz="2000" b="1" dirty="0"/>
              <a:t>neologismo estrangeiro</a:t>
            </a:r>
            <a:r>
              <a:rPr lang="pt-BR" sz="2000" dirty="0"/>
              <a:t>, corresponde a um vício de linguagem que inclui palavras de outro idioma. Em alguns casos, a palavra é "aportuguesada" (adaptar para a língua portuguesa), por exemplo, a palavra futebol é uma adaptação do termo inglês "</a:t>
            </a:r>
            <a:r>
              <a:rPr lang="pt-BR" sz="2000" i="1" dirty="0"/>
              <a:t>football</a:t>
            </a:r>
            <a:r>
              <a:rPr lang="pt-BR" sz="2000" dirty="0"/>
              <a:t>".</a:t>
            </a:r>
          </a:p>
          <a:p>
            <a:pPr marL="0" indent="0" algn="just" fontAlgn="base">
              <a:buNone/>
            </a:pPr>
            <a:endParaRPr lang="pt-BR" sz="2000" b="1" dirty="0"/>
          </a:p>
          <a:p>
            <a:pPr marL="0" indent="0" algn="just" fontAlgn="base">
              <a:buNone/>
            </a:pPr>
            <a:r>
              <a:rPr lang="pt-BR" sz="2000" b="1" dirty="0"/>
              <a:t>Exemplos</a:t>
            </a:r>
          </a:p>
          <a:p>
            <a:pPr algn="just" fontAlgn="base"/>
            <a:r>
              <a:rPr lang="pt-BR" sz="2000" dirty="0"/>
              <a:t>Termos bastante comuns nas ciências (neologismo científico) literatura (neologismo literário), música (</a:t>
            </a:r>
            <a:r>
              <a:rPr lang="pt-BR" sz="2000" dirty="0" err="1"/>
              <a:t>caetanear</a:t>
            </a:r>
            <a:r>
              <a:rPr lang="pt-BR" sz="2000" dirty="0"/>
              <a:t>, </a:t>
            </a:r>
            <a:r>
              <a:rPr lang="pt-BR" sz="2000" dirty="0" err="1"/>
              <a:t>djavanear</a:t>
            </a:r>
            <a:r>
              <a:rPr lang="pt-BR" sz="2000" dirty="0"/>
              <a:t>), mídia, internet (chat, </a:t>
            </a:r>
            <a:r>
              <a:rPr lang="pt-BR" sz="2000" dirty="0" err="1"/>
              <a:t>vc</a:t>
            </a:r>
            <a:r>
              <a:rPr lang="pt-BR" sz="2000" dirty="0"/>
              <a:t>, </a:t>
            </a:r>
            <a:r>
              <a:rPr lang="pt-BR" sz="2000" dirty="0" err="1"/>
              <a:t>blz</a:t>
            </a:r>
            <a:r>
              <a:rPr lang="pt-BR" sz="2000" dirty="0"/>
              <a:t>, </a:t>
            </a:r>
            <a:r>
              <a:rPr lang="pt-BR" sz="2000" dirty="0" err="1"/>
              <a:t>xau</a:t>
            </a:r>
            <a:r>
              <a:rPr lang="pt-BR" sz="2000" dirty="0"/>
              <a:t>, </a:t>
            </a:r>
            <a:r>
              <a:rPr lang="pt-BR" sz="2000" dirty="0" err="1"/>
              <a:t>bejo</a:t>
            </a:r>
            <a:r>
              <a:rPr lang="pt-BR" sz="2000" dirty="0"/>
              <a:t>, etc.), dentre outros. 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E8393F-8C0A-4CAB-9B03-7E911E44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30/11/2020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385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C16821-5A16-4BC4-8512-BA7AE0C54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05" y="552614"/>
            <a:ext cx="11323982" cy="5848185"/>
          </a:xfrm>
        </p:spPr>
        <p:txBody>
          <a:bodyPr/>
          <a:lstStyle/>
          <a:p>
            <a:pPr algn="just" fontAlgn="base"/>
            <a:r>
              <a:rPr lang="pt-BR" sz="2000" dirty="0"/>
              <a:t>Para exemplificar, segue abaixo o poema de Manuel Bandeira intitulado “Neologismo” (1948):</a:t>
            </a:r>
          </a:p>
          <a:p>
            <a:pPr marL="0" indent="0" fontAlgn="base">
              <a:buNone/>
            </a:pPr>
            <a:endParaRPr lang="pt-BR" b="1" dirty="0"/>
          </a:p>
          <a:p>
            <a:pPr marL="0" indent="0" fontAlgn="base">
              <a:buNone/>
            </a:pPr>
            <a:endParaRPr lang="pt-BR" b="1" dirty="0"/>
          </a:p>
          <a:p>
            <a:pPr marL="0" indent="0" algn="ctr" fontAlgn="base">
              <a:buNone/>
            </a:pPr>
            <a:r>
              <a:rPr lang="pt-BR" sz="2000" b="1" dirty="0"/>
              <a:t>Neologismo</a:t>
            </a:r>
            <a:endParaRPr lang="pt-BR" sz="2000" dirty="0"/>
          </a:p>
          <a:p>
            <a:pPr marL="0" indent="0" algn="ctr" fontAlgn="base">
              <a:buNone/>
            </a:pPr>
            <a:r>
              <a:rPr lang="pt-BR" sz="2000" i="1" dirty="0"/>
              <a:t>Beijo pouco, falo menos ainda.</a:t>
            </a:r>
            <a:endParaRPr lang="pt-BR" sz="2000" dirty="0"/>
          </a:p>
          <a:p>
            <a:pPr marL="0" indent="0" algn="ctr" fontAlgn="base">
              <a:buNone/>
            </a:pPr>
            <a:r>
              <a:rPr lang="pt-BR" sz="2000" i="1" dirty="0"/>
              <a:t>Mas invento palavras</a:t>
            </a:r>
            <a:endParaRPr lang="pt-BR" sz="2000" dirty="0"/>
          </a:p>
          <a:p>
            <a:pPr marL="0" indent="0" algn="ctr" fontAlgn="base">
              <a:buNone/>
            </a:pPr>
            <a:r>
              <a:rPr lang="pt-BR" sz="2000" i="1" dirty="0"/>
              <a:t>Que traduzem a ternura mais funda</a:t>
            </a:r>
            <a:endParaRPr lang="pt-BR" sz="2000" dirty="0"/>
          </a:p>
          <a:p>
            <a:pPr marL="0" indent="0" algn="ctr" fontAlgn="base">
              <a:buNone/>
            </a:pPr>
            <a:r>
              <a:rPr lang="pt-BR" sz="2000" i="1" dirty="0"/>
              <a:t>E mais cotidiana.</a:t>
            </a:r>
            <a:endParaRPr lang="pt-BR" sz="2000" dirty="0"/>
          </a:p>
          <a:p>
            <a:pPr marL="0" indent="0" algn="ctr" fontAlgn="base">
              <a:buNone/>
            </a:pPr>
            <a:r>
              <a:rPr lang="pt-BR" sz="2000" i="1" dirty="0"/>
              <a:t>Inventei, por exemplo, o verbo </a:t>
            </a:r>
            <a:r>
              <a:rPr lang="pt-BR" sz="2000" i="1" dirty="0" err="1"/>
              <a:t>teadorar</a:t>
            </a:r>
            <a:r>
              <a:rPr lang="pt-BR" sz="2000" i="1" dirty="0"/>
              <a:t>.</a:t>
            </a:r>
            <a:endParaRPr lang="pt-BR" sz="2000" dirty="0"/>
          </a:p>
          <a:p>
            <a:pPr marL="0" indent="0" algn="ctr" fontAlgn="base">
              <a:buNone/>
            </a:pPr>
            <a:r>
              <a:rPr lang="pt-BR" sz="2000" i="1" dirty="0"/>
              <a:t>Intransitivo:</a:t>
            </a:r>
            <a:endParaRPr lang="pt-BR" sz="2000" dirty="0"/>
          </a:p>
          <a:p>
            <a:pPr marL="0" indent="0" algn="ctr" fontAlgn="base">
              <a:buNone/>
            </a:pPr>
            <a:r>
              <a:rPr lang="pt-BR" sz="2000" i="1" dirty="0" err="1"/>
              <a:t>Teadoro</a:t>
            </a:r>
            <a:r>
              <a:rPr lang="pt-BR" sz="2000" i="1" dirty="0"/>
              <a:t>, Teodora</a:t>
            </a:r>
            <a:r>
              <a:rPr lang="pt-BR" sz="2000" dirty="0"/>
              <a:t>.</a:t>
            </a:r>
          </a:p>
          <a:p>
            <a:endParaRPr lang="pt-BR" sz="20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8C45EA-E342-46BB-A0F7-3043474F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30/11/2020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776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C5D8EB-A9BE-4BBF-874B-64AC7809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96" y="457200"/>
            <a:ext cx="11297478" cy="5201478"/>
          </a:xfrm>
        </p:spPr>
        <p:txBody>
          <a:bodyPr/>
          <a:lstStyle/>
          <a:p>
            <a:pPr marL="0" indent="0">
              <a:buNone/>
            </a:pPr>
            <a:r>
              <a:rPr lang="pt-BR" sz="2800" b="1" dirty="0"/>
              <a:t>Hibridismo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Ocorre</a:t>
            </a:r>
            <a:r>
              <a:rPr lang="pt-BR" sz="2000" b="1" dirty="0"/>
              <a:t> hibridismo</a:t>
            </a:r>
            <a:r>
              <a:rPr lang="pt-BR" sz="2000" dirty="0"/>
              <a:t> na palavra em cuja formação entram elementos de línguas diferentes. 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b="1" dirty="0"/>
              <a:t>Por exemplo:</a:t>
            </a:r>
          </a:p>
          <a:p>
            <a:pPr marL="0" indent="0" algn="just">
              <a:buNone/>
            </a:pPr>
            <a:r>
              <a:rPr lang="pt-BR" sz="2000" dirty="0"/>
              <a:t>			auto (grego) + móvel (latim)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b="1" dirty="0"/>
              <a:t>Ou seja, </a:t>
            </a:r>
          </a:p>
          <a:p>
            <a:pPr algn="just"/>
            <a:r>
              <a:rPr lang="pt-BR" sz="2000" dirty="0"/>
              <a:t>O </a:t>
            </a:r>
            <a:r>
              <a:rPr lang="pt-BR" sz="2000" i="1" dirty="0"/>
              <a:t>hibridismo </a:t>
            </a:r>
            <a:r>
              <a:rPr lang="pt-BR" sz="2000" dirty="0"/>
              <a:t>também é um processo de formação de palavras. </a:t>
            </a:r>
          </a:p>
          <a:p>
            <a:pPr algn="just"/>
            <a:r>
              <a:rPr lang="pt-BR" sz="2000" dirty="0"/>
              <a:t>Esses termos são formados com elementos de idiomas diferentes, por exemplo, “sociologia” (do latim, “sócio” e do grego “</a:t>
            </a:r>
            <a:r>
              <a:rPr lang="pt-BR" sz="2000" dirty="0" err="1"/>
              <a:t>logia</a:t>
            </a:r>
            <a:r>
              <a:rPr lang="pt-BR" sz="2000" dirty="0"/>
              <a:t>”).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CED4D2-C0DB-4369-9F5F-73DC1EDD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30/11/2020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85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8E0863-7809-453B-B5BB-2B361BFD9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96" y="457199"/>
            <a:ext cx="11310730" cy="59436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800" b="1" dirty="0"/>
              <a:t>Onomatopeia</a:t>
            </a:r>
          </a:p>
          <a:p>
            <a:pPr marL="0" indent="0">
              <a:buNone/>
            </a:pPr>
            <a:endParaRPr lang="pt-BR" sz="900" dirty="0"/>
          </a:p>
          <a:p>
            <a:pPr algn="just"/>
            <a:r>
              <a:rPr lang="pt-BR" sz="2000" dirty="0"/>
              <a:t>Numerosas palavras devem sua origem a uma tendência constante da fala humana para imitar as vozes e os ruídos da natureza. </a:t>
            </a:r>
          </a:p>
          <a:p>
            <a:pPr algn="just"/>
            <a:r>
              <a:rPr lang="pt-BR" sz="2000" dirty="0"/>
              <a:t>As </a:t>
            </a:r>
            <a:r>
              <a:rPr lang="pt-BR" sz="2000" b="1" dirty="0"/>
              <a:t>onomatopeias</a:t>
            </a:r>
            <a:r>
              <a:rPr lang="pt-BR" sz="2000" dirty="0"/>
              <a:t> são vocábulos que reproduzem aproximadamente os sons e as vozes dos seres. </a:t>
            </a:r>
          </a:p>
          <a:p>
            <a:pPr marL="0" indent="0" algn="just">
              <a:buNone/>
            </a:pPr>
            <a:endParaRPr lang="pt-BR" sz="900" dirty="0"/>
          </a:p>
          <a:p>
            <a:pPr marL="0" indent="0" algn="just">
              <a:buNone/>
            </a:pPr>
            <a:r>
              <a:rPr lang="pt-BR" sz="2000" b="1" dirty="0"/>
              <a:t>Exemplos:</a:t>
            </a:r>
          </a:p>
          <a:p>
            <a:pPr marL="0" indent="0" algn="ctr">
              <a:buNone/>
            </a:pPr>
            <a:r>
              <a:rPr lang="pt-BR" sz="2000" dirty="0"/>
              <a:t>miau, </a:t>
            </a:r>
          </a:p>
          <a:p>
            <a:pPr marL="0" indent="0" algn="ctr">
              <a:buNone/>
            </a:pPr>
            <a:r>
              <a:rPr lang="pt-BR" sz="2000" dirty="0"/>
              <a:t>zum-zum, </a:t>
            </a:r>
          </a:p>
          <a:p>
            <a:pPr marL="0" indent="0" algn="ctr">
              <a:buNone/>
            </a:pPr>
            <a:r>
              <a:rPr lang="pt-BR" sz="2000" dirty="0"/>
              <a:t>piar, </a:t>
            </a:r>
          </a:p>
          <a:p>
            <a:pPr marL="0" indent="0" algn="ctr">
              <a:buNone/>
            </a:pPr>
            <a:r>
              <a:rPr lang="pt-BR" sz="2000" dirty="0"/>
              <a:t>tinir, </a:t>
            </a:r>
          </a:p>
          <a:p>
            <a:pPr marL="0" indent="0" algn="ctr">
              <a:buNone/>
            </a:pPr>
            <a:r>
              <a:rPr lang="pt-BR" sz="2000" dirty="0"/>
              <a:t>urrar, </a:t>
            </a:r>
          </a:p>
          <a:p>
            <a:pPr marL="0" indent="0" algn="ctr">
              <a:buNone/>
            </a:pPr>
            <a:r>
              <a:rPr lang="pt-BR" sz="2000" dirty="0"/>
              <a:t>chocalhar, </a:t>
            </a:r>
          </a:p>
          <a:p>
            <a:pPr marL="0" indent="0" algn="ctr">
              <a:buNone/>
            </a:pPr>
            <a:r>
              <a:rPr lang="pt-BR" sz="2000" dirty="0"/>
              <a:t>cocoricar, etc.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DBD7D2-BCBF-453C-9262-85D2BDD8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30/11/2020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3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07E93-5C9E-4DFF-9B56-FCBFE48D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10345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Prefixo e Sufixo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6F0265-72DD-4C9E-AC6B-1BB6E50DE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1775791"/>
            <a:ext cx="11304104" cy="4625009"/>
          </a:xfrm>
        </p:spPr>
        <p:txBody>
          <a:bodyPr>
            <a:normAutofit/>
          </a:bodyPr>
          <a:lstStyle/>
          <a:p>
            <a:pPr algn="just" fontAlgn="base"/>
            <a:r>
              <a:rPr lang="pt-BR" sz="2000" dirty="0"/>
              <a:t>Prefixo e Sufixo são</a:t>
            </a:r>
            <a:r>
              <a:rPr lang="pt-BR" sz="2000" b="1" dirty="0"/>
              <a:t> morfemas que se juntam às palavras a fim de formar novas palavras</a:t>
            </a:r>
            <a:r>
              <a:rPr lang="pt-BR" sz="2000" dirty="0"/>
              <a:t>. </a:t>
            </a:r>
          </a:p>
          <a:p>
            <a:pPr algn="just" fontAlgn="base"/>
            <a:r>
              <a:rPr lang="pt-BR" sz="2000" dirty="0"/>
              <a:t>Ambos são, na verdade, afixos.</a:t>
            </a:r>
          </a:p>
          <a:p>
            <a:pPr algn="just" fontAlgn="base"/>
            <a:r>
              <a:rPr lang="pt-BR" sz="2000" dirty="0"/>
              <a:t>O nome prefixo ou sufixo é dado dependendo do </a:t>
            </a:r>
            <a:r>
              <a:rPr lang="pt-BR" sz="2000" b="1" dirty="0"/>
              <a:t>lugar que ocupam na palavra</a:t>
            </a:r>
            <a:r>
              <a:rPr lang="pt-BR" sz="2000" dirty="0"/>
              <a:t>. </a:t>
            </a:r>
          </a:p>
          <a:p>
            <a:pPr algn="just" fontAlgn="base"/>
            <a:r>
              <a:rPr lang="pt-BR" sz="2000" dirty="0"/>
              <a:t>Ou seja, se estiver </a:t>
            </a:r>
            <a:r>
              <a:rPr lang="pt-BR" sz="2000" b="1" dirty="0"/>
              <a:t>antes do radical</a:t>
            </a:r>
            <a:r>
              <a:rPr lang="pt-BR" sz="2000" dirty="0"/>
              <a:t> é prefixo, mas se estiver </a:t>
            </a:r>
            <a:r>
              <a:rPr lang="pt-BR" sz="2000" b="1" dirty="0"/>
              <a:t>depois do radical</a:t>
            </a:r>
            <a:r>
              <a:rPr lang="pt-BR" sz="2000" dirty="0"/>
              <a:t> é sufixo.</a:t>
            </a:r>
          </a:p>
          <a:p>
            <a:pPr marL="0" indent="0" algn="just" fontAlgn="base">
              <a:buNone/>
            </a:pPr>
            <a:endParaRPr lang="pt-BR" sz="2000" dirty="0"/>
          </a:p>
          <a:p>
            <a:pPr marL="0" indent="0" algn="just" fontAlgn="base">
              <a:buNone/>
            </a:pPr>
            <a:r>
              <a:rPr lang="pt-BR" sz="2000" b="1" dirty="0"/>
              <a:t>Exemplos</a:t>
            </a:r>
            <a:r>
              <a:rPr lang="pt-BR" sz="2000" dirty="0"/>
              <a:t>:</a:t>
            </a:r>
          </a:p>
          <a:p>
            <a:pPr fontAlgn="base"/>
            <a:r>
              <a:rPr lang="pt-BR" sz="2000" b="1" i="1" dirty="0"/>
              <a:t>anti</a:t>
            </a:r>
            <a:r>
              <a:rPr lang="pt-BR" sz="2000" dirty="0"/>
              <a:t>patia (</a:t>
            </a:r>
            <a:r>
              <a:rPr lang="pt-BR" sz="2000" dirty="0" err="1"/>
              <a:t>anti</a:t>
            </a:r>
            <a:r>
              <a:rPr lang="pt-BR" sz="2000" dirty="0"/>
              <a:t> = prefixo)</a:t>
            </a:r>
          </a:p>
          <a:p>
            <a:pPr fontAlgn="base"/>
            <a:r>
              <a:rPr lang="pt-BR" sz="2000" b="1" i="1" dirty="0"/>
              <a:t>retro</a:t>
            </a:r>
            <a:r>
              <a:rPr lang="pt-BR" sz="2000" dirty="0"/>
              <a:t>ceder (retro = prefixo)</a:t>
            </a:r>
          </a:p>
          <a:p>
            <a:pPr fontAlgn="base"/>
            <a:r>
              <a:rPr lang="pt-BR" sz="2000" dirty="0"/>
              <a:t>toler</a:t>
            </a:r>
            <a:r>
              <a:rPr lang="pt-BR" sz="2000" b="1" i="1" dirty="0"/>
              <a:t>ante</a:t>
            </a:r>
            <a:r>
              <a:rPr lang="pt-BR" sz="2000" dirty="0"/>
              <a:t> (ante = sufixo)</a:t>
            </a:r>
          </a:p>
          <a:p>
            <a:pPr fontAlgn="base"/>
            <a:r>
              <a:rPr lang="pt-BR" sz="2000" dirty="0"/>
              <a:t>real</a:t>
            </a:r>
            <a:r>
              <a:rPr lang="pt-BR" sz="2000" b="1" i="1" dirty="0"/>
              <a:t>ismo</a:t>
            </a:r>
            <a:r>
              <a:rPr lang="pt-BR" sz="2000" dirty="0"/>
              <a:t> (ismo = sufixo)</a:t>
            </a:r>
          </a:p>
          <a:p>
            <a:pPr marL="0" indent="0" algn="just" fontAlgn="base">
              <a:buNone/>
            </a:pPr>
            <a:endParaRPr lang="pt-BR" sz="2000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660722-968F-45DE-9216-203C5F35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30/11/2020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8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094FF-5019-4322-B4DB-D9FD094BF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589858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Radical e Prefixo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EFDE43-E5EC-45BA-AFDB-1B341CE75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69" y="2103120"/>
            <a:ext cx="11370365" cy="3849624"/>
          </a:xfrm>
        </p:spPr>
        <p:txBody>
          <a:bodyPr/>
          <a:lstStyle/>
          <a:p>
            <a:pPr algn="just" fontAlgn="base"/>
            <a:r>
              <a:rPr lang="pt-BR" sz="2000" dirty="0"/>
              <a:t>Antes de analisar uma palavra e o processo pelo qual ela foi formada, faz-se necessário o conhecimento de seu </a:t>
            </a:r>
            <a:r>
              <a:rPr lang="pt-BR" sz="2000" b="1" dirty="0"/>
              <a:t>radical </a:t>
            </a:r>
            <a:r>
              <a:rPr lang="pt-BR" sz="2000" dirty="0"/>
              <a:t>e de seus </a:t>
            </a:r>
            <a:r>
              <a:rPr lang="pt-BR" sz="2000" b="1" dirty="0"/>
              <a:t>prefixos</a:t>
            </a:r>
            <a:r>
              <a:rPr lang="pt-BR" sz="2000" dirty="0"/>
              <a:t>.</a:t>
            </a:r>
          </a:p>
          <a:p>
            <a:pPr algn="just" fontAlgn="base"/>
            <a:r>
              <a:rPr lang="pt-BR" sz="2000" dirty="0"/>
              <a:t>Segue abaixo alguns exemplos de radicais e prefixos gregos e latinos, ou seja, as línguas que mais influenciaram o léxico da língua portuguesa.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39F083-E10D-44E5-8D20-4865911A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30/11/2020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61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E8DB043-3099-4B14-8E55-69B7C4B14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988" y="590844"/>
            <a:ext cx="8314005" cy="5697414"/>
          </a:xfrm>
          <a:prstGeom prst="rect">
            <a:avLst/>
          </a:prstGeo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8BB6B0-0486-4CD4-AD8D-9E960693A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30/11/2020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2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0CE7F-74C3-4AFC-B195-8D631FB5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55010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Processos de Derivação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D746C7-695C-410E-9EC9-1C2881138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2103120"/>
            <a:ext cx="11171583" cy="3849624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É a formação de palavras a partir da anexação de afixos à palavra primitiva.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b="1" dirty="0"/>
              <a:t>Exemplos: </a:t>
            </a:r>
          </a:p>
          <a:p>
            <a:pPr marL="0" indent="0" algn="ctr">
              <a:buNone/>
            </a:pPr>
            <a:r>
              <a:rPr lang="pt-BR" sz="2000" dirty="0"/>
              <a:t>inútil = prefixo in + radical útil.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 processo de derivação pode ser prefixal, sufixal, parassintético, regressivo e impróprio.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8B887A-5C30-4C5F-BF4D-208A60134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30/11/2020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77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DCEBBD-0532-4B75-A971-993E886EE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83" y="457200"/>
            <a:ext cx="11131826" cy="5495544"/>
          </a:xfrm>
        </p:spPr>
        <p:txBody>
          <a:bodyPr/>
          <a:lstStyle/>
          <a:p>
            <a:pPr marL="0" indent="0">
              <a:buNone/>
            </a:pPr>
            <a:r>
              <a:rPr lang="pt-BR" sz="2800" b="1" dirty="0"/>
              <a:t>1) Derivação Prefixal ou Prefixação</a:t>
            </a:r>
          </a:p>
          <a:p>
            <a:endParaRPr lang="pt-BR" dirty="0"/>
          </a:p>
          <a:p>
            <a:r>
              <a:rPr lang="pt-BR" sz="2000" dirty="0"/>
              <a:t>Resulta do acréscimo de </a:t>
            </a:r>
            <a:r>
              <a:rPr lang="pt-BR" sz="2000" b="1" dirty="0"/>
              <a:t>prefixo</a:t>
            </a:r>
            <a:r>
              <a:rPr lang="pt-BR" sz="2000" dirty="0"/>
              <a:t> à palavra primitiva, que tem o seu significado alterado. </a:t>
            </a:r>
          </a:p>
          <a:p>
            <a:endParaRPr lang="pt-BR" sz="2000" dirty="0"/>
          </a:p>
          <a:p>
            <a:r>
              <a:rPr lang="pt-BR" sz="2000" dirty="0"/>
              <a:t>Veja os exemplos:</a:t>
            </a:r>
          </a:p>
          <a:p>
            <a:pPr marL="0" indent="0" algn="ctr">
              <a:buNone/>
            </a:pPr>
            <a:r>
              <a:rPr lang="pt-BR" sz="2000" dirty="0"/>
              <a:t>crer- </a:t>
            </a:r>
            <a:r>
              <a:rPr lang="pt-BR" sz="2000" b="1" dirty="0"/>
              <a:t>des</a:t>
            </a:r>
            <a:r>
              <a:rPr lang="pt-BR" sz="2000" dirty="0"/>
              <a:t>crer</a:t>
            </a:r>
            <a:br>
              <a:rPr lang="pt-BR" sz="2000" dirty="0"/>
            </a:br>
            <a:r>
              <a:rPr lang="pt-BR" sz="2000" dirty="0"/>
              <a:t>ler- </a:t>
            </a:r>
            <a:r>
              <a:rPr lang="pt-BR" sz="2000" b="1" dirty="0"/>
              <a:t>re</a:t>
            </a:r>
            <a:r>
              <a:rPr lang="pt-BR" sz="2000" dirty="0"/>
              <a:t>ler</a:t>
            </a:r>
            <a:br>
              <a:rPr lang="pt-BR" sz="2000" dirty="0"/>
            </a:br>
            <a:r>
              <a:rPr lang="pt-BR" sz="2000" dirty="0"/>
              <a:t>capaz- </a:t>
            </a:r>
            <a:r>
              <a:rPr lang="pt-BR" sz="2000" b="1" dirty="0"/>
              <a:t>in</a:t>
            </a:r>
            <a:r>
              <a:rPr lang="pt-BR" sz="2000" dirty="0"/>
              <a:t>capaz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BF4BFA-5744-47B5-873F-2C6137302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30/11/2020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24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7_TF56410444" id="{35CCA0FA-4D6E-4DE9-BB56-D00F3F9DC0E1}" vid="{C1FD0161-C62D-4F6E-BF43-DCD4DD87A78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A2ED9035C83BD40A0F919E2DD69746C" ma:contentTypeVersion="11" ma:contentTypeDescription="Crie um novo documento." ma:contentTypeScope="" ma:versionID="22a9174427b1673be9c01b2f1d3a35e8">
  <xsd:schema xmlns:xsd="http://www.w3.org/2001/XMLSchema" xmlns:xs="http://www.w3.org/2001/XMLSchema" xmlns:p="http://schemas.microsoft.com/office/2006/metadata/properties" xmlns:ns2="1a5366e1-f222-428a-b5f9-06da65747322" xmlns:ns3="07a60563-f1bc-47bd-a7bf-c6d2b49c47a1" targetNamespace="http://schemas.microsoft.com/office/2006/metadata/properties" ma:root="true" ma:fieldsID="d220020f2a5ca81174ad1895ed2a7e43" ns2:_="" ns3:_="">
    <xsd:import namespace="1a5366e1-f222-428a-b5f9-06da65747322"/>
    <xsd:import namespace="07a60563-f1bc-47bd-a7bf-c6d2b49c47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5366e1-f222-428a-b5f9-06da657473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Marcações de imagem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a60563-f1bc-47bd-a7bf-c6d2b49c47a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084d8ded-570e-4782-9adf-43d1e67c76cb}" ma:internalName="TaxCatchAll" ma:showField="CatchAllData" ma:web="07a60563-f1bc-47bd-a7bf-c6d2b49c47a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1B9F9B-A4B4-48B8-A323-0C50CDBA95CB}"/>
</file>

<file path=customXml/itemProps2.xml><?xml version="1.0" encoding="utf-8"?>
<ds:datastoreItem xmlns:ds="http://schemas.openxmlformats.org/officeDocument/2006/customXml" ds:itemID="{C245654B-D85A-4FB6-AA6F-0D6E351445DC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2949</Words>
  <Application>Microsoft Office PowerPoint</Application>
  <PresentationFormat>Widescreen</PresentationFormat>
  <Paragraphs>339</Paragraphs>
  <Slides>44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9" baseType="lpstr">
      <vt:lpstr>Avenir Next LT Pro</vt:lpstr>
      <vt:lpstr>Avenir Next LT Pro Light</vt:lpstr>
      <vt:lpstr>Calibri</vt:lpstr>
      <vt:lpstr>Garamond</vt:lpstr>
      <vt:lpstr>SavonVTI</vt:lpstr>
      <vt:lpstr>Processos de formação das palavras</vt:lpstr>
      <vt:lpstr>Formação de palavras</vt:lpstr>
      <vt:lpstr>Palavras Primitivas e Derivadas</vt:lpstr>
      <vt:lpstr>Afixos</vt:lpstr>
      <vt:lpstr>Prefixo e Sufixo</vt:lpstr>
      <vt:lpstr>Radical e Prefixo</vt:lpstr>
      <vt:lpstr>Apresentação do PowerPoint</vt:lpstr>
      <vt:lpstr>Processos de Derivação</vt:lpstr>
      <vt:lpstr>Apresentação do PowerPoint</vt:lpstr>
      <vt:lpstr>Prefixos</vt:lpstr>
      <vt:lpstr>Apresentação do PowerPoint</vt:lpstr>
      <vt:lpstr>Apresentação do PowerPoint</vt:lpstr>
      <vt:lpstr>Apresentação do PowerPoint</vt:lpstr>
      <vt:lpstr>Sufixos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Processos de Composição</vt:lpstr>
      <vt:lpstr>Apresentação do PowerPoint</vt:lpstr>
      <vt:lpstr>Apresentação do PowerPoint</vt:lpstr>
      <vt:lpstr>Outros processos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2020-11-27T00:29:40Z</dcterms:created>
  <dcterms:modified xsi:type="dcterms:W3CDTF">2020-11-30T17:30:48Z</dcterms:modified>
</cp:coreProperties>
</file>