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CFA"/>
    <a:srgbClr val="3D6AF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51C8C-90B5-4DE2-B85F-E4E6CD0EAF23}" v="85" dt="2022-11-18T20:05:54.802"/>
    <p1510:client id="{37B7A2AA-BDC2-2BF0-6AE8-DB76B41D643A}" v="4354" dt="2022-11-20T13:54:05.653"/>
    <p1510:client id="{42FB5FC0-45EB-AC12-8FB9-C103637ED6A0}" v="26" dt="2022-11-20T13:55:56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6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69" r:id="rId6"/>
    <p:sldLayoutId id="2147483865" r:id="rId7"/>
    <p:sldLayoutId id="2147483866" r:id="rId8"/>
    <p:sldLayoutId id="2147483867" r:id="rId9"/>
    <p:sldLayoutId id="2147483868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LZ6H0pBBsw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3800" b="1">
                <a:solidFill>
                  <a:schemeClr val="tx2">
                    <a:alpha val="80000"/>
                  </a:schemeClr>
                </a:solidFill>
                <a:highlight>
                  <a:srgbClr val="C0C0C0"/>
                </a:highlight>
                <a:latin typeface="Rockwell"/>
                <a:cs typeface="Calibri Light"/>
              </a:rPr>
              <a:t>ESTUDOS AVANÇADOS EM MATEMÁTICA E SUAS TECNOLOGIAS</a:t>
            </a:r>
            <a:endParaRPr lang="en-US" sz="3800" b="1">
              <a:solidFill>
                <a:schemeClr val="tx2">
                  <a:alpha val="80000"/>
                </a:schemeClr>
              </a:solidFill>
              <a:highlight>
                <a:srgbClr val="C0C0C0"/>
              </a:highlight>
              <a:latin typeface="Rockw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4004604"/>
            <a:ext cx="5414255" cy="15605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4F3CFA"/>
                </a:solidFill>
                <a:latin typeface="Avenir Next LT Pro"/>
                <a:ea typeface="+mn-lt"/>
                <a:cs typeface="+mn-lt"/>
              </a:rPr>
              <a:t>ESTUDO DE CASO – VIABILIDADE DE IMPLANTAR UM ECOPONTO NA ESCOLA TÉCNICA ESTADUAL PROFESSOR JOSÉ CARLOS SENO JÚNIOR</a:t>
            </a:r>
            <a:endParaRPr lang="en-US" sz="2000">
              <a:solidFill>
                <a:srgbClr val="4F3CFA"/>
              </a:solidFill>
              <a:latin typeface="Avenir Next LT Pro"/>
              <a:cs typeface="LilyUPC"/>
            </a:endParaRPr>
          </a:p>
        </p:txBody>
      </p:sp>
      <p:pic>
        <p:nvPicPr>
          <p:cNvPr id="5" name="Picture 5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6C6F9451-C51A-35CC-D4A1-E030B79B7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6" r="28867"/>
          <a:stretch/>
        </p:blipFill>
        <p:spPr>
          <a:xfrm>
            <a:off x="5639175" y="-3440"/>
            <a:ext cx="6546894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93A2-4AAE-F316-0A93-DD10C941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GERAÇÃO DE RSU EM 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9072-0039-4437-2F20-9B5ABED9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Usando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base o panorama da </a:t>
            </a:r>
            <a:r>
              <a:rPr lang="en-US" dirty="0" err="1">
                <a:ea typeface="+mn-lt"/>
                <a:cs typeface="+mn-lt"/>
              </a:rPr>
              <a:t>Associação</a:t>
            </a:r>
            <a:r>
              <a:rPr lang="en-US" dirty="0">
                <a:ea typeface="+mn-lt"/>
                <a:cs typeface="+mn-lt"/>
              </a:rPr>
              <a:t> Brasileira de </a:t>
            </a:r>
            <a:r>
              <a:rPr lang="en-US" dirty="0" err="1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Limpeza</a:t>
            </a:r>
            <a:r>
              <a:rPr lang="en-US" dirty="0">
                <a:ea typeface="+mn-lt"/>
                <a:cs typeface="+mn-lt"/>
              </a:rPr>
              <a:t> Pública 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Especiais</a:t>
            </a:r>
            <a:r>
              <a:rPr lang="en-US" dirty="0">
                <a:ea typeface="+mn-lt"/>
                <a:cs typeface="+mn-lt"/>
              </a:rPr>
              <a:t> (ABRELPE) de 2021, que </a:t>
            </a:r>
            <a:r>
              <a:rPr lang="en-US" dirty="0" err="1">
                <a:ea typeface="+mn-lt"/>
                <a:cs typeface="+mn-lt"/>
              </a:rPr>
              <a:t>analisou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impacto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 (RSU) no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2020, </a:t>
            </a:r>
            <a:r>
              <a:rPr lang="en-US" dirty="0" err="1">
                <a:ea typeface="+mn-lt"/>
                <a:cs typeface="+mn-lt"/>
              </a:rPr>
              <a:t>houve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anteriores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remetentes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RSU.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6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9FF0-CAA9-0C36-D3DE-846CA3AA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EFEITOS DA PANDEMIA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38F8-69D4-3ACD-986D-DEFF9FFA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2020, com o início da pandemia, os resíduos sólidos urbanos foram, principalmente, descartados originalmente de casas domiciliares, fazendo destes suas principalmente disseminação.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Isto é </a:t>
            </a:r>
            <a:r>
              <a:rPr lang="en-US" dirty="0" err="1">
                <a:ea typeface="+mn-lt"/>
                <a:cs typeface="+mn-lt"/>
              </a:rPr>
              <a:t>evidenciado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explicado</a:t>
            </a:r>
            <a:r>
              <a:rPr lang="en-US" dirty="0">
                <a:ea typeface="+mn-lt"/>
                <a:cs typeface="+mn-lt"/>
              </a:rPr>
              <a:t> pela </a:t>
            </a:r>
            <a:r>
              <a:rPr lang="en-US" dirty="0" err="1">
                <a:ea typeface="+mn-lt"/>
                <a:cs typeface="+mn-lt"/>
              </a:rPr>
              <a:t>mudança</a:t>
            </a:r>
            <a:r>
              <a:rPr lang="en-US" dirty="0">
                <a:ea typeface="+mn-lt"/>
                <a:cs typeface="+mn-lt"/>
              </a:rPr>
              <a:t> social e </a:t>
            </a:r>
            <a:r>
              <a:rPr lang="en-US" dirty="0" err="1">
                <a:ea typeface="+mn-lt"/>
                <a:cs typeface="+mn-lt"/>
              </a:rPr>
              <a:t>econômica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teve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pandemia</a:t>
            </a:r>
            <a:r>
              <a:rPr lang="en-US" dirty="0">
                <a:ea typeface="+mn-lt"/>
                <a:cs typeface="+mn-lt"/>
              </a:rPr>
              <a:t>; com as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ficando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tempo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residências</a:t>
            </a:r>
            <a:r>
              <a:rPr lang="en-US" dirty="0">
                <a:ea typeface="+mn-lt"/>
                <a:cs typeface="+mn-lt"/>
              </a:rPr>
              <a:t>, o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 de delivery </a:t>
            </a:r>
            <a:r>
              <a:rPr lang="en-US" dirty="0" err="1">
                <a:ea typeface="+mn-lt"/>
                <a:cs typeface="+mn-lt"/>
              </a:rPr>
              <a:t>aumentou</a:t>
            </a:r>
            <a:r>
              <a:rPr lang="en-US" dirty="0">
                <a:ea typeface="+mn-lt"/>
                <a:cs typeface="+mn-lt"/>
              </a:rPr>
              <a:t>; o </a:t>
            </a:r>
            <a:r>
              <a:rPr lang="en-US" dirty="0" err="1">
                <a:ea typeface="+mn-lt"/>
                <a:cs typeface="+mn-lt"/>
              </a:rPr>
              <a:t>consumo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produtos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casa </a:t>
            </a:r>
            <a:r>
              <a:rPr lang="en-US" dirty="0" err="1">
                <a:ea typeface="+mn-lt"/>
                <a:cs typeface="+mn-lt"/>
              </a:rPr>
              <a:t>aumentou</a:t>
            </a:r>
            <a:r>
              <a:rPr lang="en-US" dirty="0">
                <a:ea typeface="+mn-lt"/>
                <a:cs typeface="+mn-lt"/>
              </a:rPr>
              <a:t>, e o home-office </a:t>
            </a:r>
            <a:r>
              <a:rPr lang="en-US" dirty="0" err="1">
                <a:ea typeface="+mn-lt"/>
                <a:cs typeface="+mn-lt"/>
              </a:rPr>
              <a:t>disparou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estatísticas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1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DD25-A97F-6233-EBB8-2FEF6271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78" y="1825625"/>
            <a:ext cx="10878154" cy="50286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  <a:p>
            <a:pPr marL="0" indent="0">
              <a:buClr>
                <a:srgbClr val="FFFFFF"/>
              </a:buCl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A6068C6-5302-B86D-DAF3-BF845D9B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804111"/>
            <a:ext cx="10032520" cy="48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2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A9F0-EFA5-77BA-0524-13FFA599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COLETA DE RSU EM 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0E4C-0F83-A62F-3D72-4684CF1C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Assim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referentes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RSU, as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Sudeste</a:t>
            </a:r>
            <a:r>
              <a:rPr lang="en-US" dirty="0">
                <a:ea typeface="+mn-lt"/>
                <a:cs typeface="+mn-lt"/>
              </a:rPr>
              <a:t> e Centro-Oeste se </a:t>
            </a:r>
            <a:r>
              <a:rPr lang="en-US" dirty="0" err="1">
                <a:ea typeface="+mn-lt"/>
                <a:cs typeface="+mn-lt"/>
              </a:rPr>
              <a:t>destacam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coletoras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dentre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índice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cobertura</a:t>
            </a:r>
            <a:r>
              <a:rPr lang="en-US" dirty="0">
                <a:ea typeface="+mn-lt"/>
                <a:cs typeface="+mn-lt"/>
              </a:rPr>
              <a:t> de coleta de RSU, a </a:t>
            </a:r>
            <a:r>
              <a:rPr lang="en-US" dirty="0" err="1">
                <a:ea typeface="+mn-lt"/>
                <a:cs typeface="+mn-lt"/>
              </a:rPr>
              <a:t>região</a:t>
            </a:r>
            <a:r>
              <a:rPr lang="en-US" dirty="0">
                <a:ea typeface="+mn-lt"/>
                <a:cs typeface="+mn-lt"/>
              </a:rPr>
              <a:t> Sul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mostra</a:t>
            </a:r>
            <a:r>
              <a:rPr lang="en-US" dirty="0">
                <a:ea typeface="+mn-lt"/>
                <a:cs typeface="+mn-lt"/>
              </a:rPr>
              <a:t> com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alto </a:t>
            </a:r>
            <a:r>
              <a:rPr lang="en-US" dirty="0" err="1">
                <a:ea typeface="+mn-lt"/>
                <a:cs typeface="+mn-lt"/>
              </a:rPr>
              <a:t>neste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quesito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>
                <a:ea typeface="+mn-lt"/>
                <a:cs typeface="+mn-lt"/>
              </a:rPr>
              <a:t>Portanto</a:t>
            </a:r>
            <a:r>
              <a:rPr lang="en-US" dirty="0">
                <a:ea typeface="+mn-lt"/>
                <a:cs typeface="+mn-lt"/>
              </a:rPr>
              <a:t>, é </a:t>
            </a:r>
            <a:r>
              <a:rPr lang="en-US" dirty="0" err="1">
                <a:ea typeface="+mn-lt"/>
                <a:cs typeface="+mn-lt"/>
              </a:rPr>
              <a:t>demonstrável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coletas de RSU no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ligado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2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E40-3E64-35D6-124D-BA18154C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GEOMETRIA PLANA E ESPACIAL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9167-9B94-B7A9-3F49-5EAC7FC2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Afim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 as </a:t>
            </a:r>
            <a:r>
              <a:rPr lang="en-US" dirty="0" err="1"/>
              <a:t>medições</a:t>
            </a:r>
            <a:r>
              <a:rPr lang="en-US" dirty="0"/>
              <a:t> </a:t>
            </a:r>
            <a:r>
              <a:rPr lang="en-US" dirty="0" err="1"/>
              <a:t>dimensionais</a:t>
            </a:r>
            <a:r>
              <a:rPr lang="en-US" dirty="0"/>
              <a:t> de </a:t>
            </a:r>
            <a:r>
              <a:rPr lang="en-US" dirty="0" err="1"/>
              <a:t>materiais</a:t>
            </a:r>
            <a:r>
              <a:rPr lang="en-US" dirty="0"/>
              <a:t> </a:t>
            </a:r>
            <a:r>
              <a:rPr lang="en-US" dirty="0" err="1"/>
              <a:t>potencialmente</a:t>
            </a:r>
            <a:r>
              <a:rPr lang="en-US" dirty="0"/>
              <a:t> </a:t>
            </a:r>
            <a:r>
              <a:rPr lang="en-US" dirty="0" err="1"/>
              <a:t>recicláveis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ETEC Prof. José Carlos Seno Júnior,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 </a:t>
            </a:r>
            <a:r>
              <a:rPr lang="en-US" dirty="0" err="1"/>
              <a:t>feitos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cálculos</a:t>
            </a:r>
            <a:r>
              <a:rPr lang="en-US" dirty="0"/>
              <a:t> de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figuras</a:t>
            </a:r>
            <a:r>
              <a:rPr lang="en-US" dirty="0"/>
              <a:t> </a:t>
            </a:r>
            <a:r>
              <a:rPr lang="en-US" dirty="0" err="1"/>
              <a:t>planas</a:t>
            </a:r>
            <a:r>
              <a:rPr lang="en-US" dirty="0"/>
              <a:t> e </a:t>
            </a:r>
            <a:r>
              <a:rPr lang="en-US" dirty="0" err="1"/>
              <a:t>espaciais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1001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3DB-1BC4-BD53-A329-A663D1C6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TRIÂNGULO RETÂNGULO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BFCF-C4D7-3CBF-5BDA-6D9BD406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err="1">
                <a:ea typeface="+mn-lt"/>
                <a:cs typeface="+mn-lt"/>
              </a:rPr>
              <a:t>área</a:t>
            </a:r>
            <a:r>
              <a:rPr lang="en-US" dirty="0">
                <a:ea typeface="+mn-lt"/>
                <a:cs typeface="+mn-lt"/>
              </a:rPr>
              <a:t> “A” de um </a:t>
            </a:r>
            <a:r>
              <a:rPr lang="en-US" err="1">
                <a:ea typeface="+mn-lt"/>
                <a:cs typeface="+mn-lt"/>
              </a:rPr>
              <a:t>retângulo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lados</a:t>
            </a:r>
            <a:r>
              <a:rPr lang="en-US">
                <a:ea typeface="+mn-lt"/>
                <a:cs typeface="+mn-lt"/>
              </a:rPr>
              <a:t> “b” e “h”, </a:t>
            </a:r>
            <a:r>
              <a:rPr lang="en-US" err="1">
                <a:ea typeface="+mn-lt"/>
                <a:cs typeface="+mn-lt"/>
              </a:rPr>
              <a:t>sendo</a:t>
            </a:r>
            <a:r>
              <a:rPr lang="en-US" dirty="0">
                <a:ea typeface="+mn-lt"/>
                <a:cs typeface="+mn-lt"/>
              </a:rPr>
              <a:t> “b” e “h” </a:t>
            </a:r>
            <a:r>
              <a:rPr lang="en-US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reais </a:t>
            </a:r>
            <a:r>
              <a:rPr lang="en-US" err="1">
                <a:ea typeface="+mn-lt"/>
                <a:cs typeface="+mn-lt"/>
              </a:rPr>
              <a:t>positivos</a:t>
            </a:r>
            <a:r>
              <a:rPr lang="en-US" dirty="0">
                <a:ea typeface="+mn-lt"/>
                <a:cs typeface="+mn-lt"/>
              </a:rPr>
              <a:t>, é dada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Ar</a:t>
            </a:r>
            <a:r>
              <a:rPr lang="en-US" dirty="0">
                <a:ea typeface="+mn-lt"/>
                <a:cs typeface="+mn-lt"/>
              </a:rPr>
              <a:t>=</a:t>
            </a:r>
            <a:r>
              <a:rPr lang="en-US" dirty="0" err="1">
                <a:ea typeface="+mn-lt"/>
                <a:cs typeface="+mn-lt"/>
              </a:rPr>
              <a:t>b∗h</a:t>
            </a:r>
            <a:endParaRPr lang="en-US" dirty="0" err="1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5A5B4FD2-08ED-08C6-107F-FC1E2431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06" y="3617735"/>
            <a:ext cx="5129387" cy="29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6EF3-0467-CC16-EF4E-9C125D55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CÍRCULO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7CE-9C14-84DE-B4A0-D01F83BE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área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delimitada</a:t>
            </a:r>
            <a:r>
              <a:rPr lang="en-US" dirty="0">
                <a:ea typeface="+mn-lt"/>
                <a:cs typeface="+mn-lt"/>
              </a:rPr>
              <a:t> por um círculo é pi vezes o </a:t>
            </a:r>
            <a:r>
              <a:rPr lang="en-US" dirty="0" err="1">
                <a:ea typeface="+mn-lt"/>
                <a:cs typeface="+mn-lt"/>
              </a:rPr>
              <a:t>raio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elevado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quadrado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algn="ctr">
              <a:buNone/>
            </a:pPr>
            <a:r>
              <a:rPr lang="en-US">
                <a:ea typeface="+mn-lt"/>
                <a:cs typeface="+mn-lt"/>
              </a:rPr>
              <a:t>A=π * r²</a:t>
            </a: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Para calcular o raio do círculo, basta dividir seu diâmetro por 2. Para encontrar o diâmetro do círculo, basta </a:t>
            </a:r>
            <a:r>
              <a:rPr lang="en-US" dirty="0" err="1">
                <a:ea typeface="+mn-lt"/>
                <a:cs typeface="+mn-lt"/>
              </a:rPr>
              <a:t>realizar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equação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D = C / π</a:t>
            </a: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Na qual D é o </a:t>
            </a:r>
            <a:r>
              <a:rPr lang="en-US" dirty="0" err="1">
                <a:ea typeface="+mn-lt"/>
                <a:cs typeface="+mn-lt"/>
              </a:rPr>
              <a:t>diâmetro</a:t>
            </a:r>
            <a:r>
              <a:rPr lang="en-US" dirty="0">
                <a:ea typeface="+mn-lt"/>
                <a:cs typeface="+mn-lt"/>
              </a:rPr>
              <a:t>, C é a </a:t>
            </a:r>
            <a:r>
              <a:rPr lang="en-US" dirty="0" err="1">
                <a:ea typeface="+mn-lt"/>
                <a:cs typeface="+mn-lt"/>
              </a:rPr>
              <a:t>circunferência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comprimento</a:t>
            </a:r>
            <a:r>
              <a:rPr lang="en-US" dirty="0">
                <a:ea typeface="+mn-lt"/>
                <a:cs typeface="+mn-lt"/>
              </a:rPr>
              <a:t>, e π é pi.</a:t>
            </a:r>
          </a:p>
          <a:p>
            <a:pPr algn="ctr">
              <a:buNone/>
            </a:pP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F12271-14F8-ACE4-CAC2-474FABFE0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59" y="2426936"/>
            <a:ext cx="3514724" cy="33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4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2FB0-A16E-520E-9394-5F81936C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PARALELEPÍPEDO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BA9D-8741-844E-1F2A-CF45F5DE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prstClr val="white"/>
              </a:buClr>
              <a:buNone/>
            </a:pPr>
            <a:r>
              <a:rPr lang="en-US">
                <a:ea typeface="+mn-lt"/>
                <a:cs typeface="+mn-lt"/>
              </a:rPr>
              <a:t>O volume do paralelepípedo é calculado pela multiplicação das suas três dimensões. Logo:  </a:t>
            </a:r>
            <a:endParaRPr lang="en-US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Sb = a * b</a:t>
            </a:r>
          </a:p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V=Sb∗c</a:t>
            </a:r>
            <a:endParaRPr lang="pt-BR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ADCBD687-F09C-323C-8834-5F19697B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50" y="4093633"/>
            <a:ext cx="5296252" cy="26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2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9C6FD-23B0-5D98-0355-A2A488EA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Posterama"/>
              </a:rPr>
              <a:t>CILINDRO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E3F0C9-7472-097E-058C-13118199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2" y="750502"/>
            <a:ext cx="5009616" cy="54650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F9D8-E792-F67B-925A-D6C01790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Dado um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cilindro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circular,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cuja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área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da base é 𝑆𝑏=𝜋𝑟2. O volume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será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calculado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pela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multiplicação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da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sua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área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da base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vezes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altura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. Logo:</a:t>
            </a:r>
            <a:br>
              <a:rPr lang="en-US" sz="1800">
                <a:solidFill>
                  <a:schemeClr val="tx2"/>
                </a:solidFill>
              </a:rPr>
            </a:br>
            <a:br>
              <a:rPr lang="en-US" sz="180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Sb = π * r²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V = Sb * h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3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C0C-7A50-B5D0-E3EC-1540E1A8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MEDIÇÕES, CÁLCULOS E 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3218-C3AB-643E-5E91-E0DF45ED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pt-BR" dirty="0">
                <a:ea typeface="+mn-lt"/>
                <a:cs typeface="+mn-lt"/>
              </a:rPr>
              <a:t>Através do uso de uma fita métrica, foi medida a circunferência, a largura, a profundidade e a altura de sete itens materiais potenciais recicláveis, com a finalidade de calcular a área de suas bases e seu volume.</a:t>
            </a:r>
            <a:endParaRPr lang="en-US" dirty="0"/>
          </a:p>
          <a:p>
            <a:pPr marL="457200" indent="-457200"/>
            <a:r>
              <a:rPr lang="pt-BR" dirty="0">
                <a:ea typeface="+mn-lt"/>
                <a:cs typeface="+mn-lt"/>
              </a:rPr>
              <a:t>Os materiais usados para a medição foram: garrafa pet, lata de leite em pó, caixa de leite, detergente, óleo, caixa de leite condensado, lata de leite condensado.</a:t>
            </a:r>
          </a:p>
        </p:txBody>
      </p:sp>
    </p:spTree>
    <p:extLst>
      <p:ext uri="{BB962C8B-B14F-4D97-AF65-F5344CB8AC3E}">
        <p14:creationId xmlns:p14="http://schemas.microsoft.com/office/powerpoint/2010/main" val="385753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D66F-1743-D396-3A5A-7B6D74CA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O QUE SERÁ APRESENTADO NESTE TRABALHO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A9B-04EB-9176-3081-5C7F3770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Introdução</a:t>
            </a:r>
            <a:r>
              <a:rPr lang="en-US" dirty="0"/>
              <a:t>: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r>
              <a:rPr lang="en-US" dirty="0"/>
              <a:t> </a:t>
            </a:r>
            <a:r>
              <a:rPr lang="en-US" dirty="0" err="1"/>
              <a:t>urbanos</a:t>
            </a:r>
            <a:r>
              <a:rPr lang="en-US" dirty="0"/>
              <a:t>,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destinações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ecopontos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Objetivo</a:t>
            </a:r>
            <a:r>
              <a:rPr lang="en-US" dirty="0"/>
              <a:t>: A </a:t>
            </a:r>
            <a:r>
              <a:rPr lang="en-US" dirty="0" err="1"/>
              <a:t>finalidade</a:t>
            </a:r>
            <a:r>
              <a:rPr lang="en-US" dirty="0"/>
              <a:t> do </a:t>
            </a:r>
            <a:r>
              <a:rPr lang="en-US" dirty="0" err="1"/>
              <a:t>trabalho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/>
              <a:t>Dados e </a:t>
            </a:r>
            <a:r>
              <a:rPr lang="en-US" dirty="0" err="1"/>
              <a:t>estatísticas</a:t>
            </a:r>
            <a:r>
              <a:rPr lang="en-US" dirty="0"/>
              <a:t> da </a:t>
            </a:r>
            <a:r>
              <a:rPr lang="en-US" dirty="0" err="1"/>
              <a:t>movimentação</a:t>
            </a:r>
            <a:r>
              <a:rPr lang="en-US" dirty="0"/>
              <a:t> e </a:t>
            </a:r>
            <a:r>
              <a:rPr lang="en-US" dirty="0" err="1"/>
              <a:t>disposição</a:t>
            </a:r>
            <a:r>
              <a:rPr lang="en-US" dirty="0"/>
              <a:t> dos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r>
              <a:rPr lang="en-US" dirty="0"/>
              <a:t> </a:t>
            </a:r>
            <a:r>
              <a:rPr lang="en-US" dirty="0" err="1"/>
              <a:t>urbanos</a:t>
            </a:r>
            <a:r>
              <a:rPr lang="en-US" dirty="0"/>
              <a:t> no </a:t>
            </a:r>
            <a:r>
              <a:rPr lang="en-US" dirty="0" err="1"/>
              <a:t>Brasil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2020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Geometria</a:t>
            </a:r>
            <a:r>
              <a:rPr lang="en-US" dirty="0"/>
              <a:t> plana e </a:t>
            </a:r>
            <a:r>
              <a:rPr lang="en-US" dirty="0" err="1"/>
              <a:t>espacial</a:t>
            </a:r>
            <a:r>
              <a:rPr lang="en-US" dirty="0"/>
              <a:t>,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no </a:t>
            </a:r>
            <a:r>
              <a:rPr lang="en-US" dirty="0" err="1"/>
              <a:t>cálculo</a:t>
            </a:r>
            <a:r>
              <a:rPr lang="en-US" dirty="0"/>
              <a:t> </a:t>
            </a:r>
            <a:r>
              <a:rPr lang="en-US" dirty="0" err="1"/>
              <a:t>volumétrico</a:t>
            </a:r>
            <a:r>
              <a:rPr lang="en-US" dirty="0"/>
              <a:t> de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Medições</a:t>
            </a:r>
            <a:r>
              <a:rPr lang="en-US" dirty="0"/>
              <a:t>, </a:t>
            </a:r>
            <a:r>
              <a:rPr lang="en-US" dirty="0" err="1"/>
              <a:t>cálculos</a:t>
            </a:r>
            <a:r>
              <a:rPr lang="en-US" dirty="0"/>
              <a:t> e </a:t>
            </a:r>
            <a:r>
              <a:rPr lang="en-US" dirty="0" err="1"/>
              <a:t>resultados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8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0F5-F320-1BC4-CBB9-45BFF100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F0C4-3171-8758-B9B7-5B7153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Clr>
                <a:srgbClr val="FFFFFF"/>
              </a:buClr>
              <a:buFont typeface="Arial"/>
            </a:pPr>
            <a:r>
              <a:rPr lang="en-US" dirty="0"/>
              <a:t>A </a:t>
            </a:r>
            <a:r>
              <a:rPr lang="en-US" err="1"/>
              <a:t>garrafa</a:t>
            </a:r>
            <a:r>
              <a:rPr lang="en-US" dirty="0"/>
              <a:t> pet, a </a:t>
            </a:r>
            <a:r>
              <a:rPr lang="en-US" err="1"/>
              <a:t>lata</a:t>
            </a:r>
            <a:r>
              <a:rPr lang="en-US" dirty="0"/>
              <a:t> de </a:t>
            </a:r>
            <a:r>
              <a:rPr lang="en-US" err="1"/>
              <a:t>leite</a:t>
            </a:r>
            <a:r>
              <a:rPr lang="en-US" dirty="0"/>
              <a:t> </a:t>
            </a:r>
            <a:r>
              <a:rPr lang="en-US" err="1"/>
              <a:t>em</a:t>
            </a:r>
            <a:r>
              <a:rPr lang="en-US" dirty="0"/>
              <a:t> </a:t>
            </a:r>
            <a:r>
              <a:rPr lang="en-US" err="1"/>
              <a:t>pó</a:t>
            </a:r>
            <a:r>
              <a:rPr lang="en-US" dirty="0"/>
              <a:t>, o </a:t>
            </a:r>
            <a:r>
              <a:rPr lang="en-US" err="1"/>
              <a:t>detergente</a:t>
            </a:r>
            <a:r>
              <a:rPr lang="en-US" dirty="0"/>
              <a:t>, o </a:t>
            </a:r>
            <a:r>
              <a:rPr lang="en-US" err="1"/>
              <a:t>óleo</a:t>
            </a:r>
            <a:r>
              <a:rPr lang="en-US" dirty="0"/>
              <a:t> e a </a:t>
            </a:r>
            <a:r>
              <a:rPr lang="en-US" err="1"/>
              <a:t>lata</a:t>
            </a:r>
            <a:r>
              <a:rPr lang="en-US" dirty="0"/>
              <a:t> de </a:t>
            </a:r>
            <a:r>
              <a:rPr lang="en-US" err="1"/>
              <a:t>leite</a:t>
            </a:r>
            <a:r>
              <a:rPr lang="en-US" dirty="0"/>
              <a:t> </a:t>
            </a:r>
            <a:r>
              <a:rPr lang="en-US" err="1"/>
              <a:t>condensado</a:t>
            </a:r>
            <a:r>
              <a:rPr lang="en-US" dirty="0"/>
              <a:t>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tratados</a:t>
            </a:r>
            <a:r>
              <a:rPr lang="en-US" dirty="0"/>
              <a:t> 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materiais</a:t>
            </a:r>
            <a:r>
              <a:rPr lang="en-US" dirty="0"/>
              <a:t> de </a:t>
            </a:r>
            <a:r>
              <a:rPr lang="en-US" err="1"/>
              <a:t>formato</a:t>
            </a:r>
            <a:r>
              <a:rPr lang="en-US" dirty="0"/>
              <a:t> </a:t>
            </a:r>
            <a:r>
              <a:rPr lang="en-US" err="1"/>
              <a:t>cilíndricos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  <a:buFont typeface="Arial"/>
            </a:pPr>
            <a:r>
              <a:rPr lang="en-US" dirty="0"/>
              <a:t>Sendo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mediu</a:t>
            </a:r>
            <a:r>
              <a:rPr lang="en-US" dirty="0"/>
              <a:t>-se, para </a:t>
            </a:r>
            <a:r>
              <a:rPr lang="en-US" dirty="0" err="1"/>
              <a:t>cada</a:t>
            </a:r>
            <a:r>
              <a:rPr lang="en-US" dirty="0"/>
              <a:t> um deles, o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circunferências</a:t>
            </a:r>
            <a:r>
              <a:rPr lang="en-US" dirty="0"/>
              <a:t> e a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alturas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  <a:buFont typeface="Arial"/>
            </a:pPr>
            <a:r>
              <a:rPr lang="en-US" dirty="0"/>
              <a:t>Para que se </a:t>
            </a:r>
            <a:r>
              <a:rPr lang="en-US" err="1"/>
              <a:t>calculasse</a:t>
            </a:r>
            <a:r>
              <a:rPr lang="en-US" dirty="0"/>
              <a:t> o volume de </a:t>
            </a:r>
            <a:r>
              <a:rPr lang="en-US" err="1"/>
              <a:t>cada</a:t>
            </a:r>
            <a:r>
              <a:rPr lang="en-US" dirty="0"/>
              <a:t> material, </a:t>
            </a:r>
            <a:r>
              <a:rPr lang="en-US" err="1"/>
              <a:t>precisou</a:t>
            </a:r>
            <a:r>
              <a:rPr lang="en-US" dirty="0"/>
              <a:t>-se, </a:t>
            </a:r>
            <a:r>
              <a:rPr lang="en-US" err="1"/>
              <a:t>primeiro</a:t>
            </a:r>
            <a:r>
              <a:rPr lang="en-US" dirty="0"/>
              <a:t>, </a:t>
            </a:r>
            <a:r>
              <a:rPr lang="en-US" err="1"/>
              <a:t>calcular</a:t>
            </a:r>
            <a:r>
              <a:rPr lang="en-US" dirty="0"/>
              <a:t> a </a:t>
            </a:r>
            <a:r>
              <a:rPr lang="en-US" err="1"/>
              <a:t>área</a:t>
            </a:r>
            <a:r>
              <a:rPr lang="en-US" dirty="0"/>
              <a:t> de </a:t>
            </a:r>
            <a:r>
              <a:rPr lang="en-US" err="1"/>
              <a:t>suas</a:t>
            </a:r>
            <a:r>
              <a:rPr lang="en-US" dirty="0"/>
              <a:t> bases. Para </a:t>
            </a:r>
            <a:r>
              <a:rPr lang="en-US" err="1"/>
              <a:t>isso</a:t>
            </a:r>
            <a:r>
              <a:rPr lang="en-US" dirty="0"/>
              <a:t>, é </a:t>
            </a:r>
            <a:r>
              <a:rPr lang="en-US" err="1"/>
              <a:t>necessário</a:t>
            </a:r>
            <a:r>
              <a:rPr lang="en-US" dirty="0"/>
              <a:t> </a:t>
            </a:r>
            <a:r>
              <a:rPr lang="en-US" err="1"/>
              <a:t>realizar</a:t>
            </a:r>
            <a:r>
              <a:rPr lang="en-US" dirty="0"/>
              <a:t> o </a:t>
            </a:r>
            <a:r>
              <a:rPr lang="en-US" err="1"/>
              <a:t>cálculo</a:t>
            </a:r>
            <a:r>
              <a:rPr lang="en-US" dirty="0"/>
              <a:t> de pi </a:t>
            </a:r>
            <a:r>
              <a:rPr lang="en-US" err="1"/>
              <a:t>multiplicado</a:t>
            </a:r>
            <a:r>
              <a:rPr lang="en-US" dirty="0"/>
              <a:t> </a:t>
            </a:r>
            <a:r>
              <a:rPr lang="en-US" err="1"/>
              <a:t>pelo</a:t>
            </a:r>
            <a:r>
              <a:rPr lang="en-US" dirty="0"/>
              <a:t> </a:t>
            </a:r>
            <a:r>
              <a:rPr lang="en-US" err="1"/>
              <a:t>raio</a:t>
            </a:r>
            <a:r>
              <a:rPr lang="en-US" dirty="0"/>
              <a:t> dos </a:t>
            </a:r>
            <a:r>
              <a:rPr lang="en-US" err="1"/>
              <a:t>círculos</a:t>
            </a:r>
            <a:r>
              <a:rPr lang="en-US" dirty="0"/>
              <a:t> </a:t>
            </a:r>
            <a:r>
              <a:rPr lang="en-US" err="1"/>
              <a:t>basilares</a:t>
            </a:r>
            <a:r>
              <a:rPr lang="en-US" dirty="0"/>
              <a:t> </a:t>
            </a:r>
            <a:r>
              <a:rPr lang="en-US" err="1"/>
              <a:t>ao</a:t>
            </a:r>
            <a:r>
              <a:rPr lang="en-US" dirty="0"/>
              <a:t> </a:t>
            </a:r>
            <a:r>
              <a:rPr lang="en-US" err="1"/>
              <a:t>quadrado</a:t>
            </a:r>
            <a:r>
              <a:rPr lang="en-US" dirty="0"/>
              <a:t>. No </a:t>
            </a:r>
            <a:r>
              <a:rPr lang="en-US" err="1"/>
              <a:t>entanto</a:t>
            </a:r>
            <a:r>
              <a:rPr lang="en-US" dirty="0"/>
              <a:t>, para se </a:t>
            </a:r>
            <a:r>
              <a:rPr lang="en-US" err="1"/>
              <a:t>obter</a:t>
            </a:r>
            <a:r>
              <a:rPr lang="en-US" dirty="0"/>
              <a:t> o </a:t>
            </a:r>
            <a:r>
              <a:rPr lang="en-US" err="1"/>
              <a:t>raio</a:t>
            </a:r>
            <a:r>
              <a:rPr lang="en-US" dirty="0"/>
              <a:t> da base, é </a:t>
            </a:r>
            <a:r>
              <a:rPr lang="en-US" err="1"/>
              <a:t>necessário</a:t>
            </a:r>
            <a:r>
              <a:rPr lang="en-US" dirty="0"/>
              <a:t> se </a:t>
            </a:r>
            <a:r>
              <a:rPr lang="en-US" err="1"/>
              <a:t>obter</a:t>
            </a:r>
            <a:r>
              <a:rPr lang="en-US" dirty="0"/>
              <a:t> o </a:t>
            </a:r>
            <a:r>
              <a:rPr lang="en-US" err="1"/>
              <a:t>diâmetro</a:t>
            </a:r>
            <a:r>
              <a:rPr lang="en-US" dirty="0"/>
              <a:t> das bases </a:t>
            </a:r>
            <a:r>
              <a:rPr lang="en-US" err="1"/>
              <a:t>primeiro</a:t>
            </a:r>
            <a:r>
              <a:rPr lang="en-US" dirty="0"/>
              <a:t>. E, para </a:t>
            </a:r>
            <a:r>
              <a:rPr lang="en-US" err="1"/>
              <a:t>isso</a:t>
            </a:r>
            <a:r>
              <a:rPr lang="en-US" dirty="0"/>
              <a:t>, é </a:t>
            </a:r>
            <a:r>
              <a:rPr lang="en-US" err="1"/>
              <a:t>necessário</a:t>
            </a:r>
            <a:r>
              <a:rPr lang="en-US" dirty="0"/>
              <a:t> </a:t>
            </a:r>
            <a:r>
              <a:rPr lang="en-US" err="1"/>
              <a:t>realizar</a:t>
            </a:r>
            <a:r>
              <a:rPr lang="en-US" dirty="0"/>
              <a:t> o </a:t>
            </a:r>
            <a:r>
              <a:rPr lang="en-US"/>
              <a:t>cálculo: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/>
              <a:t> </a:t>
            </a:r>
            <a:r>
              <a:rPr lang="en-US" err="1"/>
              <a:t>Diâmetro</a:t>
            </a:r>
            <a:r>
              <a:rPr lang="en-US" dirty="0"/>
              <a:t> = </a:t>
            </a:r>
            <a:r>
              <a:rPr lang="en-US" err="1"/>
              <a:t>Circunferência</a:t>
            </a:r>
            <a:r>
              <a:rPr lang="en-US" dirty="0"/>
              <a:t> / pi.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EBEB-D4C2-5122-E308-F2724A47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MEDIÇÕES E CÁLCULOS DOS CILINDROS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5897-EF68-F3A7-9D78-D9550BDA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Visto que </a:t>
            </a:r>
            <a:r>
              <a:rPr lang="en-US" err="1"/>
              <a:t>todas</a:t>
            </a:r>
            <a:r>
              <a:rPr lang="en-US" dirty="0"/>
              <a:t> as </a:t>
            </a:r>
            <a:r>
              <a:rPr lang="en-US" err="1"/>
              <a:t>circunferências</a:t>
            </a:r>
            <a:r>
              <a:rPr lang="en-US" dirty="0"/>
              <a:t>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calculadas</a:t>
            </a:r>
            <a:r>
              <a:rPr lang="en-US" dirty="0"/>
              <a:t>, e o valor </a:t>
            </a:r>
            <a:r>
              <a:rPr lang="en-US"/>
              <a:t>de pi pode ser arredondado para 3.14, basta </a:t>
            </a:r>
            <a:r>
              <a:rPr lang="en-US" err="1"/>
              <a:t>substituir</a:t>
            </a:r>
            <a:r>
              <a:rPr lang="en-US" dirty="0"/>
              <a:t> </a:t>
            </a:r>
            <a:r>
              <a:rPr lang="en-US" err="1"/>
              <a:t>estes</a:t>
            </a:r>
            <a:r>
              <a:rPr lang="en-US" dirty="0"/>
              <a:t> </a:t>
            </a:r>
            <a:r>
              <a:rPr lang="en-US" err="1"/>
              <a:t>valores</a:t>
            </a:r>
            <a:r>
              <a:rPr lang="en-US" dirty="0"/>
              <a:t> </a:t>
            </a:r>
            <a:r>
              <a:rPr lang="en-US" err="1"/>
              <a:t>pelas</a:t>
            </a:r>
            <a:r>
              <a:rPr lang="en-US" dirty="0"/>
              <a:t> </a:t>
            </a:r>
            <a:r>
              <a:rPr lang="en-US" err="1"/>
              <a:t>incógnitas</a:t>
            </a:r>
            <a:r>
              <a:rPr lang="en-US" dirty="0"/>
              <a:t> 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/>
              <a:t>equação. Como exemplo, foi usada a circunferência da garrafa pet.</a:t>
            </a:r>
            <a:endParaRPr lang="en-US" dirty="0"/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Diâmetro = 33 / 3.14</a:t>
            </a:r>
          </a:p>
          <a:p>
            <a:pPr marL="457200" indent="-457200"/>
            <a:r>
              <a:rPr lang="en-US"/>
              <a:t>33 dividido por 3.14 se resulta em 10.5. Sendo assim, o diâmetro da base é de 10.5 centímetros. Para calcular o raio, basta dividir este valor por 2, resultando no número de 5.25 centímetros.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1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C140-595D-2BF9-85C8-736A2F9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MEDIÇÕES E CÁLCULOS DOS </a:t>
            </a:r>
            <a:r>
              <a:rPr lang="en-US" dirty="0">
                <a:cs typeface="Posterama"/>
              </a:rPr>
              <a:t>CILINDROS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C1F9-C196-13BB-42E3-22A101E4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 todos os números em mãos, basta calcular agora o valor final da área da base, utilizando a equação: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Base = pi * r²</a:t>
            </a:r>
            <a:endParaRPr lang="en-US" dirty="0"/>
          </a:p>
          <a:p>
            <a:pPr marL="0" indent="0">
              <a:buNone/>
            </a:pPr>
            <a:r>
              <a:rPr lang="en-US"/>
              <a:t>Substituindo as incógnitas pelos números, temos:</a:t>
            </a:r>
          </a:p>
          <a:p>
            <a:pPr marL="0" indent="0" algn="ctr">
              <a:buNone/>
            </a:pPr>
            <a:r>
              <a:rPr lang="en-US"/>
              <a:t>Base = 3.14 * 5.25²</a:t>
            </a:r>
          </a:p>
          <a:p>
            <a:pPr marL="0" indent="0">
              <a:buNone/>
            </a:pPr>
            <a:r>
              <a:rPr lang="en-US"/>
              <a:t>Resolvendo os cálculos, temos o valor final aproximado de 86 </a:t>
            </a:r>
            <a:r>
              <a:rPr lang="en-US" dirty="0"/>
              <a:t>centímetros quadrados como área da base.</a:t>
            </a:r>
          </a:p>
        </p:txBody>
      </p:sp>
    </p:spTree>
    <p:extLst>
      <p:ext uri="{BB962C8B-B14F-4D97-AF65-F5344CB8AC3E}">
        <p14:creationId xmlns:p14="http://schemas.microsoft.com/office/powerpoint/2010/main" val="401607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DC5B-856D-60C1-AB85-AACCDD4E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MEDIÇÕES E CÁLCULOS DOS CILINDROS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C912-8751-8D19-E37E-1E89A81D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Para o cálculo do volume, basta multiplicar o valor da base pela altura obtida nas medições. Ainda usando os valores da garrafa pet como exemplo, temos: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V = 86 * 25</a:t>
            </a:r>
          </a:p>
          <a:p>
            <a:pPr marL="0" indent="0">
              <a:buNone/>
            </a:pPr>
            <a:r>
              <a:rPr lang="en-US"/>
              <a:t>Que resulta num valor próximo à 2150 centímetros cúbicos.</a:t>
            </a:r>
          </a:p>
          <a:p>
            <a:pPr marL="0" indent="0">
              <a:buNone/>
            </a:pPr>
            <a:r>
              <a:rPr lang="en-US" dirty="0"/>
              <a:t>Calculou-se também o valor do volume em mililitros, que é encontrado após multiplicar o valor do volume por 1. Por fim, calculou-se o</a:t>
            </a:r>
            <a:r>
              <a:rPr lang="en-US"/>
              <a:t> valor do volume em litros, após a divisão do volume por 1000.</a:t>
            </a:r>
          </a:p>
        </p:txBody>
      </p:sp>
    </p:spTree>
    <p:extLst>
      <p:ext uri="{BB962C8B-B14F-4D97-AF65-F5344CB8AC3E}">
        <p14:creationId xmlns:p14="http://schemas.microsoft.com/office/powerpoint/2010/main" val="109416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AB39-8F1A-A5B9-EBC1-5D33A6CD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MEDIÇÕES E CÁLCULOS DOS </a:t>
            </a:r>
            <a:r>
              <a:rPr lang="en-US">
                <a:cs typeface="Posterama"/>
              </a:rPr>
              <a:t>PARALELEPÍPEDOS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6036-F98E-1ECB-4FED-0BDAF3B0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 caixinha de leite e a caixinha de leite condensado foram considerados materiais de formato paralelepipédicos.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Sendo assim, mediu-se, para cada um deles, o tamanho de suas respectivas larguras, profundidades e alturas.</a:t>
            </a:r>
          </a:p>
          <a:p>
            <a:pPr lvl="1">
              <a:buClr>
                <a:srgbClr val="FFFFFF"/>
              </a:buClr>
            </a:pP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Para que se calculasse o volume de cada material, precisou-se, primeiro, calcular a área de suas bases. Para isso, é necessário realizar o cálculo da largura pela profundidade, visto que estas representariam os dois lados de um retângulo na base. </a:t>
            </a:r>
            <a:endParaRPr lang="en-US"/>
          </a:p>
          <a:p>
            <a:pPr lvl="1"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5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17CF-76D8-1F5E-23DA-EC9C8F38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MEDIÇÕES E CÁLCULOS DOS PARALELEPÍPEDOS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DAC4-3564-C1A9-457A-F2DAF48D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Utilizando a caixinha de leite como exemplo, temos: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/>
              <a:t>B = 9 * 6</a:t>
            </a:r>
          </a:p>
          <a:p>
            <a:pPr marL="0" indent="0">
              <a:buNone/>
            </a:pPr>
            <a:r>
              <a:rPr lang="en-US"/>
              <a:t>O cálculo resultado em 54. Ou seja, a base da caixinha de leite tem 54 centímetros quadrados.</a:t>
            </a:r>
          </a:p>
          <a:p>
            <a:pPr marL="0" indent="0">
              <a:buNone/>
            </a:pPr>
            <a:r>
              <a:rPr lang="en-US" dirty="0"/>
              <a:t>Para calcular o volume da caixinha de leite, é necessário multiplicar o valor encontrado da base pela altura do </a:t>
            </a:r>
            <a:r>
              <a:rPr lang="en-US"/>
              <a:t>paralelepípedo.</a:t>
            </a:r>
          </a:p>
        </p:txBody>
      </p:sp>
    </p:spTree>
    <p:extLst>
      <p:ext uri="{BB962C8B-B14F-4D97-AF65-F5344CB8AC3E}">
        <p14:creationId xmlns:p14="http://schemas.microsoft.com/office/powerpoint/2010/main" val="59550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1B67-711F-5C50-E521-CF5C3B3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MEDIÇÕES E CÁLCULOS DOS </a:t>
            </a:r>
            <a:r>
              <a:rPr lang="en-US">
                <a:cs typeface="Posterama"/>
              </a:rPr>
              <a:t>PARALELEPÍPEDOS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0D30-5FC7-2A87-B427-0AB46365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Ainda utilizando a caixinha de leite como exemplo, temos:</a:t>
            </a:r>
          </a:p>
          <a:p>
            <a:pPr>
              <a:buClr>
                <a:srgbClr val="FFFFFF"/>
              </a:buClr>
            </a:pPr>
            <a:r>
              <a:rPr lang="en-US"/>
              <a:t>V = 54 * 17</a:t>
            </a:r>
          </a:p>
          <a:p>
            <a:pPr>
              <a:buClr>
                <a:srgbClr val="FFFFFF"/>
              </a:buClr>
            </a:pPr>
            <a:r>
              <a:rPr lang="en-US"/>
              <a:t>Resultando no valor de 918 centímetros cúbicos como volume.</a:t>
            </a:r>
          </a:p>
          <a:p>
            <a:pPr>
              <a:buClr>
                <a:srgbClr val="FFFFFF"/>
              </a:buClr>
            </a:pPr>
            <a:r>
              <a:rPr lang="en-US"/>
              <a:t>Com o valor do volume obtido, calculou-se o volume em mililitros, multiplicando o número do volume por 1. Por fim, calculou-se também o volume em litros, que foi obtido após a divisão do valor do volume por 1000.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9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3F81-E46E-3AC5-97E0-D7A10594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MEDIÇÕES, CÁLCULOS E RESULTADOS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E63C-5F2B-DAFB-1856-FB412478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Realizando todos estes cálculos para os respectivos materiais, em razão deles serem cilíndricos ou paralelepipédicos, colocou-se numa tabela os valores.</a:t>
            </a:r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85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94" name="Rectangle 39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8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5AC03D2-9EB2-4D26-6797-7A89B533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-14035"/>
            <a:ext cx="12381088" cy="6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0A94-0552-B3B3-DF56-DE0EEB63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MEDIÇÕES CÁLCULOS E 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A4E4-255F-3B3A-786D-892E94ED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incluídos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apenas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alguns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inúmeros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descartados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dirty="0" err="1">
                <a:ea typeface="+mn-lt"/>
                <a:cs typeface="+mn-lt"/>
              </a:rPr>
              <a:t>percorrem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que </a:t>
            </a:r>
            <a:r>
              <a:rPr lang="en-US" dirty="0" err="1">
                <a:ea typeface="+mn-lt"/>
                <a:cs typeface="+mn-lt"/>
              </a:rPr>
              <a:t>poderiam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fim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reciclagem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Infelizmente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destinação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adequada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acaba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Percebe</a:t>
            </a:r>
            <a:r>
              <a:rPr lang="en-US" dirty="0">
                <a:ea typeface="+mn-lt"/>
                <a:cs typeface="+mn-lt"/>
              </a:rPr>
              <a:t>-se que, </a:t>
            </a:r>
            <a:r>
              <a:rPr lang="en-US" dirty="0" err="1">
                <a:ea typeface="+mn-lt"/>
                <a:cs typeface="+mn-lt"/>
              </a:rPr>
              <a:t>muitos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volume </a:t>
            </a:r>
            <a:r>
              <a:rPr lang="en-US" dirty="0" err="1">
                <a:ea typeface="+mn-lt"/>
                <a:cs typeface="+mn-lt"/>
              </a:rPr>
              <a:t>considerável</a:t>
            </a:r>
            <a:r>
              <a:rPr lang="en-US" dirty="0">
                <a:ea typeface="+mn-lt"/>
                <a:cs typeface="+mn-lt"/>
              </a:rPr>
              <a:t>, e que,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montantes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poderia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sim um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, com a </a:t>
            </a:r>
            <a:r>
              <a:rPr lang="en-US" dirty="0" err="1">
                <a:ea typeface="+mn-lt"/>
                <a:cs typeface="+mn-lt"/>
              </a:rPr>
              <a:t>ajuda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melhor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fim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0F80-824B-D22F-BA65-90602EA5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PARTICIPANTES DO TRABALHO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21B2-E132-223B-B694-7C397297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GABRIEL DE SOUZA SANTOS</a:t>
            </a:r>
          </a:p>
          <a:p>
            <a:pPr>
              <a:buClr>
                <a:srgbClr val="FFFFFF"/>
              </a:buClr>
            </a:pPr>
            <a:r>
              <a:rPr lang="en-US" dirty="0"/>
              <a:t>GUILHERME HENRIQUE DAROZ</a:t>
            </a:r>
          </a:p>
          <a:p>
            <a:pPr>
              <a:buClr>
                <a:srgbClr val="FFFFFF"/>
              </a:buClr>
            </a:pPr>
            <a:r>
              <a:rPr lang="en-US" dirty="0"/>
              <a:t>LUÍS ARTUR FAUSTINONI RIBEIRO</a:t>
            </a:r>
          </a:p>
          <a:p>
            <a:pPr>
              <a:buClr>
                <a:srgbClr val="FFFFFF"/>
              </a:buClr>
            </a:pPr>
            <a:r>
              <a:rPr lang="en-US" dirty="0"/>
              <a:t>PEDRO LUCAS APARECIDO SILVA</a:t>
            </a:r>
          </a:p>
          <a:p>
            <a:pPr>
              <a:buClr>
                <a:srgbClr val="FFFFFF"/>
              </a:buClr>
            </a:pPr>
            <a:r>
              <a:rPr lang="en-US" dirty="0"/>
              <a:t>RAFAEL NEVES NASCIMENTO</a:t>
            </a:r>
          </a:p>
        </p:txBody>
      </p:sp>
    </p:spTree>
    <p:extLst>
      <p:ext uri="{BB962C8B-B14F-4D97-AF65-F5344CB8AC3E}">
        <p14:creationId xmlns:p14="http://schemas.microsoft.com/office/powerpoint/2010/main" val="233984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0153-8F00-02E4-6084-3E7C36C9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2EBB-8D39-913F-F0C4-6C65C68CA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1824-88F6-107F-69DA-A4B5B421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CD05-D669-F8FE-5DDC-54C243E6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é um dos </a:t>
            </a:r>
            <a:r>
              <a:rPr lang="en-US" dirty="0" err="1">
                <a:ea typeface="+mn-lt"/>
                <a:cs typeface="+mn-lt"/>
              </a:rPr>
              <a:t>países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 (RSU),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conhecido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lixo</a:t>
            </a:r>
            <a:r>
              <a:rPr lang="en-US" dirty="0">
                <a:ea typeface="+mn-lt"/>
                <a:cs typeface="+mn-lt"/>
              </a:rPr>
              <a:t>. Estes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um dos, </a:t>
            </a:r>
            <a:r>
              <a:rPr lang="en-US" dirty="0" err="1">
                <a:ea typeface="+mn-lt"/>
                <a:cs typeface="+mn-lt"/>
              </a:rPr>
              <a:t>senão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maior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causador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sanitários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o </a:t>
            </a:r>
            <a:r>
              <a:rPr lang="en-US" dirty="0" err="1">
                <a:ea typeface="+mn-lt"/>
                <a:cs typeface="+mn-lt"/>
              </a:rPr>
              <a:t>mundo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vivenciam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décadas</a:t>
            </a:r>
            <a:r>
              <a:rPr lang="en-US" dirty="0">
                <a:ea typeface="+mn-lt"/>
                <a:cs typeface="+mn-lt"/>
              </a:rPr>
              <a:t>. O </a:t>
            </a:r>
            <a:r>
              <a:rPr lang="en-US" dirty="0" err="1">
                <a:ea typeface="+mn-lt"/>
                <a:cs typeface="+mn-lt"/>
              </a:rPr>
              <a:t>despejo</a:t>
            </a:r>
            <a:r>
              <a:rPr lang="en-US" dirty="0">
                <a:ea typeface="+mn-lt"/>
                <a:cs typeface="+mn-lt"/>
              </a:rPr>
              <a:t> mal </a:t>
            </a:r>
            <a:r>
              <a:rPr lang="en-US" dirty="0" err="1">
                <a:ea typeface="+mn-lt"/>
                <a:cs typeface="+mn-lt"/>
              </a:rPr>
              <a:t>feito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contaminam</a:t>
            </a:r>
            <a:r>
              <a:rPr lang="en-US" dirty="0">
                <a:ea typeface="+mn-lt"/>
                <a:cs typeface="+mn-lt"/>
              </a:rPr>
              <a:t> solos, </a:t>
            </a:r>
            <a:r>
              <a:rPr lang="en-US" dirty="0" err="1">
                <a:ea typeface="+mn-lt"/>
                <a:cs typeface="+mn-lt"/>
              </a:rPr>
              <a:t>cursos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d’água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serem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provedores de </a:t>
            </a:r>
            <a:r>
              <a:rPr lang="en-US" dirty="0" err="1">
                <a:ea typeface="+mn-lt"/>
                <a:cs typeface="+mn-lt"/>
              </a:rPr>
              <a:t>doenças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Estes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geralmente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cunho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maioria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despejados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aterros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sanitários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chamados</a:t>
            </a:r>
            <a:r>
              <a:rPr lang="en-US" dirty="0">
                <a:ea typeface="+mn-lt"/>
                <a:cs typeface="+mn-lt"/>
              </a:rPr>
              <a:t> ‘</a:t>
            </a:r>
            <a:r>
              <a:rPr lang="en-US" dirty="0" err="1">
                <a:ea typeface="+mn-lt"/>
                <a:cs typeface="+mn-lt"/>
              </a:rPr>
              <a:t>lixões</a:t>
            </a:r>
            <a:r>
              <a:rPr lang="en-US" dirty="0">
                <a:ea typeface="+mn-lt"/>
                <a:cs typeface="+mn-lt"/>
              </a:rPr>
              <a:t>’ (</a:t>
            </a:r>
            <a:r>
              <a:rPr lang="en-US" dirty="0" err="1">
                <a:ea typeface="+mn-lt"/>
                <a:cs typeface="+mn-lt"/>
              </a:rPr>
              <a:t>montanhas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lixos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céu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aberto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então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espaços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inadequados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córregos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11D1-F379-7D61-1857-D1A42AC1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DESTINAÇÃO INADEQUADA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BEED-795D-3725-CE73-24CE18B1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Sem </a:t>
            </a:r>
            <a:r>
              <a:rPr lang="en-US" dirty="0" err="1">
                <a:ea typeface="+mn-lt"/>
                <a:cs typeface="+mn-lt"/>
              </a:rPr>
              <a:t>destinação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adequada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tomam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espaços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prejudicando</a:t>
            </a:r>
            <a:r>
              <a:rPr lang="en-US" dirty="0">
                <a:ea typeface="+mn-lt"/>
                <a:cs typeface="+mn-lt"/>
              </a:rPr>
              <a:t> fortemente o </a:t>
            </a:r>
            <a:r>
              <a:rPr lang="en-US" dirty="0" err="1">
                <a:ea typeface="+mn-lt"/>
                <a:cs typeface="+mn-lt"/>
              </a:rPr>
              <a:t>meio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proliferando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doenças</a:t>
            </a:r>
            <a:r>
              <a:rPr lang="en-US" dirty="0">
                <a:ea typeface="+mn-lt"/>
                <a:cs typeface="+mn-lt"/>
              </a:rPr>
              <a:t>, o que se </a:t>
            </a:r>
            <a:r>
              <a:rPr lang="en-US" dirty="0" err="1">
                <a:ea typeface="+mn-lt"/>
                <a:cs typeface="+mn-lt"/>
              </a:rPr>
              <a:t>reflete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indivíduos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afetados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ciclo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disso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acaba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dependência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financeira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muitas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baixa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lixões</a:t>
            </a:r>
            <a:r>
              <a:rPr lang="en-US" dirty="0">
                <a:ea typeface="+mn-lt"/>
                <a:cs typeface="+mn-lt"/>
              </a:rPr>
              <a:t>, e </a:t>
            </a:r>
            <a:r>
              <a:rPr lang="en-US" dirty="0" err="1">
                <a:ea typeface="+mn-lt"/>
                <a:cs typeface="+mn-lt"/>
              </a:rPr>
              <a:t>estas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têm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suportar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condições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precárias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troca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pouco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dinheiro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sustento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76204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D8C9-182E-837C-F0F4-BE92164B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22" y="569736"/>
            <a:ext cx="107229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/>
              <a:t>Veja a </a:t>
            </a:r>
            <a:r>
              <a:rPr lang="en-US" sz="3600" dirty="0" err="1"/>
              <a:t>reportagem</a:t>
            </a:r>
            <a:r>
              <a:rPr lang="en-US" sz="3600" dirty="0"/>
              <a:t> </a:t>
            </a:r>
            <a:r>
              <a:rPr lang="en-US" sz="3600" dirty="0" err="1"/>
              <a:t>abaixo</a:t>
            </a:r>
            <a:r>
              <a:rPr lang="en-US" sz="3600" dirty="0"/>
              <a:t>, </a:t>
            </a:r>
            <a:r>
              <a:rPr lang="en-US" sz="3600" dirty="0" err="1"/>
              <a:t>feita</a:t>
            </a:r>
            <a:r>
              <a:rPr lang="en-US" sz="3600" dirty="0"/>
              <a:t> </a:t>
            </a:r>
            <a:r>
              <a:rPr lang="en-US" sz="3600" dirty="0" err="1"/>
              <a:t>pelo</a:t>
            </a:r>
            <a:r>
              <a:rPr lang="en-US" sz="3600" dirty="0"/>
              <a:t> Domingo Espetacular, que </a:t>
            </a:r>
            <a:r>
              <a:rPr lang="en-US" sz="3600" dirty="0" err="1"/>
              <a:t>retrata</a:t>
            </a:r>
            <a:r>
              <a:rPr lang="en-US" sz="3600" dirty="0"/>
              <a:t> a </a:t>
            </a:r>
            <a:r>
              <a:rPr lang="en-US" sz="3600" dirty="0" err="1"/>
              <a:t>realidade</a:t>
            </a:r>
            <a:r>
              <a:rPr lang="en-US" sz="3600" dirty="0"/>
              <a:t> das </a:t>
            </a:r>
            <a:r>
              <a:rPr lang="en-US" sz="3600" dirty="0" err="1"/>
              <a:t>pessoas</a:t>
            </a:r>
            <a:r>
              <a:rPr lang="en-US" sz="3600" dirty="0"/>
              <a:t> que </a:t>
            </a:r>
            <a:r>
              <a:rPr lang="en-US" sz="3600" dirty="0" err="1"/>
              <a:t>vivem</a:t>
            </a:r>
            <a:r>
              <a:rPr lang="en-US" sz="3600" dirty="0"/>
              <a:t> </a:t>
            </a:r>
            <a:r>
              <a:rPr lang="en-US" sz="3600" dirty="0" err="1"/>
              <a:t>nos</a:t>
            </a:r>
            <a:r>
              <a:rPr lang="en-US" sz="3600" dirty="0"/>
              <a:t> </a:t>
            </a:r>
            <a:r>
              <a:rPr lang="en-US" sz="3600" dirty="0" err="1"/>
              <a:t>lixões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Online Media 3" title="Conheça a dura realidade de quem sobrevive dos lixões">
            <a:hlinkClick r:id="" action="ppaction://media"/>
            <a:extLst>
              <a:ext uri="{FF2B5EF4-FFF2-40B4-BE49-F238E27FC236}">
                <a16:creationId xmlns:a16="http://schemas.microsoft.com/office/drawing/2014/main" id="{DBFB3FA9-D011-722E-3D99-0FF5B1D450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89111" y="3036006"/>
            <a:ext cx="5884333" cy="32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4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0980-A25E-D83A-489A-9CD3EA32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DESTINAÇÃO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65B0-38CB-69DA-282A-8C0210BB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Uma </a:t>
            </a:r>
            <a:r>
              <a:rPr lang="en-US" dirty="0" err="1">
                <a:ea typeface="+mn-lt"/>
                <a:cs typeface="+mn-lt"/>
              </a:rPr>
              <a:t>destinação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adequada</a:t>
            </a:r>
            <a:r>
              <a:rPr lang="en-US" dirty="0">
                <a:ea typeface="+mn-lt"/>
                <a:cs typeface="+mn-lt"/>
              </a:rPr>
              <a:t> e a </a:t>
            </a:r>
            <a:r>
              <a:rPr lang="en-US" dirty="0" err="1">
                <a:ea typeface="+mn-lt"/>
                <a:cs typeface="+mn-lt"/>
              </a:rPr>
              <a:t>reciclagem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seriam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solução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perfeita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Reciclar</a:t>
            </a:r>
            <a:r>
              <a:rPr lang="en-US" dirty="0">
                <a:ea typeface="+mn-lt"/>
                <a:cs typeface="+mn-lt"/>
              </a:rPr>
              <a:t> RSU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ajudaria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produção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mercadorias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ponto</a:t>
            </a:r>
            <a:r>
              <a:rPr lang="en-US" dirty="0">
                <a:ea typeface="+mn-lt"/>
                <a:cs typeface="+mn-lt"/>
              </a:rPr>
              <a:t> de vista industrial, mas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excelente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resposta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descritos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anteriormente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, o que,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ajudaria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indivíduos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questão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sanitária</a:t>
            </a:r>
            <a:r>
              <a:rPr lang="en-US" dirty="0">
                <a:ea typeface="+mn-lt"/>
                <a:cs typeface="+mn-lt"/>
              </a:rPr>
              <a:t>, mas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ajudaria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própria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movimentação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economia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ecopontos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das </a:t>
            </a:r>
            <a:r>
              <a:rPr lang="en-US" dirty="0" err="1">
                <a:ea typeface="+mn-lt"/>
                <a:cs typeface="+mn-lt"/>
              </a:rPr>
              <a:t>soluções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apresentadas</a:t>
            </a:r>
            <a:r>
              <a:rPr lang="en-US" dirty="0">
                <a:ea typeface="+mn-lt"/>
                <a:cs typeface="+mn-lt"/>
              </a:rPr>
              <a:t> para o 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destinação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Podendo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abrigar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diversos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conseguindo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vendendo-os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estes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estabelecimentos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demonstram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alternativa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contornar</a:t>
            </a:r>
            <a:r>
              <a:rPr lang="en-US" dirty="0">
                <a:ea typeface="+mn-lt"/>
                <a:cs typeface="+mn-lt"/>
              </a:rPr>
              <a:t> e resolver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relacionados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despejo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potencialmente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recicláveis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4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E821-5ED4-F6EF-6C29-F37D6075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OBJETIVO DO TRABALHO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3F1F-3421-BFA3-E483-C154132E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Estudo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medições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cálculos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áreas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perímetros</a:t>
            </a:r>
            <a:r>
              <a:rPr lang="en-US" dirty="0">
                <a:ea typeface="+mn-lt"/>
                <a:cs typeface="+mn-lt"/>
              </a:rPr>
              <a:t> e volume </a:t>
            </a:r>
            <a:r>
              <a:rPr lang="en-US" dirty="0" err="1">
                <a:ea typeface="+mn-lt"/>
                <a:cs typeface="+mn-lt"/>
              </a:rPr>
              <a:t>utilizando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geometria</a:t>
            </a:r>
            <a:r>
              <a:rPr lang="en-US" dirty="0">
                <a:ea typeface="+mn-lt"/>
                <a:cs typeface="+mn-lt"/>
              </a:rPr>
              <a:t> plana e </a:t>
            </a:r>
            <a:r>
              <a:rPr lang="en-US" dirty="0" err="1">
                <a:ea typeface="+mn-lt"/>
                <a:cs typeface="+mn-lt"/>
              </a:rPr>
              <a:t>espacial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Análise</a:t>
            </a:r>
            <a:r>
              <a:rPr lang="en-US" dirty="0">
                <a:ea typeface="+mn-lt"/>
                <a:cs typeface="+mn-lt"/>
              </a:rPr>
              <a:t> de dados </a:t>
            </a:r>
            <a:r>
              <a:rPr lang="en-US" dirty="0" err="1">
                <a:ea typeface="+mn-lt"/>
                <a:cs typeface="+mn-lt"/>
              </a:rPr>
              <a:t>estatísticos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cálculos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aplicando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frequência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absoluta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relativa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média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mediana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moda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Analisar</a:t>
            </a:r>
            <a:r>
              <a:rPr lang="en-US" dirty="0">
                <a:ea typeface="+mn-lt"/>
                <a:cs typeface="+mn-lt"/>
              </a:rPr>
              <a:t> dados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tabela</a:t>
            </a:r>
            <a:r>
              <a:rPr lang="en-US" dirty="0">
                <a:ea typeface="+mn-lt"/>
                <a:cs typeface="+mn-lt"/>
              </a:rPr>
              <a:t>(s), </a:t>
            </a:r>
            <a:r>
              <a:rPr lang="en-US" dirty="0" err="1">
                <a:ea typeface="+mn-lt"/>
                <a:cs typeface="+mn-lt"/>
              </a:rPr>
              <a:t>gráfico</a:t>
            </a:r>
            <a:r>
              <a:rPr lang="en-US" dirty="0">
                <a:ea typeface="+mn-lt"/>
                <a:cs typeface="+mn-lt"/>
              </a:rPr>
              <a:t>(s) para </a:t>
            </a:r>
            <a:r>
              <a:rPr lang="en-US" dirty="0" err="1">
                <a:ea typeface="+mn-lt"/>
                <a:cs typeface="+mn-lt"/>
              </a:rPr>
              <a:t>determinar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caixa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possível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arrecadar</a:t>
            </a:r>
            <a:r>
              <a:rPr lang="en-US" dirty="0">
                <a:ea typeface="+mn-lt"/>
                <a:cs typeface="+mn-lt"/>
              </a:rPr>
              <a:t> com a </a:t>
            </a:r>
            <a:r>
              <a:rPr lang="en-US" dirty="0" err="1">
                <a:ea typeface="+mn-lt"/>
                <a:cs typeface="+mn-lt"/>
              </a:rPr>
              <a:t>venda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arrecadados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ecoponto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escola</a:t>
            </a:r>
            <a:r>
              <a:rPr lang="en-US" dirty="0">
                <a:ea typeface="+mn-lt"/>
                <a:cs typeface="+mn-lt"/>
              </a:rPr>
              <a:t> ETEC Prof. José Carlos Seno Júnior.</a:t>
            </a:r>
          </a:p>
        </p:txBody>
      </p:sp>
    </p:spTree>
    <p:extLst>
      <p:ext uri="{BB962C8B-B14F-4D97-AF65-F5344CB8AC3E}">
        <p14:creationId xmlns:p14="http://schemas.microsoft.com/office/powerpoint/2010/main" val="254090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AFE1-44ED-19A5-4582-11895092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5372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15DFA0F-BF5A-0463-A43C-2B013B10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28" y="622759"/>
            <a:ext cx="10252439" cy="49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49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SineVTI</vt:lpstr>
      <vt:lpstr>ESTUDOS AVANÇADOS EM MATEMÁTICA E SUAS TECNOLOGIAS</vt:lpstr>
      <vt:lpstr>O QUE SERÁ APRESENTADO NESTE TRABALHO</vt:lpstr>
      <vt:lpstr>PARTICIPANTES DO TRABALHO</vt:lpstr>
      <vt:lpstr>INTRODUÇÃO</vt:lpstr>
      <vt:lpstr>DESTINAÇÃO INADEQUADA</vt:lpstr>
      <vt:lpstr>PowerPoint Presentation</vt:lpstr>
      <vt:lpstr>DESTINAÇÃO</vt:lpstr>
      <vt:lpstr>OBJETIVO DO TRABALHO</vt:lpstr>
      <vt:lpstr>PowerPoint Presentation</vt:lpstr>
      <vt:lpstr>GERAÇÃO DE RSU EM 2020</vt:lpstr>
      <vt:lpstr>EFEITOS DA PANDEMIA</vt:lpstr>
      <vt:lpstr>PowerPoint Presentation</vt:lpstr>
      <vt:lpstr>COLETA DE RSU EM 2020</vt:lpstr>
      <vt:lpstr>GEOMETRIA PLANA E ESPACIAL</vt:lpstr>
      <vt:lpstr>TRIÂNGULO RETÂNGULO</vt:lpstr>
      <vt:lpstr>CÍRCULO</vt:lpstr>
      <vt:lpstr>PARALELEPÍPEDO</vt:lpstr>
      <vt:lpstr>CILINDRO</vt:lpstr>
      <vt:lpstr>MEDIÇÕES, CÁLCULOS E RESULTADOS</vt:lpstr>
      <vt:lpstr>MEDIÇÕES E CÁLCULOS DOS CILINDROS</vt:lpstr>
      <vt:lpstr>MEDIÇÕES E CÁLCULOS DOS CILINDROS</vt:lpstr>
      <vt:lpstr>MEDIÇÕES E CÁLCULOS DOS CILINDROS</vt:lpstr>
      <vt:lpstr>MEDIÇÕES E CÁLCULOS DOS CILINDROS</vt:lpstr>
      <vt:lpstr>MEDIÇÕES E CÁLCULOS DOS PARALELEPÍPEDOS</vt:lpstr>
      <vt:lpstr>MEDIÇÕES E CÁLCULOS DOS PARALELEPÍPEDOS</vt:lpstr>
      <vt:lpstr>MEDIÇÕES E CÁLCULOS DOS PARALELEPÍPEDOS</vt:lpstr>
      <vt:lpstr>MEDIÇÕES, CÁLCULOS E RESULTADOS</vt:lpstr>
      <vt:lpstr>PowerPoint Presentation</vt:lpstr>
      <vt:lpstr>MEDIÇÕES CÁLCULOS E RESULTADOS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693</cp:revision>
  <dcterms:created xsi:type="dcterms:W3CDTF">2022-11-18T19:23:28Z</dcterms:created>
  <dcterms:modified xsi:type="dcterms:W3CDTF">2022-11-20T13:56:42Z</dcterms:modified>
</cp:coreProperties>
</file>