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63" r:id="rId8"/>
    <p:sldId id="266" r:id="rId9"/>
    <p:sldId id="268" r:id="rId10"/>
    <p:sldId id="267" r:id="rId11"/>
    <p:sldId id="293" r:id="rId12"/>
    <p:sldId id="270" r:id="rId13"/>
    <p:sldId id="271" r:id="rId14"/>
    <p:sldId id="274" r:id="rId15"/>
    <p:sldId id="277" r:id="rId16"/>
    <p:sldId id="282" r:id="rId17"/>
    <p:sldId id="284" r:id="rId18"/>
    <p:sldId id="285" r:id="rId19"/>
    <p:sldId id="286" r:id="rId20"/>
    <p:sldId id="290"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p:cViewPr varScale="1">
        <p:scale>
          <a:sx n="68" d="100"/>
          <a:sy n="68" d="100"/>
        </p:scale>
        <p:origin x="140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F906BB73-EDF0-44EE-A89C-1A85953A039E}" type="datetimeFigureOut">
              <a:rPr lang="pt-BR" smtClean="0"/>
              <a:pPr/>
              <a:t>08/03/2021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18A5BB8-65ED-4C30-AAC7-C0F1522B02FD}"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6BB73-EDF0-44EE-A89C-1A85953A039E}" type="datetimeFigureOut">
              <a:rPr lang="pt-BR" smtClean="0"/>
              <a:pPr/>
              <a:t>08/03/2021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A5BB8-65ED-4C30-AAC7-C0F1522B02FD}"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42910" y="428604"/>
            <a:ext cx="7772400" cy="1470025"/>
          </a:xfrm>
        </p:spPr>
        <p:txBody>
          <a:bodyPr/>
          <a:lstStyle/>
          <a:p>
            <a:r>
              <a:rPr lang="pt-BR" dirty="0">
                <a:solidFill>
                  <a:srgbClr val="FF0000"/>
                </a:solidFill>
              </a:rPr>
              <a:t>FIGURAS DE LINGUAGEM</a:t>
            </a:r>
          </a:p>
        </p:txBody>
      </p:sp>
      <p:sp>
        <p:nvSpPr>
          <p:cNvPr id="3" name="Subtítulo 2"/>
          <p:cNvSpPr>
            <a:spLocks noGrp="1"/>
          </p:cNvSpPr>
          <p:nvPr>
            <p:ph type="subTitle" idx="1"/>
          </p:nvPr>
        </p:nvSpPr>
        <p:spPr>
          <a:xfrm>
            <a:off x="642910" y="2000240"/>
            <a:ext cx="7858180" cy="3638560"/>
          </a:xfrm>
        </p:spPr>
        <p:txBody>
          <a:bodyPr>
            <a:normAutofit/>
          </a:bodyPr>
          <a:lstStyle/>
          <a:p>
            <a:pPr algn="just">
              <a:buFont typeface="Arial" charset="0"/>
              <a:buChar char="•"/>
            </a:pPr>
            <a:r>
              <a:rPr lang="pt-BR" sz="2800" dirty="0">
                <a:solidFill>
                  <a:schemeClr val="tx1"/>
                </a:solidFill>
              </a:rPr>
              <a:t>Recursos expressivos usados por quem fala ou escreve, para revelar melhor o seu pensamento, dando ao texto mais profundidade e beleza.</a:t>
            </a:r>
          </a:p>
          <a:p>
            <a:pPr algn="just">
              <a:buFont typeface="Arial" charset="0"/>
              <a:buChar char="•"/>
            </a:pPr>
            <a:r>
              <a:rPr lang="pt-BR" sz="2800" dirty="0">
                <a:solidFill>
                  <a:schemeClr val="tx1"/>
                </a:solidFill>
              </a:rPr>
              <a:t>São classificadas em três espécies:</a:t>
            </a:r>
          </a:p>
          <a:p>
            <a:pPr algn="just">
              <a:buFontTx/>
              <a:buChar char="-"/>
            </a:pPr>
            <a:r>
              <a:rPr lang="pt-BR" sz="2800" dirty="0">
                <a:solidFill>
                  <a:schemeClr val="tx1"/>
                </a:solidFill>
              </a:rPr>
              <a:t>Figuras de palavra;</a:t>
            </a:r>
          </a:p>
          <a:p>
            <a:pPr algn="just">
              <a:buFontTx/>
              <a:buChar char="-"/>
            </a:pPr>
            <a:r>
              <a:rPr lang="pt-BR" sz="2800" dirty="0">
                <a:solidFill>
                  <a:schemeClr val="tx1"/>
                </a:solidFill>
              </a:rPr>
              <a:t>Figuras de pensamento e</a:t>
            </a:r>
          </a:p>
          <a:p>
            <a:pPr algn="just">
              <a:buFontTx/>
              <a:buChar char="-"/>
            </a:pPr>
            <a:r>
              <a:rPr lang="pt-BR" sz="2800" dirty="0">
                <a:solidFill>
                  <a:schemeClr val="tx1"/>
                </a:solidFill>
              </a:rPr>
              <a:t>Figuras de construção (ou de sintaxe).</a:t>
            </a:r>
          </a:p>
          <a:p>
            <a:pPr algn="just"/>
            <a:endParaRPr lang="pt-B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idx="1"/>
          </p:nvPr>
        </p:nvSpPr>
        <p:spPr>
          <a:xfrm>
            <a:off x="457200" y="500042"/>
            <a:ext cx="8229600" cy="5626121"/>
          </a:xfrm>
        </p:spPr>
        <p:txBody>
          <a:bodyPr/>
          <a:lstStyle/>
          <a:p>
            <a:pPr algn="just"/>
            <a:r>
              <a:rPr lang="pt-BR" u="sng" dirty="0">
                <a:solidFill>
                  <a:srgbClr val="00B050"/>
                </a:solidFill>
              </a:rPr>
              <a:t>Eufemismo</a:t>
            </a:r>
            <a:r>
              <a:rPr lang="pt-BR" dirty="0">
                <a:solidFill>
                  <a:srgbClr val="00B050"/>
                </a:solidFill>
              </a:rPr>
              <a:t>: </a:t>
            </a:r>
            <a:r>
              <a:rPr lang="pt-BR" sz="2400" dirty="0"/>
              <a:t>é a tentativa de tornar mais suaves ou delicadas expressões desagradáveis ou que causam má impressão.</a:t>
            </a:r>
          </a:p>
          <a:p>
            <a:pPr algn="just">
              <a:buNone/>
            </a:pPr>
            <a:endParaRPr lang="pt-BR" sz="2400" dirty="0"/>
          </a:p>
          <a:p>
            <a:pPr algn="just">
              <a:buNone/>
            </a:pPr>
            <a:r>
              <a:rPr lang="pt-BR" sz="2400" i="1" dirty="0"/>
              <a:t>Exemplos:</a:t>
            </a:r>
          </a:p>
          <a:p>
            <a:pPr algn="just">
              <a:buNone/>
            </a:pPr>
            <a:r>
              <a:rPr lang="pt-BR" sz="2400" i="1" dirty="0"/>
              <a:t>		Foi desta vida para outra melhor.</a:t>
            </a:r>
          </a:p>
          <a:p>
            <a:pPr algn="just">
              <a:buNone/>
            </a:pPr>
            <a:endParaRPr lang="pt-BR" sz="2400" i="1" dirty="0"/>
          </a:p>
          <a:p>
            <a:pPr algn="just">
              <a:buNone/>
            </a:pPr>
            <a:r>
              <a:rPr lang="pt-BR" sz="2400" i="1" dirty="0"/>
              <a:t>		Caro deputado, você está </a:t>
            </a:r>
            <a:r>
              <a:rPr lang="pt-BR" sz="2400" b="1" i="1" u="sng" dirty="0"/>
              <a:t>faltando com a verdade</a:t>
            </a:r>
            <a:r>
              <a:rPr lang="pt-BR" sz="2400" i="1" dirty="0"/>
              <a:t>. Cometeu </a:t>
            </a:r>
            <a:r>
              <a:rPr lang="pt-BR" sz="2400" b="1" i="1" u="sng" dirty="0"/>
              <a:t>apropriação indevida de bens</a:t>
            </a:r>
            <a:r>
              <a:rPr lang="pt-BR" sz="2400" i="1" dirty="0"/>
              <a:t>.</a:t>
            </a:r>
          </a:p>
          <a:p>
            <a:pPr algn="just">
              <a:buNone/>
            </a:pPr>
            <a:endParaRPr lang="pt-BR" sz="2400" b="1" i="1" u="sng" dirty="0"/>
          </a:p>
          <a:p>
            <a:pPr algn="just">
              <a:buNone/>
            </a:pPr>
            <a:r>
              <a:rPr lang="pt-BR" sz="2400" b="1" i="1" dirty="0"/>
              <a:t>		</a:t>
            </a:r>
            <a:r>
              <a:rPr lang="pt-BR" sz="2400" i="1" dirty="0"/>
              <a:t>Contraiu o </a:t>
            </a:r>
            <a:r>
              <a:rPr lang="pt-BR" sz="2400" b="1" i="1" u="sng" dirty="0"/>
              <a:t>mal-de-lázaro</a:t>
            </a:r>
            <a:r>
              <a:rPr lang="pt-BR" sz="2400" i="1" dirty="0"/>
              <a:t>. (hanseníase)</a:t>
            </a:r>
            <a:endParaRPr lang="pt-BR" b="1"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714356"/>
            <a:ext cx="8229600" cy="5411807"/>
          </a:xfrm>
        </p:spPr>
        <p:txBody>
          <a:bodyPr>
            <a:normAutofit lnSpcReduction="10000"/>
          </a:bodyPr>
          <a:lstStyle/>
          <a:p>
            <a:pPr algn="just"/>
            <a:r>
              <a:rPr lang="pt-BR" u="sng" dirty="0">
                <a:solidFill>
                  <a:srgbClr val="00B050"/>
                </a:solidFill>
              </a:rPr>
              <a:t>Paradoxo</a:t>
            </a:r>
            <a:r>
              <a:rPr lang="pt-BR" dirty="0">
                <a:solidFill>
                  <a:srgbClr val="00B050"/>
                </a:solidFill>
              </a:rPr>
              <a:t>:</a:t>
            </a:r>
            <a:r>
              <a:rPr lang="pt-BR" sz="2400" dirty="0"/>
              <a:t> é uma verdade enunciada com aparência de mentira. </a:t>
            </a:r>
            <a:r>
              <a:rPr lang="pt-BR" sz="2400" dirty="0" err="1"/>
              <a:t>Oxímoro</a:t>
            </a:r>
            <a:r>
              <a:rPr lang="pt-BR" sz="2400" dirty="0"/>
              <a:t> (ou </a:t>
            </a:r>
            <a:r>
              <a:rPr lang="pt-BR" sz="2400" dirty="0" err="1"/>
              <a:t>oxímoron</a:t>
            </a:r>
            <a:r>
              <a:rPr lang="pt-BR" sz="2400" dirty="0"/>
              <a:t>) é outra designação para paradoxo. Ocorre paradoxo não apenas na aproximação de palavras de sentido oposto, mas também na de ideias que se contradizem referindo-se ao mesmo termo.</a:t>
            </a:r>
          </a:p>
          <a:p>
            <a:pPr algn="just">
              <a:buNone/>
            </a:pPr>
            <a:endParaRPr lang="pt-BR" sz="2400" dirty="0"/>
          </a:p>
          <a:p>
            <a:pPr algn="just">
              <a:buNone/>
            </a:pPr>
            <a:r>
              <a:rPr lang="pt-BR" sz="2400" i="1" dirty="0"/>
              <a:t>Exemplos:</a:t>
            </a:r>
          </a:p>
          <a:p>
            <a:pPr algn="just">
              <a:buNone/>
            </a:pPr>
            <a:r>
              <a:rPr lang="pt-BR" sz="2400" i="1" dirty="0"/>
              <a:t>		O </a:t>
            </a:r>
            <a:r>
              <a:rPr lang="pt-BR" sz="2400" i="1" u="sng" dirty="0"/>
              <a:t>muito</a:t>
            </a:r>
            <a:r>
              <a:rPr lang="pt-BR" sz="2400" i="1" dirty="0"/>
              <a:t> é o </a:t>
            </a:r>
            <a:r>
              <a:rPr lang="pt-BR" sz="2400" i="1" u="sng" dirty="0"/>
              <a:t>nada</a:t>
            </a:r>
            <a:r>
              <a:rPr lang="pt-BR" sz="2400" i="1" dirty="0"/>
              <a:t> que é </a:t>
            </a:r>
            <a:r>
              <a:rPr lang="pt-BR" sz="2400" i="1" u="sng" dirty="0"/>
              <a:t>tudo</a:t>
            </a:r>
            <a:r>
              <a:rPr lang="pt-BR" sz="2400" i="1" dirty="0"/>
              <a:t>. (Fernando Pessoa)</a:t>
            </a:r>
          </a:p>
          <a:p>
            <a:pPr algn="just">
              <a:buNone/>
            </a:pPr>
            <a:endParaRPr lang="pt-BR" sz="2400" i="1" dirty="0"/>
          </a:p>
          <a:p>
            <a:pPr algn="just">
              <a:buNone/>
            </a:pPr>
            <a:r>
              <a:rPr lang="pt-BR" sz="2400" i="1" dirty="0"/>
              <a:t>		Amor é </a:t>
            </a:r>
            <a:r>
              <a:rPr lang="pt-BR" sz="2400" i="1" u="sng" dirty="0"/>
              <a:t>fogo</a:t>
            </a:r>
            <a:r>
              <a:rPr lang="pt-BR" sz="2400" i="1" dirty="0"/>
              <a:t> que </a:t>
            </a:r>
            <a:r>
              <a:rPr lang="pt-BR" sz="2400" i="1" u="sng" dirty="0"/>
              <a:t>arde sem se ver</a:t>
            </a:r>
            <a:r>
              <a:rPr lang="pt-BR" sz="2400" i="1" dirty="0"/>
              <a:t>;</a:t>
            </a:r>
          </a:p>
          <a:p>
            <a:pPr algn="just">
              <a:buNone/>
            </a:pPr>
            <a:r>
              <a:rPr lang="pt-BR" sz="2400" i="1" dirty="0"/>
              <a:t>		É </a:t>
            </a:r>
            <a:r>
              <a:rPr lang="pt-BR" sz="2400" i="1" u="sng" dirty="0"/>
              <a:t>ferida que dói e não se sente</a:t>
            </a:r>
            <a:r>
              <a:rPr lang="pt-BR" sz="2400" i="1" dirty="0"/>
              <a:t>;</a:t>
            </a:r>
          </a:p>
          <a:p>
            <a:pPr algn="just">
              <a:buNone/>
            </a:pPr>
            <a:r>
              <a:rPr lang="pt-BR" sz="2400" i="1" dirty="0"/>
              <a:t>		É um </a:t>
            </a:r>
            <a:r>
              <a:rPr lang="pt-BR" sz="2400" i="1" u="sng" dirty="0"/>
              <a:t>contentamento descontente</a:t>
            </a:r>
            <a:r>
              <a:rPr lang="pt-BR" sz="2400" i="1" dirty="0"/>
              <a:t>;</a:t>
            </a:r>
          </a:p>
          <a:p>
            <a:pPr algn="just">
              <a:buNone/>
            </a:pPr>
            <a:r>
              <a:rPr lang="pt-BR" sz="2400" i="1" dirty="0"/>
              <a:t>		É </a:t>
            </a:r>
            <a:r>
              <a:rPr lang="pt-BR" sz="2400" i="1" u="sng" dirty="0"/>
              <a:t>dor que desatina sem doer</a:t>
            </a:r>
            <a:r>
              <a:rPr lang="pt-BR" sz="2400" i="1" dirty="0"/>
              <a:t>. (Camões)</a:t>
            </a:r>
            <a:endParaRPr lang="pt-BR"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00042"/>
            <a:ext cx="8229600" cy="5626121"/>
          </a:xfrm>
        </p:spPr>
        <p:txBody>
          <a:bodyPr/>
          <a:lstStyle/>
          <a:p>
            <a:pPr algn="just"/>
            <a:r>
              <a:rPr lang="pt-BR" u="sng" dirty="0">
                <a:solidFill>
                  <a:srgbClr val="00B050"/>
                </a:solidFill>
              </a:rPr>
              <a:t>Hipérbole</a:t>
            </a:r>
            <a:r>
              <a:rPr lang="pt-BR" dirty="0">
                <a:solidFill>
                  <a:srgbClr val="00B050"/>
                </a:solidFill>
              </a:rPr>
              <a:t>: </a:t>
            </a:r>
            <a:r>
              <a:rPr lang="pt-BR" sz="2400" dirty="0"/>
              <a:t>expressão que exagera os fatos a fim de impressionar o leitor.</a:t>
            </a:r>
          </a:p>
          <a:p>
            <a:pPr algn="just">
              <a:buNone/>
            </a:pPr>
            <a:endParaRPr lang="pt-BR" sz="2400" dirty="0"/>
          </a:p>
          <a:p>
            <a:pPr algn="just">
              <a:buNone/>
            </a:pPr>
            <a:r>
              <a:rPr lang="pt-BR" sz="2400" i="1" dirty="0"/>
              <a:t>Exemplos:</a:t>
            </a:r>
          </a:p>
          <a:p>
            <a:pPr algn="just">
              <a:buNone/>
            </a:pPr>
            <a:r>
              <a:rPr lang="pt-BR" i="1" dirty="0"/>
              <a:t>		</a:t>
            </a:r>
            <a:r>
              <a:rPr lang="pt-BR" sz="2400" i="1" dirty="0"/>
              <a:t>Riu tanto que </a:t>
            </a:r>
            <a:r>
              <a:rPr lang="pt-BR" sz="2400" b="1" i="1" u="sng" dirty="0"/>
              <a:t>rasgou o canto da boca.</a:t>
            </a:r>
            <a:endParaRPr lang="pt-BR" sz="2400" i="1" dirty="0"/>
          </a:p>
          <a:p>
            <a:pPr algn="just">
              <a:buNone/>
            </a:pPr>
            <a:r>
              <a:rPr lang="pt-BR" sz="2400" i="1" dirty="0"/>
              <a:t>		Já falei </a:t>
            </a:r>
            <a:r>
              <a:rPr lang="pt-BR" sz="2400" b="1" i="1" u="sng" dirty="0"/>
              <a:t>mil vezes</a:t>
            </a:r>
            <a:r>
              <a:rPr lang="pt-BR" sz="2400" i="1" dirty="0"/>
              <a:t> para você confiar em mim.</a:t>
            </a:r>
          </a:p>
          <a:p>
            <a:pPr algn="just">
              <a:buNone/>
            </a:pPr>
            <a:r>
              <a:rPr lang="pt-BR" sz="2400" i="1" dirty="0"/>
              <a:t>		</a:t>
            </a:r>
            <a:r>
              <a:rPr lang="pt-BR" sz="2400" b="1" i="1" u="sng" dirty="0"/>
              <a:t>Rios de prantos e de sangue</a:t>
            </a:r>
            <a:r>
              <a:rPr lang="pt-BR" sz="2400" i="1" dirty="0"/>
              <a:t> que pareceram tão grandes.</a:t>
            </a:r>
          </a:p>
          <a:p>
            <a:pPr algn="just">
              <a:buNone/>
            </a:pPr>
            <a:r>
              <a:rPr lang="pt-BR" sz="2400" i="1" dirty="0"/>
              <a:t>		Chorou </a:t>
            </a:r>
            <a:r>
              <a:rPr lang="pt-BR" sz="2400" b="1" i="1" u="sng" dirty="0"/>
              <a:t>rios de lágrimas.</a:t>
            </a:r>
            <a:r>
              <a:rPr lang="pt-BR" sz="2400" i="1" dirty="0"/>
              <a:t> </a:t>
            </a:r>
            <a:endParaRPr lang="pt-BR" sz="2400" b="1" i="1" u="sng" dirty="0"/>
          </a:p>
          <a:p>
            <a:pPr algn="just">
              <a:buNone/>
            </a:pPr>
            <a:r>
              <a:rPr lang="pt-BR" sz="2400" b="1" i="1" dirty="0"/>
              <a:t>		</a:t>
            </a:r>
            <a:r>
              <a:rPr lang="pt-BR" sz="2400" i="1" dirty="0"/>
              <a:t>Estava </a:t>
            </a:r>
            <a:r>
              <a:rPr lang="pt-BR" sz="2400" b="1" i="1" u="sng" dirty="0"/>
              <a:t>morto</a:t>
            </a:r>
            <a:r>
              <a:rPr lang="pt-BR" sz="2400" i="1" dirty="0"/>
              <a:t> de fome.</a:t>
            </a:r>
          </a:p>
          <a:p>
            <a:pPr algn="just">
              <a:buNone/>
            </a:pPr>
            <a:r>
              <a:rPr lang="pt-BR" sz="2400" i="1" dirty="0"/>
              <a:t>		Estou </a:t>
            </a:r>
            <a:r>
              <a:rPr lang="pt-BR" sz="2400" b="1" i="1" u="sng" dirty="0"/>
              <a:t>um século</a:t>
            </a:r>
            <a:r>
              <a:rPr lang="pt-BR" sz="2400" i="1" dirty="0"/>
              <a:t> à sua espera.</a:t>
            </a:r>
          </a:p>
          <a:p>
            <a:pPr algn="just">
              <a:buNone/>
            </a:pPr>
            <a:endParaRPr lang="pt-BR"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71480"/>
            <a:ext cx="8229600" cy="5554683"/>
          </a:xfrm>
        </p:spPr>
        <p:txBody>
          <a:bodyPr/>
          <a:lstStyle/>
          <a:p>
            <a:pPr algn="just"/>
            <a:r>
              <a:rPr lang="pt-BR" u="sng" dirty="0">
                <a:solidFill>
                  <a:srgbClr val="00B050"/>
                </a:solidFill>
              </a:rPr>
              <a:t>Prosopopeia (personificação)</a:t>
            </a:r>
            <a:r>
              <a:rPr lang="pt-BR" dirty="0">
                <a:solidFill>
                  <a:srgbClr val="00B050"/>
                </a:solidFill>
              </a:rPr>
              <a:t>: </a:t>
            </a:r>
            <a:r>
              <a:rPr lang="pt-BR" sz="2400" dirty="0"/>
              <a:t>é a atribuição de características, qualidades e ações humanas a seres irracionais  ou de seres animados a seres inanimados. </a:t>
            </a:r>
            <a:r>
              <a:rPr lang="pt-BR" sz="2400" b="1" u="sng" dirty="0" err="1"/>
              <a:t>ru</a:t>
            </a:r>
            <a:endParaRPr lang="pt-BR" sz="2400" dirty="0"/>
          </a:p>
          <a:p>
            <a:pPr algn="just"/>
            <a:endParaRPr lang="pt-BR" sz="2400" dirty="0"/>
          </a:p>
          <a:p>
            <a:pPr algn="just">
              <a:buNone/>
            </a:pPr>
            <a:r>
              <a:rPr lang="pt-BR" sz="2400" i="1" dirty="0"/>
              <a:t>Exemplos:</a:t>
            </a:r>
          </a:p>
          <a:p>
            <a:pPr algn="just">
              <a:buNone/>
            </a:pPr>
            <a:r>
              <a:rPr lang="pt-BR" sz="2400" i="1" dirty="0"/>
              <a:t>		Os sinos </a:t>
            </a:r>
            <a:r>
              <a:rPr lang="pt-BR" sz="2400" b="1" i="1" u="sng" dirty="0"/>
              <a:t>chamam</a:t>
            </a:r>
            <a:r>
              <a:rPr lang="pt-BR" sz="2400" i="1" dirty="0"/>
              <a:t> para o amor.</a:t>
            </a:r>
          </a:p>
          <a:p>
            <a:pPr algn="just">
              <a:buNone/>
            </a:pPr>
            <a:r>
              <a:rPr lang="pt-BR" sz="2400" i="1" dirty="0"/>
              <a:t>		Os pinheiros </a:t>
            </a:r>
            <a:r>
              <a:rPr lang="pt-BR" sz="2400" b="1" i="1" u="sng" dirty="0"/>
              <a:t>pensavam</a:t>
            </a:r>
            <a:r>
              <a:rPr lang="pt-BR" sz="2400" i="1" dirty="0"/>
              <a:t> coisas longas, nas alturas dormentes e desertas...</a:t>
            </a:r>
          </a:p>
          <a:p>
            <a:pPr algn="just">
              <a:buNone/>
            </a:pPr>
            <a:r>
              <a:rPr lang="pt-BR" sz="2400" i="1" dirty="0"/>
              <a:t>		... E a flauta </a:t>
            </a:r>
            <a:r>
              <a:rPr lang="pt-BR" sz="2400" b="1" i="1" u="sng" dirty="0"/>
              <a:t>falou</a:t>
            </a:r>
            <a:r>
              <a:rPr lang="pt-BR" sz="2400" i="1" dirty="0"/>
              <a:t>: Fui eu.</a:t>
            </a:r>
          </a:p>
          <a:p>
            <a:pPr algn="just">
              <a:buNone/>
            </a:pPr>
            <a:r>
              <a:rPr lang="pt-BR" sz="2400" i="1" dirty="0"/>
              <a:t>		As </a:t>
            </a:r>
            <a:r>
              <a:rPr lang="pt-BR" sz="2400" b="1" i="1" u="sng" dirty="0"/>
              <a:t>ruas</a:t>
            </a:r>
            <a:r>
              <a:rPr lang="pt-BR" sz="2400" i="1" dirty="0"/>
              <a:t> desertas estão </a:t>
            </a:r>
            <a:r>
              <a:rPr lang="pt-BR" sz="2400" b="1" i="1" u="sng" dirty="0"/>
              <a:t>tristes</a:t>
            </a:r>
            <a:r>
              <a:rPr lang="pt-BR" sz="2400" i="1" dirty="0"/>
              <a:t>.</a:t>
            </a:r>
          </a:p>
          <a:p>
            <a:pPr algn="just">
              <a:buNone/>
            </a:pPr>
            <a:r>
              <a:rPr lang="pt-BR" sz="2400" i="1" dirty="0"/>
              <a:t>		</a:t>
            </a:r>
            <a:r>
              <a:rPr lang="pt-BR" sz="2400" b="1" i="1" u="sng" dirty="0"/>
              <a:t>Dona Cômoda</a:t>
            </a:r>
            <a:r>
              <a:rPr lang="pt-BR" sz="2400" i="1" dirty="0"/>
              <a:t> tem três gavetas. E um ar confortável de </a:t>
            </a:r>
            <a:r>
              <a:rPr lang="pt-BR" sz="2400" b="1" i="1" u="sng" dirty="0"/>
              <a:t>senhora rica</a:t>
            </a:r>
            <a:r>
              <a:rPr lang="pt-BR" sz="2400" i="1" dirty="0"/>
              <a:t>.</a:t>
            </a:r>
            <a:endParaRPr lang="pt-BR"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5869006"/>
          </a:xfrm>
        </p:spPr>
        <p:txBody>
          <a:bodyPr>
            <a:normAutofit/>
          </a:bodyPr>
          <a:lstStyle/>
          <a:p>
            <a:pPr algn="just"/>
            <a:r>
              <a:rPr lang="pt-BR" sz="4900" u="sng" dirty="0">
                <a:solidFill>
                  <a:srgbClr val="00B050"/>
                </a:solidFill>
              </a:rPr>
              <a:t>Figuras de sintaxe </a:t>
            </a:r>
            <a:r>
              <a:rPr lang="pt-BR" sz="4900" dirty="0">
                <a:solidFill>
                  <a:srgbClr val="00B050"/>
                </a:solidFill>
              </a:rPr>
              <a:t>(construção)</a:t>
            </a:r>
            <a:r>
              <a:rPr lang="pt-BR" dirty="0">
                <a:solidFill>
                  <a:srgbClr val="00B050"/>
                </a:solidFill>
              </a:rPr>
              <a:t>: </a:t>
            </a:r>
            <a:br>
              <a:rPr lang="pt-BR" dirty="0">
                <a:solidFill>
                  <a:srgbClr val="00B050"/>
                </a:solidFill>
              </a:rPr>
            </a:br>
            <a:r>
              <a:rPr lang="pt-BR" sz="2700" dirty="0"/>
              <a:t>muitas vezes, ao falar ou escrever, desvia-se da norma preconizada pela gramática tradicional para conseguir maior expressividade, clareza e elegância. A estas construções, que substituem o padrão gramatical por um padrão mais significativo e condicionado pelo texto, é que se chama de </a:t>
            </a:r>
            <a:r>
              <a:rPr lang="pt-BR" sz="2700" u="sng" dirty="0"/>
              <a:t>figuras de sintaxe</a:t>
            </a:r>
            <a:r>
              <a:rPr lang="pt-BR" sz="2700" dirty="0"/>
              <a:t> ou </a:t>
            </a:r>
            <a:r>
              <a:rPr lang="pt-BR" sz="2700" u="sng" dirty="0"/>
              <a:t>de sintaxe</a:t>
            </a:r>
            <a:r>
              <a:rPr lang="pt-BR" sz="2700" dirty="0"/>
              <a:t>.</a:t>
            </a:r>
            <a:br>
              <a:rPr lang="pt-BR" sz="2700" dirty="0">
                <a:solidFill>
                  <a:srgbClr val="00B050"/>
                </a:solidFill>
              </a:rPr>
            </a:br>
            <a:br>
              <a:rPr lang="pt-BR" sz="2700" dirty="0">
                <a:solidFill>
                  <a:srgbClr val="00B050"/>
                </a:solidFill>
              </a:rPr>
            </a:br>
            <a:br>
              <a:rPr lang="pt-BR" sz="2700" dirty="0">
                <a:solidFill>
                  <a:srgbClr val="00B050"/>
                </a:solidFill>
              </a:rPr>
            </a:br>
            <a:br>
              <a:rPr lang="pt-BR" sz="2700" dirty="0">
                <a:solidFill>
                  <a:srgbClr val="00B050"/>
                </a:solidFill>
              </a:rPr>
            </a:br>
            <a:br>
              <a:rPr lang="pt-BR" sz="2700" dirty="0">
                <a:solidFill>
                  <a:srgbClr val="00B050"/>
                </a:solidFill>
              </a:rPr>
            </a:br>
            <a:endParaRPr lang="pt-BR" sz="2700" u="s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00042"/>
            <a:ext cx="8229600" cy="5626121"/>
          </a:xfrm>
        </p:spPr>
        <p:txBody>
          <a:bodyPr/>
          <a:lstStyle/>
          <a:p>
            <a:pPr algn="just"/>
            <a:r>
              <a:rPr lang="pt-BR" u="sng" dirty="0">
                <a:solidFill>
                  <a:srgbClr val="00B050"/>
                </a:solidFill>
              </a:rPr>
              <a:t>Pleonasmo:</a:t>
            </a:r>
            <a:r>
              <a:rPr lang="pt-BR" sz="2400" dirty="0"/>
              <a:t> Consiste no emprego de palavras ou expressões redundantes com o objetivo de enfatizar uma ideia.</a:t>
            </a:r>
          </a:p>
          <a:p>
            <a:pPr>
              <a:buNone/>
            </a:pPr>
            <a:endParaRPr lang="pt-BR" sz="2400" dirty="0"/>
          </a:p>
          <a:p>
            <a:pPr algn="just">
              <a:buNone/>
            </a:pPr>
            <a:r>
              <a:rPr lang="pt-BR" sz="2400" i="1" dirty="0"/>
              <a:t>Exemplos:</a:t>
            </a:r>
          </a:p>
          <a:p>
            <a:pPr algn="just">
              <a:buNone/>
            </a:pPr>
            <a:r>
              <a:rPr lang="pt-BR" sz="2400" i="1" dirty="0"/>
              <a:t>		Os problemas, é necessário resolvê-</a:t>
            </a:r>
            <a:r>
              <a:rPr lang="pt-BR" sz="2400" b="1" i="1" u="sng" dirty="0"/>
              <a:t>los</a:t>
            </a:r>
            <a:r>
              <a:rPr lang="pt-BR" sz="2400" i="1" dirty="0"/>
              <a:t>.</a:t>
            </a:r>
          </a:p>
          <a:p>
            <a:pPr algn="just">
              <a:buNone/>
            </a:pPr>
            <a:r>
              <a:rPr lang="pt-BR" sz="2400" i="1" dirty="0"/>
              <a:t>		(LOS: Objeto Direto plural. </a:t>
            </a:r>
            <a:r>
              <a:rPr lang="pt-BR" sz="2400" b="1" i="1" dirty="0" err="1"/>
              <a:t>Los</a:t>
            </a:r>
            <a:r>
              <a:rPr lang="pt-BR" sz="2400" b="1" i="1" dirty="0"/>
              <a:t> = problemas</a:t>
            </a:r>
            <a:r>
              <a:rPr lang="pt-BR" sz="2400" i="1" dirty="0"/>
              <a:t>)</a:t>
            </a:r>
          </a:p>
          <a:p>
            <a:pPr algn="just">
              <a:buNone/>
            </a:pPr>
            <a:endParaRPr lang="pt-BR" sz="2400" i="1" dirty="0"/>
          </a:p>
          <a:p>
            <a:pPr algn="just">
              <a:buNone/>
            </a:pPr>
            <a:r>
              <a:rPr lang="pt-BR" sz="2400" i="1" dirty="0"/>
              <a:t>		Iam vinte anos desde aquele dia</a:t>
            </a:r>
          </a:p>
          <a:p>
            <a:pPr algn="just">
              <a:buNone/>
            </a:pPr>
            <a:r>
              <a:rPr lang="pt-BR" sz="2400" i="1" dirty="0"/>
              <a:t>		Quando </a:t>
            </a:r>
            <a:r>
              <a:rPr lang="pt-BR" sz="2400" b="1" i="1" u="sng" dirty="0"/>
              <a:t>com os olhos eu quis ver</a:t>
            </a:r>
            <a:r>
              <a:rPr lang="pt-BR" sz="2400" i="1" dirty="0"/>
              <a:t> de perto</a:t>
            </a:r>
          </a:p>
          <a:p>
            <a:pPr algn="just">
              <a:buNone/>
            </a:pPr>
            <a:r>
              <a:rPr lang="pt-BR" sz="2400" i="1" dirty="0"/>
              <a:t>		Quando em visão com os da saudade via. </a:t>
            </a:r>
          </a:p>
          <a:p>
            <a:pPr algn="just">
              <a:buNone/>
            </a:pPr>
            <a:r>
              <a:rPr lang="pt-BR" sz="2400" i="1" dirty="0"/>
              <a:t>					(Alberto de Oliveira)</a:t>
            </a:r>
          </a:p>
          <a:p>
            <a:pPr algn="just">
              <a:buNone/>
            </a:pPr>
            <a:endParaRPr lang="pt-BR" sz="2400" i="1" dirty="0"/>
          </a:p>
          <a:p>
            <a:pPr algn="just">
              <a:buNone/>
            </a:pPr>
            <a:endParaRPr lang="pt-BR" sz="24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714356"/>
            <a:ext cx="8229600" cy="5411807"/>
          </a:xfrm>
        </p:spPr>
        <p:txBody>
          <a:bodyPr/>
          <a:lstStyle/>
          <a:p>
            <a:r>
              <a:rPr lang="pt-BR" u="sng" dirty="0">
                <a:solidFill>
                  <a:srgbClr val="00B050"/>
                </a:solidFill>
              </a:rPr>
              <a:t>Repetição ou Anáfora:</a:t>
            </a:r>
            <a:r>
              <a:rPr lang="pt-BR" sz="2400" dirty="0"/>
              <a:t> repetição da mesma palavra ou expressão em intervalos regulares; do princípio de frases ou de membros de frases</a:t>
            </a:r>
          </a:p>
          <a:p>
            <a:pPr>
              <a:buNone/>
            </a:pPr>
            <a:endParaRPr lang="pt-BR" sz="2400" dirty="0"/>
          </a:p>
          <a:p>
            <a:pPr>
              <a:buNone/>
            </a:pPr>
            <a:r>
              <a:rPr lang="pt-BR" sz="2400" i="1" dirty="0"/>
              <a:t>Exemplos:</a:t>
            </a:r>
          </a:p>
          <a:p>
            <a:pPr>
              <a:buNone/>
            </a:pPr>
            <a:r>
              <a:rPr lang="pt-BR" sz="2400" i="1" dirty="0"/>
              <a:t>		“A minha amada veio de leve.</a:t>
            </a:r>
          </a:p>
          <a:p>
            <a:pPr>
              <a:buNone/>
            </a:pPr>
            <a:r>
              <a:rPr lang="pt-BR" sz="2400" i="1" dirty="0"/>
              <a:t>		A minha amada veio de longe.</a:t>
            </a:r>
          </a:p>
          <a:p>
            <a:pPr>
              <a:buNone/>
            </a:pPr>
            <a:r>
              <a:rPr lang="pt-BR" sz="2400" i="1" dirty="0"/>
              <a:t>		A minha amada veio em silêncio.” </a:t>
            </a:r>
            <a:r>
              <a:rPr lang="pt-BR" sz="2400" dirty="0"/>
              <a:t>(Vinícius de Moraes) </a:t>
            </a:r>
            <a:endParaRPr lang="pt-BR"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71480"/>
            <a:ext cx="8229600" cy="5554683"/>
          </a:xfrm>
        </p:spPr>
        <p:txBody>
          <a:bodyPr/>
          <a:lstStyle/>
          <a:p>
            <a:pPr algn="just"/>
            <a:r>
              <a:rPr lang="pt-BR" u="sng" dirty="0">
                <a:solidFill>
                  <a:srgbClr val="00B050"/>
                </a:solidFill>
              </a:rPr>
              <a:t>Onomatopeia:</a:t>
            </a:r>
            <a:r>
              <a:rPr lang="pt-BR" dirty="0"/>
              <a:t> </a:t>
            </a:r>
            <a:r>
              <a:rPr lang="pt-BR" sz="2400" dirty="0"/>
              <a:t>é a utilização dos fonemas com o objetivo de imitar a realidade de certos fenômenos. É um recurso </a:t>
            </a:r>
            <a:r>
              <a:rPr lang="pt-BR" sz="2400" u="sng" dirty="0"/>
              <a:t>fonêmico</a:t>
            </a:r>
            <a:r>
              <a:rPr lang="pt-BR" sz="2400" dirty="0"/>
              <a:t> ou </a:t>
            </a:r>
            <a:r>
              <a:rPr lang="pt-BR" sz="2400" u="sng" dirty="0"/>
              <a:t>melódico</a:t>
            </a:r>
            <a:r>
              <a:rPr lang="pt-BR" sz="2400" dirty="0"/>
              <a:t>.</a:t>
            </a:r>
          </a:p>
          <a:p>
            <a:pPr algn="just">
              <a:buNone/>
            </a:pPr>
            <a:endParaRPr lang="pt-BR" sz="2400" u="sng" dirty="0">
              <a:solidFill>
                <a:srgbClr val="00B050"/>
              </a:solidFill>
            </a:endParaRPr>
          </a:p>
          <a:p>
            <a:pPr algn="just">
              <a:buNone/>
            </a:pPr>
            <a:r>
              <a:rPr lang="pt-BR" sz="2400" i="1" dirty="0"/>
              <a:t>Exemplos: </a:t>
            </a:r>
          </a:p>
          <a:p>
            <a:pPr algn="just">
              <a:buNone/>
            </a:pPr>
            <a:r>
              <a:rPr lang="pt-BR" sz="2400" i="1" dirty="0"/>
              <a:t>		É o </a:t>
            </a:r>
            <a:r>
              <a:rPr lang="pt-BR" sz="2400" i="1" dirty="0" err="1"/>
              <a:t>cipó-de-boi</a:t>
            </a:r>
            <a:r>
              <a:rPr lang="pt-BR" sz="2400" i="1" dirty="0"/>
              <a:t> roncando nas costas – </a:t>
            </a:r>
            <a:r>
              <a:rPr lang="pt-BR" sz="2400" b="1" i="1" u="sng" dirty="0" err="1"/>
              <a:t>lápote</a:t>
            </a:r>
            <a:r>
              <a:rPr lang="pt-BR" sz="2400" b="1" i="1" u="sng" dirty="0"/>
              <a:t>! </a:t>
            </a:r>
            <a:r>
              <a:rPr lang="pt-BR" sz="2400" b="1" i="1" u="sng" dirty="0" err="1"/>
              <a:t>lápote</a:t>
            </a:r>
            <a:r>
              <a:rPr lang="pt-BR" sz="2400" b="1" i="1" u="sng" dirty="0"/>
              <a:t>!</a:t>
            </a:r>
            <a:endParaRPr lang="pt-BR" sz="2400" i="1" dirty="0"/>
          </a:p>
          <a:p>
            <a:pPr>
              <a:buNone/>
            </a:pPr>
            <a:endParaRPr lang="pt-BR" sz="2400" i="1" dirty="0"/>
          </a:p>
          <a:p>
            <a:pPr>
              <a:buNone/>
            </a:pPr>
            <a:r>
              <a:rPr lang="pt-BR" sz="2400" i="1" dirty="0"/>
              <a:t>		</a:t>
            </a:r>
            <a:r>
              <a:rPr lang="pt-BR" sz="2400" b="1" i="1" u="sng" dirty="0" err="1"/>
              <a:t>Ploc</a:t>
            </a:r>
            <a:r>
              <a:rPr lang="pt-BR" sz="2400" b="1" i="1" u="sng" dirty="0"/>
              <a:t>, </a:t>
            </a:r>
            <a:r>
              <a:rPr lang="pt-BR" sz="2400" b="1" i="1" u="sng" dirty="0" err="1"/>
              <a:t>ploc</a:t>
            </a:r>
            <a:r>
              <a:rPr lang="pt-BR" sz="2400" b="1" i="1" u="sng" dirty="0"/>
              <a:t>, </a:t>
            </a:r>
            <a:r>
              <a:rPr lang="pt-BR" sz="2400" b="1" i="1" u="sng" dirty="0" err="1"/>
              <a:t>ploc</a:t>
            </a:r>
            <a:r>
              <a:rPr lang="pt-BR" sz="2400" i="1" dirty="0"/>
              <a:t>. Passou um cavalo.</a:t>
            </a:r>
          </a:p>
          <a:p>
            <a:pPr>
              <a:buNone/>
            </a:pPr>
            <a:endParaRPr lang="pt-BR" sz="2400" i="1" dirty="0"/>
          </a:p>
          <a:p>
            <a:pPr>
              <a:buNone/>
            </a:pPr>
            <a:r>
              <a:rPr lang="pt-BR" sz="2400" i="1" dirty="0"/>
              <a:t>		</a:t>
            </a:r>
            <a:r>
              <a:rPr lang="pt-BR" sz="2400" b="1" i="1" u="sng" dirty="0" err="1"/>
              <a:t>Tiquetaque</a:t>
            </a:r>
            <a:r>
              <a:rPr lang="pt-BR" sz="2400" b="1" i="1" u="sng" dirty="0"/>
              <a:t>, </a:t>
            </a:r>
            <a:r>
              <a:rPr lang="pt-BR" sz="2400" b="1" i="1" u="sng" dirty="0" err="1"/>
              <a:t>tiquetaque</a:t>
            </a:r>
            <a:r>
              <a:rPr lang="pt-BR" sz="2400" i="1" dirty="0"/>
              <a:t>. Monotonia das horas.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785794"/>
            <a:ext cx="8229600" cy="5340369"/>
          </a:xfrm>
        </p:spPr>
        <p:txBody>
          <a:bodyPr/>
          <a:lstStyle/>
          <a:p>
            <a:pPr algn="just"/>
            <a:r>
              <a:rPr lang="pt-BR" u="sng" dirty="0">
                <a:solidFill>
                  <a:srgbClr val="00B050"/>
                </a:solidFill>
              </a:rPr>
              <a:t>Aliteração:</a:t>
            </a:r>
            <a:r>
              <a:rPr lang="pt-BR" sz="2400" dirty="0"/>
              <a:t> é a </a:t>
            </a:r>
            <a:r>
              <a:rPr lang="pt-BR" sz="2400" u="sng" dirty="0"/>
              <a:t>repetição de fonemas</a:t>
            </a:r>
            <a:r>
              <a:rPr lang="pt-BR" sz="2400" dirty="0"/>
              <a:t> no início de várias sílabas ou palavras. Às vezes é utilizada para sugerir ruídos da natureza, criar um clima, agitação, tranquilidade.</a:t>
            </a:r>
          </a:p>
          <a:p>
            <a:pPr algn="just">
              <a:buNone/>
            </a:pPr>
            <a:endParaRPr lang="pt-BR" sz="2400" dirty="0"/>
          </a:p>
          <a:p>
            <a:pPr algn="just">
              <a:buNone/>
            </a:pPr>
            <a:r>
              <a:rPr lang="pt-BR" sz="2400" i="1" dirty="0"/>
              <a:t>Exemplos:</a:t>
            </a:r>
          </a:p>
          <a:p>
            <a:pPr algn="just">
              <a:buNone/>
            </a:pPr>
            <a:r>
              <a:rPr lang="pt-BR" sz="2400" i="1" dirty="0"/>
              <a:t>		“Vozes veladas, veludosas vozes</a:t>
            </a:r>
          </a:p>
          <a:p>
            <a:pPr algn="just">
              <a:buNone/>
            </a:pPr>
            <a:r>
              <a:rPr lang="pt-BR" sz="2400" i="1" dirty="0"/>
              <a:t>		   volúpias de violões, vozes veladas.” (Cruz e Sousa)</a:t>
            </a:r>
          </a:p>
          <a:p>
            <a:pPr algn="just">
              <a:buNone/>
            </a:pPr>
            <a:r>
              <a:rPr lang="pt-BR" sz="2400" i="1" dirty="0"/>
              <a:t>	</a:t>
            </a:r>
            <a:r>
              <a:rPr lang="pt-BR" sz="2400" dirty="0"/>
              <a:t>(o som da consoante vibrante V sugere o dedilhado melancólico do violão ao longe)</a:t>
            </a:r>
          </a:p>
          <a:p>
            <a:pPr algn="just">
              <a:buNone/>
            </a:pPr>
            <a:endParaRPr lang="pt-BR" sz="2400" i="1" dirty="0"/>
          </a:p>
          <a:p>
            <a:pPr algn="just">
              <a:buNone/>
            </a:pPr>
            <a:r>
              <a:rPr lang="pt-BR" sz="2400" i="1" dirty="0"/>
              <a:t>		“E ao rufo ruidoso de rouco tambor.” (Fagundes Varela)</a:t>
            </a:r>
          </a:p>
          <a:p>
            <a:pPr>
              <a:buNone/>
            </a:pPr>
            <a:endParaRPr lang="pt-BR" sz="2400" dirty="0"/>
          </a:p>
          <a:p>
            <a:pPr>
              <a:buNone/>
            </a:pPr>
            <a:endParaRPr lang="pt-BR" sz="2400" dirty="0"/>
          </a:p>
          <a:p>
            <a:pPr>
              <a:buNone/>
            </a:pP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42918"/>
            <a:ext cx="8229600" cy="5483245"/>
          </a:xfrm>
        </p:spPr>
        <p:txBody>
          <a:bodyPr/>
          <a:lstStyle/>
          <a:p>
            <a:r>
              <a:rPr lang="pt-BR" u="sng" dirty="0">
                <a:solidFill>
                  <a:srgbClr val="00B050"/>
                </a:solidFill>
              </a:rPr>
              <a:t>Assonância:</a:t>
            </a:r>
            <a:r>
              <a:rPr lang="pt-BR" sz="2400" dirty="0"/>
              <a:t> é a repetição de vogais.</a:t>
            </a:r>
          </a:p>
          <a:p>
            <a:pPr>
              <a:buNone/>
            </a:pPr>
            <a:endParaRPr lang="pt-BR" sz="2400" dirty="0"/>
          </a:p>
          <a:p>
            <a:pPr>
              <a:buNone/>
            </a:pPr>
            <a:r>
              <a:rPr lang="pt-BR" sz="2400" i="1" dirty="0"/>
              <a:t>Exemplos: </a:t>
            </a:r>
          </a:p>
          <a:p>
            <a:pPr>
              <a:buNone/>
            </a:pPr>
            <a:endParaRPr lang="pt-BR" sz="2400" i="1" dirty="0"/>
          </a:p>
          <a:p>
            <a:pPr>
              <a:buNone/>
            </a:pPr>
            <a:r>
              <a:rPr lang="pt-BR" sz="2400" i="1" dirty="0"/>
              <a:t>		“Ó Formas alvas, brancas, Formas claras.” (Cruz e Sousa)</a:t>
            </a:r>
          </a:p>
          <a:p>
            <a:pPr>
              <a:buNone/>
            </a:pPr>
            <a:r>
              <a:rPr lang="pt-BR" sz="2400" dirty="0"/>
              <a:t>	(a repetição da vogal aberta A sugere luz, luminosidade)</a:t>
            </a:r>
          </a:p>
          <a:p>
            <a:pPr>
              <a:buNone/>
            </a:pPr>
            <a:endParaRPr lang="pt-BR" sz="2400" dirty="0"/>
          </a:p>
          <a:p>
            <a:pPr>
              <a:buNone/>
            </a:pPr>
            <a:r>
              <a:rPr lang="pt-BR" sz="2400" dirty="0"/>
              <a:t>		</a:t>
            </a:r>
            <a:r>
              <a:rPr lang="pt-BR" sz="2400" i="1" dirty="0"/>
              <a:t>“Sou Ana, da cama</a:t>
            </a:r>
          </a:p>
          <a:p>
            <a:pPr>
              <a:buNone/>
            </a:pPr>
            <a:r>
              <a:rPr lang="pt-BR" sz="2400" i="1" dirty="0"/>
              <a:t>		da cana, fulana, bacana</a:t>
            </a:r>
          </a:p>
          <a:p>
            <a:pPr>
              <a:buNone/>
            </a:pPr>
            <a:r>
              <a:rPr lang="pt-BR" sz="2400" i="1" dirty="0"/>
              <a:t>		Sou Ana de Amsterdam.</a:t>
            </a:r>
            <a:r>
              <a:rPr lang="pt-BR" sz="2400" dirty="0"/>
              <a:t> (Chico Buarque)</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296974"/>
          </a:xfrm>
        </p:spPr>
        <p:txBody>
          <a:bodyPr>
            <a:normAutofit fontScale="90000"/>
          </a:bodyPr>
          <a:lstStyle/>
          <a:p>
            <a:r>
              <a:rPr lang="pt-BR" dirty="0">
                <a:solidFill>
                  <a:srgbClr val="00B050"/>
                </a:solidFill>
              </a:rPr>
              <a:t>Figuras de palavras: </a:t>
            </a:r>
            <a:r>
              <a:rPr lang="pt-BR" sz="2400" dirty="0">
                <a:solidFill>
                  <a:srgbClr val="00B050"/>
                </a:solidFill>
              </a:rPr>
              <a:t>novo dimensionamento dado ao sentido lógico das palavras, graças à capacidade que adquirem de comunicar outras ideias ou emoções.</a:t>
            </a:r>
            <a:endParaRPr lang="pt-BR" dirty="0">
              <a:solidFill>
                <a:srgbClr val="00B050"/>
              </a:solidFill>
            </a:endParaRPr>
          </a:p>
        </p:txBody>
      </p:sp>
      <p:sp>
        <p:nvSpPr>
          <p:cNvPr id="3" name="Espaço Reservado para Conteúdo 2"/>
          <p:cNvSpPr>
            <a:spLocks noGrp="1"/>
          </p:cNvSpPr>
          <p:nvPr>
            <p:ph idx="1"/>
          </p:nvPr>
        </p:nvSpPr>
        <p:spPr>
          <a:xfrm>
            <a:off x="428596" y="1785926"/>
            <a:ext cx="8229600" cy="4525963"/>
          </a:xfrm>
        </p:spPr>
        <p:txBody>
          <a:bodyPr/>
          <a:lstStyle/>
          <a:p>
            <a:pPr algn="just"/>
            <a:r>
              <a:rPr lang="pt-BR" u="sng" dirty="0">
                <a:solidFill>
                  <a:srgbClr val="00B050"/>
                </a:solidFill>
              </a:rPr>
              <a:t>Metáfora</a:t>
            </a:r>
            <a:r>
              <a:rPr lang="pt-BR" dirty="0"/>
              <a:t>: </a:t>
            </a:r>
            <a:r>
              <a:rPr lang="pt-BR" sz="2400" dirty="0"/>
              <a:t>é a transferência ou transporte do </a:t>
            </a:r>
            <a:r>
              <a:rPr lang="pt-BR" sz="2400" i="1" dirty="0"/>
              <a:t>significado total e possível </a:t>
            </a:r>
            <a:r>
              <a:rPr lang="pt-BR" sz="2400" dirty="0"/>
              <a:t>de uma palavra para outra palavra. É uma espécie de comparação sem locução comparativa.</a:t>
            </a:r>
          </a:p>
          <a:p>
            <a:pPr algn="just">
              <a:buNone/>
            </a:pPr>
            <a:endParaRPr lang="pt-BR" sz="2400" u="sng" dirty="0">
              <a:solidFill>
                <a:srgbClr val="00B050"/>
              </a:solidFill>
            </a:endParaRPr>
          </a:p>
          <a:p>
            <a:pPr algn="just">
              <a:buNone/>
            </a:pPr>
            <a:r>
              <a:rPr lang="pt-BR" sz="2400" i="1" dirty="0"/>
              <a:t>Exemplos: </a:t>
            </a:r>
          </a:p>
          <a:p>
            <a:pPr algn="just">
              <a:buFontTx/>
              <a:buChar char="-"/>
            </a:pPr>
            <a:r>
              <a:rPr lang="pt-BR" sz="2400" dirty="0"/>
              <a:t>Joana é a </a:t>
            </a:r>
            <a:r>
              <a:rPr lang="pt-BR" sz="2400" u="sng" dirty="0"/>
              <a:t>estrela</a:t>
            </a:r>
            <a:r>
              <a:rPr lang="pt-BR" sz="2400" dirty="0"/>
              <a:t> da novela.</a:t>
            </a:r>
          </a:p>
          <a:p>
            <a:pPr algn="just">
              <a:buFontTx/>
              <a:buChar char="-"/>
            </a:pPr>
            <a:r>
              <a:rPr lang="pt-BR" sz="2400" dirty="0"/>
              <a:t>Deixa de ser </a:t>
            </a:r>
            <a:r>
              <a:rPr lang="pt-BR" sz="2400" u="sng" dirty="0"/>
              <a:t>estrela</a:t>
            </a:r>
            <a:r>
              <a:rPr lang="pt-BR" sz="2400" dirty="0"/>
              <a:t>, menino!</a:t>
            </a:r>
          </a:p>
          <a:p>
            <a:pPr algn="just">
              <a:buFontTx/>
              <a:buChar char="-"/>
            </a:pPr>
            <a:r>
              <a:rPr lang="pt-BR" sz="2400" dirty="0"/>
              <a:t>Minha vida é um </a:t>
            </a:r>
            <a:r>
              <a:rPr lang="pt-BR" sz="2400" u="sng" dirty="0"/>
              <a:t>palco iluminado</a:t>
            </a:r>
            <a:r>
              <a:rPr lang="pt-BR" sz="2400" dirty="0"/>
              <a:t>.</a:t>
            </a:r>
          </a:p>
          <a:p>
            <a:pPr algn="just">
              <a:buFontTx/>
              <a:buChar char="-"/>
            </a:pPr>
            <a:r>
              <a:rPr lang="pt-BR" sz="2400" dirty="0"/>
              <a:t>Eu sou a </a:t>
            </a:r>
            <a:r>
              <a:rPr lang="pt-BR" sz="2400" u="sng" dirty="0"/>
              <a:t>mosca</a:t>
            </a:r>
            <a:r>
              <a:rPr lang="pt-BR" sz="2400" dirty="0"/>
              <a:t> que pousou na tua sopa.</a:t>
            </a:r>
          </a:p>
          <a:p>
            <a:pPr algn="just">
              <a:buFontTx/>
              <a:buChar char="-"/>
            </a:pPr>
            <a:r>
              <a:rPr lang="pt-BR" sz="2400" dirty="0"/>
              <a:t>A noite é uma </a:t>
            </a:r>
            <a:r>
              <a:rPr lang="pt-BR" sz="2400" u="sng" dirty="0"/>
              <a:t>criança.</a:t>
            </a:r>
            <a:endParaRPr lang="pt-B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42918"/>
            <a:ext cx="8229600" cy="5483245"/>
          </a:xfrm>
        </p:spPr>
        <p:txBody>
          <a:bodyPr>
            <a:normAutofit lnSpcReduction="10000"/>
          </a:bodyPr>
          <a:lstStyle/>
          <a:p>
            <a:pPr algn="just"/>
            <a:r>
              <a:rPr lang="pt-BR" u="sng" dirty="0">
                <a:solidFill>
                  <a:srgbClr val="00B050"/>
                </a:solidFill>
              </a:rPr>
              <a:t>Anáfora:</a:t>
            </a:r>
            <a:r>
              <a:rPr lang="pt-BR" dirty="0">
                <a:solidFill>
                  <a:srgbClr val="00B050"/>
                </a:solidFill>
              </a:rPr>
              <a:t> </a:t>
            </a:r>
            <a:r>
              <a:rPr lang="pt-BR" sz="2400" dirty="0"/>
              <a:t>repetição intencional de palavras no início de frase ou verso.</a:t>
            </a:r>
          </a:p>
          <a:p>
            <a:pPr algn="just">
              <a:buNone/>
            </a:pPr>
            <a:endParaRPr lang="pt-BR" sz="2400" dirty="0"/>
          </a:p>
          <a:p>
            <a:pPr algn="just">
              <a:buNone/>
            </a:pPr>
            <a:r>
              <a:rPr lang="pt-BR" sz="2400" i="1" dirty="0"/>
              <a:t>Exemplos:</a:t>
            </a:r>
          </a:p>
          <a:p>
            <a:pPr algn="just">
              <a:buNone/>
            </a:pPr>
            <a:r>
              <a:rPr lang="pt-BR" sz="2400" i="1" dirty="0"/>
              <a:t>		</a:t>
            </a:r>
            <a:r>
              <a:rPr lang="pt-BR" sz="2400" b="1" i="1" u="sng" dirty="0"/>
              <a:t>Depois</a:t>
            </a:r>
            <a:r>
              <a:rPr lang="pt-BR" sz="2400" i="1" dirty="0"/>
              <a:t> o areal extenso...</a:t>
            </a:r>
          </a:p>
          <a:p>
            <a:pPr algn="just">
              <a:buNone/>
            </a:pPr>
            <a:r>
              <a:rPr lang="pt-BR" sz="2400" b="1" i="1" dirty="0"/>
              <a:t>		</a:t>
            </a:r>
            <a:r>
              <a:rPr lang="pt-BR" sz="2400" b="1" i="1" u="sng" dirty="0"/>
              <a:t>Depois</a:t>
            </a:r>
            <a:r>
              <a:rPr lang="pt-BR" sz="2400" i="1" dirty="0"/>
              <a:t> o oceano de pó...</a:t>
            </a:r>
          </a:p>
          <a:p>
            <a:pPr algn="just">
              <a:buNone/>
            </a:pPr>
            <a:r>
              <a:rPr lang="pt-BR" sz="2400" b="1" i="1" dirty="0"/>
              <a:t>		</a:t>
            </a:r>
            <a:r>
              <a:rPr lang="pt-BR" sz="2400" b="1" i="1" u="sng" dirty="0"/>
              <a:t>Depois</a:t>
            </a:r>
            <a:r>
              <a:rPr lang="pt-BR" sz="2400" i="1" dirty="0"/>
              <a:t> no horizonte imenso</a:t>
            </a:r>
          </a:p>
          <a:p>
            <a:pPr algn="just">
              <a:buNone/>
            </a:pPr>
            <a:r>
              <a:rPr lang="pt-BR" sz="2400" b="1" i="1" dirty="0"/>
              <a:t>		</a:t>
            </a:r>
            <a:r>
              <a:rPr lang="pt-BR" sz="2400" i="1" dirty="0"/>
              <a:t>Desertos... Desertos só... (Castro Alves)</a:t>
            </a:r>
          </a:p>
          <a:p>
            <a:pPr algn="just">
              <a:buNone/>
            </a:pPr>
            <a:endParaRPr lang="pt-BR" sz="2400" b="1" i="1" dirty="0"/>
          </a:p>
          <a:p>
            <a:pPr algn="just">
              <a:buNone/>
            </a:pPr>
            <a:r>
              <a:rPr lang="pt-BR" sz="2400" b="1" i="1" dirty="0"/>
              <a:t>		</a:t>
            </a:r>
            <a:r>
              <a:rPr lang="pt-BR" sz="2400" b="1" i="1" u="sng" dirty="0"/>
              <a:t>Eu quase</a:t>
            </a:r>
            <a:r>
              <a:rPr lang="pt-BR" sz="2400" i="1" dirty="0"/>
              <a:t> não saio</a:t>
            </a:r>
          </a:p>
          <a:p>
            <a:pPr algn="just">
              <a:buNone/>
            </a:pPr>
            <a:r>
              <a:rPr lang="pt-BR" sz="2400" b="1" i="1" dirty="0"/>
              <a:t>		</a:t>
            </a:r>
            <a:r>
              <a:rPr lang="pt-BR" sz="2400" b="1" i="1" u="sng" dirty="0"/>
              <a:t> Eu quase</a:t>
            </a:r>
            <a:r>
              <a:rPr lang="pt-BR" sz="2400" i="1" dirty="0"/>
              <a:t> não tenho amigo</a:t>
            </a:r>
          </a:p>
          <a:p>
            <a:pPr algn="just">
              <a:buNone/>
            </a:pPr>
            <a:r>
              <a:rPr lang="pt-BR" sz="2400" b="1" i="1" dirty="0"/>
              <a:t>		</a:t>
            </a:r>
            <a:r>
              <a:rPr lang="pt-BR" sz="2400" b="1" i="1" u="sng" dirty="0"/>
              <a:t> Eu quase</a:t>
            </a:r>
            <a:r>
              <a:rPr lang="pt-BR" sz="2400" i="1" dirty="0"/>
              <a:t> não consigo</a:t>
            </a:r>
          </a:p>
          <a:p>
            <a:pPr algn="just">
              <a:buNone/>
            </a:pPr>
            <a:r>
              <a:rPr lang="pt-BR" sz="2400" b="1" i="1" dirty="0"/>
              <a:t>		</a:t>
            </a:r>
            <a:r>
              <a:rPr lang="pt-BR" sz="2400" i="1" dirty="0"/>
              <a:t>Ficar na cidade sem viver contrariando. (Gilberto Gil)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28604"/>
            <a:ext cx="8229600" cy="5697559"/>
          </a:xfrm>
        </p:spPr>
        <p:txBody>
          <a:bodyPr/>
          <a:lstStyle/>
          <a:p>
            <a:pPr algn="just"/>
            <a:r>
              <a:rPr lang="pt-BR" u="sng" dirty="0">
                <a:solidFill>
                  <a:srgbClr val="00B050"/>
                </a:solidFill>
              </a:rPr>
              <a:t>Comparação</a:t>
            </a:r>
            <a:r>
              <a:rPr lang="pt-BR" dirty="0">
                <a:solidFill>
                  <a:srgbClr val="00B050"/>
                </a:solidFill>
              </a:rPr>
              <a:t>: </a:t>
            </a:r>
            <a:r>
              <a:rPr lang="pt-BR" sz="2400" dirty="0"/>
              <a:t>é uma espécie de metáfora que estabelece uma </a:t>
            </a:r>
            <a:r>
              <a:rPr lang="pt-BR" sz="2400" u="sng" dirty="0"/>
              <a:t>associação mais limitada de sentidos</a:t>
            </a:r>
            <a:r>
              <a:rPr lang="pt-BR" sz="2400" dirty="0"/>
              <a:t>. As palavras são aproximadas por termos de comparação: </a:t>
            </a:r>
            <a:r>
              <a:rPr lang="pt-BR" sz="2400" b="1" i="1" dirty="0"/>
              <a:t>como, parece, tal como, </a:t>
            </a:r>
            <a:r>
              <a:rPr lang="pt-BR" sz="2400" dirty="0"/>
              <a:t>etc.</a:t>
            </a:r>
          </a:p>
          <a:p>
            <a:pPr algn="just">
              <a:buNone/>
            </a:pPr>
            <a:endParaRPr lang="pt-BR" sz="2400" u="sng" dirty="0">
              <a:solidFill>
                <a:srgbClr val="00B050"/>
              </a:solidFill>
            </a:endParaRPr>
          </a:p>
          <a:p>
            <a:pPr algn="just">
              <a:buNone/>
            </a:pPr>
            <a:r>
              <a:rPr lang="pt-BR" sz="2400" i="1" dirty="0"/>
              <a:t>Exemplos:</a:t>
            </a:r>
            <a:endParaRPr lang="pt-BR" sz="2400" dirty="0"/>
          </a:p>
          <a:p>
            <a:pPr algn="just">
              <a:buFontTx/>
              <a:buChar char="-"/>
            </a:pPr>
            <a:r>
              <a:rPr lang="pt-BR" sz="2400" dirty="0"/>
              <a:t>Você é burra </a:t>
            </a:r>
            <a:r>
              <a:rPr lang="pt-BR" sz="2400" u="sng" dirty="0"/>
              <a:t>como</a:t>
            </a:r>
            <a:r>
              <a:rPr lang="pt-BR" sz="2400" dirty="0"/>
              <a:t> uma porta.</a:t>
            </a:r>
          </a:p>
          <a:p>
            <a:pPr algn="just">
              <a:buFontTx/>
              <a:buChar char="-"/>
            </a:pPr>
            <a:r>
              <a:rPr lang="pt-BR" sz="2400" u="sng" dirty="0"/>
              <a:t>Tal qual</a:t>
            </a:r>
            <a:r>
              <a:rPr lang="pt-BR" sz="2400" dirty="0"/>
              <a:t> o sol que deseja a vinda do dia, eu desejo sua presença.</a:t>
            </a:r>
          </a:p>
          <a:p>
            <a:pPr algn="just">
              <a:buFontTx/>
              <a:buChar char="-"/>
            </a:pPr>
            <a:r>
              <a:rPr lang="pt-BR" sz="2400" dirty="0"/>
              <a:t>Que fosse ardente </a:t>
            </a:r>
            <a:r>
              <a:rPr lang="pt-BR" sz="2400" u="sng" dirty="0"/>
              <a:t>como</a:t>
            </a:r>
            <a:r>
              <a:rPr lang="pt-BR" sz="2400" dirty="0"/>
              <a:t> um soluço sem lágrimas.</a:t>
            </a:r>
          </a:p>
          <a:p>
            <a:pPr algn="just">
              <a:buNone/>
            </a:pPr>
            <a:endParaRPr lang="pt-B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00042"/>
            <a:ext cx="8229600" cy="5929354"/>
          </a:xfrm>
        </p:spPr>
        <p:txBody>
          <a:bodyPr>
            <a:normAutofit lnSpcReduction="10000"/>
          </a:bodyPr>
          <a:lstStyle/>
          <a:p>
            <a:r>
              <a:rPr lang="pt-BR" u="sng" dirty="0">
                <a:solidFill>
                  <a:srgbClr val="00B050"/>
                </a:solidFill>
              </a:rPr>
              <a:t>Metonímia</a:t>
            </a:r>
            <a:r>
              <a:rPr lang="pt-BR" dirty="0">
                <a:solidFill>
                  <a:srgbClr val="00B050"/>
                </a:solidFill>
              </a:rPr>
              <a:t> (Sinédoque):</a:t>
            </a:r>
            <a:r>
              <a:rPr lang="pt-BR" dirty="0">
                <a:solidFill>
                  <a:srgbClr val="92D050"/>
                </a:solidFill>
              </a:rPr>
              <a:t> </a:t>
            </a:r>
            <a:r>
              <a:rPr lang="pt-BR" sz="2400" dirty="0"/>
              <a:t>é a substituição de um termo por outro, baseando-se numa estreita relação de sentido. </a:t>
            </a:r>
            <a:r>
              <a:rPr lang="pt-BR" sz="2400" i="1" dirty="0"/>
              <a:t>Mudança de nome</a:t>
            </a:r>
            <a:r>
              <a:rPr lang="pt-BR" sz="2400" dirty="0"/>
              <a:t>.</a:t>
            </a:r>
            <a:endParaRPr lang="pt-BR" sz="2400" i="1" dirty="0"/>
          </a:p>
          <a:p>
            <a:pPr>
              <a:buNone/>
            </a:pPr>
            <a:r>
              <a:rPr lang="pt-BR" sz="2400" i="1" dirty="0"/>
              <a:t>Exemplos:</a:t>
            </a:r>
            <a:endParaRPr lang="pt-BR" sz="2400" dirty="0"/>
          </a:p>
          <a:p>
            <a:pPr marL="457200" indent="-457200">
              <a:buAutoNum type="alphaLcParenR"/>
            </a:pPr>
            <a:r>
              <a:rPr lang="pt-BR" sz="2400" dirty="0"/>
              <a:t>Parte pelo todo: </a:t>
            </a:r>
            <a:r>
              <a:rPr lang="pt-BR" sz="2400" i="1" dirty="0"/>
              <a:t>As </a:t>
            </a:r>
            <a:r>
              <a:rPr lang="pt-BR" sz="2400" b="1" i="1" u="sng" dirty="0"/>
              <a:t>velas</a:t>
            </a:r>
            <a:r>
              <a:rPr lang="pt-BR" sz="2400" i="1" dirty="0"/>
              <a:t> aproximam-se. </a:t>
            </a:r>
            <a:r>
              <a:rPr lang="pt-BR" sz="2400" dirty="0"/>
              <a:t>(barcos)</a:t>
            </a:r>
          </a:p>
          <a:p>
            <a:pPr marL="457200" indent="-457200">
              <a:buAutoNum type="alphaLcParenR"/>
            </a:pPr>
            <a:r>
              <a:rPr lang="pt-BR" sz="2400" dirty="0"/>
              <a:t>Matéria pelo produto: </a:t>
            </a:r>
            <a:r>
              <a:rPr lang="pt-BR" sz="2400" i="1" dirty="0"/>
              <a:t>Os </a:t>
            </a:r>
            <a:r>
              <a:rPr lang="pt-BR" sz="2400" b="1" i="1" u="sng" dirty="0"/>
              <a:t>bronzes</a:t>
            </a:r>
            <a:r>
              <a:rPr lang="pt-BR" sz="2400" i="1" dirty="0"/>
              <a:t> badalam no alto da igreja. </a:t>
            </a:r>
            <a:r>
              <a:rPr lang="pt-BR" sz="2400" dirty="0"/>
              <a:t>(sinos)</a:t>
            </a:r>
          </a:p>
          <a:p>
            <a:pPr marL="457200" indent="-457200">
              <a:buAutoNum type="alphaLcParenR"/>
            </a:pPr>
            <a:r>
              <a:rPr lang="pt-BR" sz="2400" dirty="0"/>
              <a:t>Autor pela obra: </a:t>
            </a:r>
            <a:r>
              <a:rPr lang="pt-BR" sz="2400" i="1" dirty="0"/>
              <a:t>Já li </a:t>
            </a:r>
            <a:r>
              <a:rPr lang="pt-BR" sz="2400" b="1" i="1" u="sng" dirty="0"/>
              <a:t>Machado e Drummond</a:t>
            </a:r>
            <a:r>
              <a:rPr lang="pt-BR" sz="2400" i="1" dirty="0"/>
              <a:t>. </a:t>
            </a:r>
            <a:r>
              <a:rPr lang="pt-BR" sz="2400" dirty="0"/>
              <a:t>(as obras)</a:t>
            </a:r>
          </a:p>
          <a:p>
            <a:pPr marL="457200" indent="-457200">
              <a:buAutoNum type="alphaLcParenR"/>
            </a:pPr>
            <a:r>
              <a:rPr lang="pt-BR" sz="2400" dirty="0"/>
              <a:t>Causa pelo efeito (vice-versa): </a:t>
            </a:r>
            <a:r>
              <a:rPr lang="pt-BR" sz="2400" i="1" dirty="0"/>
              <a:t>Vivo do </a:t>
            </a:r>
            <a:r>
              <a:rPr lang="pt-BR" sz="2400" b="1" i="1" u="sng" dirty="0"/>
              <a:t>suor do meu rosto</a:t>
            </a:r>
            <a:r>
              <a:rPr lang="pt-BR" sz="2400" dirty="0"/>
              <a:t>. (trabalho) / </a:t>
            </a:r>
            <a:r>
              <a:rPr lang="pt-BR" sz="2400" i="1" dirty="0"/>
              <a:t>Respeite meus </a:t>
            </a:r>
            <a:r>
              <a:rPr lang="pt-BR" sz="2400" b="1" i="1" u="sng" dirty="0"/>
              <a:t>cabelos brancos</a:t>
            </a:r>
            <a:r>
              <a:rPr lang="pt-BR" sz="2400" dirty="0"/>
              <a:t>. (idade avançada)</a:t>
            </a:r>
          </a:p>
          <a:p>
            <a:pPr marL="457200" indent="-457200">
              <a:buAutoNum type="alphaLcParenR"/>
            </a:pPr>
            <a:r>
              <a:rPr lang="pt-BR" sz="2400" dirty="0"/>
              <a:t>Recipiente pelo conteúdo: </a:t>
            </a:r>
            <a:r>
              <a:rPr lang="pt-BR" sz="2400" i="1" dirty="0"/>
              <a:t>Tomei um </a:t>
            </a:r>
            <a:r>
              <a:rPr lang="pt-BR" sz="2400" b="1" i="1" u="sng" dirty="0"/>
              <a:t>copo</a:t>
            </a:r>
            <a:r>
              <a:rPr lang="pt-BR" sz="2400" i="1" dirty="0"/>
              <a:t> de água.</a:t>
            </a:r>
            <a:r>
              <a:rPr lang="pt-BR" sz="2400" dirty="0"/>
              <a:t> (líquido)</a:t>
            </a:r>
          </a:p>
          <a:p>
            <a:pPr marL="457200" indent="-457200">
              <a:buAutoNum type="alphaLcParenR"/>
            </a:pPr>
            <a:r>
              <a:rPr lang="pt-BR" sz="2400" dirty="0"/>
              <a:t>Produto por sua origem: </a:t>
            </a:r>
            <a:r>
              <a:rPr lang="pt-BR" sz="2400" i="1" dirty="0"/>
              <a:t>Comprei um </a:t>
            </a:r>
            <a:r>
              <a:rPr lang="pt-BR" sz="2400" b="1" i="1" u="sng" dirty="0"/>
              <a:t>Porto</a:t>
            </a:r>
            <a:r>
              <a:rPr lang="pt-BR" sz="2400" i="1" dirty="0"/>
              <a:t> muito bom.</a:t>
            </a:r>
            <a:r>
              <a:rPr lang="pt-BR" sz="2400" dirty="0"/>
              <a:t> (cidade de Portugal famosa por seus excelentes vinhos)</a:t>
            </a:r>
          </a:p>
          <a:p>
            <a:pPr marL="457200" indent="-457200">
              <a:buAutoNum type="alphaLcParenR"/>
            </a:pPr>
            <a:r>
              <a:rPr lang="pt-BR" sz="2400" dirty="0"/>
              <a:t>g) Produto pela marca: </a:t>
            </a:r>
            <a:r>
              <a:rPr lang="pt-BR" sz="2400" i="1" dirty="0"/>
              <a:t>Vou tomar uma </a:t>
            </a:r>
            <a:r>
              <a:rPr lang="pt-BR" sz="2400" b="1" i="1" u="sng" dirty="0"/>
              <a:t>Antarctica</a:t>
            </a:r>
            <a:r>
              <a:rPr lang="pt-BR" sz="2400" i="1" dirty="0"/>
              <a:t>. </a:t>
            </a:r>
            <a:r>
              <a:rPr lang="pt-BR" sz="2400" dirty="0"/>
              <a:t>(cerveja, refrigerante</a:t>
            </a:r>
          </a:p>
          <a:p>
            <a:pPr marL="457200" indent="-457200">
              <a:buNone/>
            </a:pPr>
            <a:endParaRPr lang="pt-BR" sz="2400" dirty="0"/>
          </a:p>
          <a:p>
            <a:pPr marL="514350" indent="-514350">
              <a:buNone/>
            </a:pP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28604"/>
            <a:ext cx="8229600" cy="5697559"/>
          </a:xfrm>
        </p:spPr>
        <p:txBody>
          <a:bodyPr>
            <a:normAutofit/>
          </a:bodyPr>
          <a:lstStyle/>
          <a:p>
            <a:pPr algn="just">
              <a:buNone/>
            </a:pPr>
            <a:r>
              <a:rPr lang="pt-BR" sz="2600" dirty="0"/>
              <a:t>h) Concreto pelo abstrato: </a:t>
            </a:r>
            <a:r>
              <a:rPr lang="pt-BR" sz="2600" i="1" dirty="0"/>
              <a:t>Nossa </a:t>
            </a:r>
            <a:r>
              <a:rPr lang="pt-BR" sz="2600" b="1" i="1" u="sng" dirty="0"/>
              <a:t>juventude</a:t>
            </a:r>
            <a:r>
              <a:rPr lang="pt-BR" sz="2600" i="1" dirty="0"/>
              <a:t> não tem perspectivas de futuro. </a:t>
            </a:r>
            <a:r>
              <a:rPr lang="pt-BR" sz="2600" dirty="0"/>
              <a:t>(jovens)</a:t>
            </a:r>
          </a:p>
          <a:p>
            <a:pPr marL="514350" indent="-514350" algn="just">
              <a:buAutoNum type="romanLcParenR"/>
            </a:pPr>
            <a:r>
              <a:rPr lang="pt-BR" sz="2600" dirty="0"/>
              <a:t>Torcedor pelo local: </a:t>
            </a:r>
            <a:r>
              <a:rPr lang="pt-BR" sz="2600" i="1" dirty="0"/>
              <a:t>O </a:t>
            </a:r>
            <a:r>
              <a:rPr lang="pt-BR" sz="2600" b="1" i="1" u="sng" dirty="0"/>
              <a:t>estádio</a:t>
            </a:r>
            <a:r>
              <a:rPr lang="pt-BR" sz="2600" i="1" dirty="0"/>
              <a:t> vibrou com o belo gol de letra.</a:t>
            </a:r>
            <a:r>
              <a:rPr lang="pt-BR" sz="2600" dirty="0"/>
              <a:t> (todos os torcedores que ali estavam)</a:t>
            </a:r>
          </a:p>
          <a:p>
            <a:pPr marL="514350" indent="-514350" algn="just">
              <a:buNone/>
            </a:pPr>
            <a:r>
              <a:rPr lang="pt-BR" sz="2600" dirty="0"/>
              <a:t>j) Lugar pela pessoa: </a:t>
            </a:r>
            <a:r>
              <a:rPr lang="pt-BR" sz="2600" i="1" dirty="0"/>
              <a:t>O </a:t>
            </a:r>
            <a:r>
              <a:rPr lang="pt-BR" sz="2600" b="1" i="1" u="sng" dirty="0"/>
              <a:t>Mococa</a:t>
            </a:r>
            <a:r>
              <a:rPr lang="pt-BR" sz="2600" i="1" dirty="0"/>
              <a:t> marcou dois gols no jogo de domingo.</a:t>
            </a:r>
            <a:r>
              <a:rPr lang="pt-BR" sz="2600" dirty="0"/>
              <a:t> (jogador nascido na cidade de Mococa)</a:t>
            </a:r>
          </a:p>
          <a:p>
            <a:pPr marL="514350" indent="-514350" algn="just">
              <a:buNone/>
            </a:pPr>
            <a:r>
              <a:rPr lang="pt-BR" sz="2600" dirty="0"/>
              <a:t>k) Instrumento pela pessoa que o utiliza: </a:t>
            </a:r>
            <a:r>
              <a:rPr lang="pt-BR" sz="2600" i="1" dirty="0"/>
              <a:t>Meu amigo Aluízio é um bom </a:t>
            </a:r>
            <a:r>
              <a:rPr lang="pt-BR" sz="2600" b="1" i="1" u="sng" dirty="0"/>
              <a:t>garfo</a:t>
            </a:r>
            <a:r>
              <a:rPr lang="pt-BR" sz="2600" i="1" dirty="0"/>
              <a:t>.</a:t>
            </a:r>
            <a:r>
              <a:rPr lang="pt-BR" sz="2600" dirty="0"/>
              <a:t> (Come muito)</a:t>
            </a:r>
          </a:p>
          <a:p>
            <a:pPr marL="514350" indent="-514350" algn="just">
              <a:buNone/>
            </a:pPr>
            <a:r>
              <a:rPr lang="pt-BR" sz="2600" dirty="0"/>
              <a:t>l) Marca pelo produto: </a:t>
            </a:r>
            <a:r>
              <a:rPr lang="pt-BR" sz="2600" i="1" dirty="0"/>
              <a:t>Ela usa </a:t>
            </a:r>
            <a:r>
              <a:rPr lang="pt-BR" sz="2600" b="1" i="1" u="sng" dirty="0"/>
              <a:t>Gillette</a:t>
            </a:r>
            <a:r>
              <a:rPr lang="pt-BR" sz="2600" i="1" dirty="0"/>
              <a:t> todo dia. </a:t>
            </a:r>
            <a:r>
              <a:rPr lang="pt-BR" sz="2600" dirty="0"/>
              <a:t>(Gillette é a marca da lâmina de barbear)</a:t>
            </a:r>
          </a:p>
          <a:p>
            <a:pPr marL="514350" indent="-514350" algn="just">
              <a:buNone/>
            </a:pPr>
            <a:r>
              <a:rPr lang="pt-BR" sz="2600" dirty="0"/>
              <a:t>m) O singular pelo plural e vice-versa: </a:t>
            </a:r>
            <a:r>
              <a:rPr lang="pt-BR" sz="2600" i="1" dirty="0"/>
              <a:t>O </a:t>
            </a:r>
            <a:r>
              <a:rPr lang="pt-BR" sz="2600" b="1" i="1" u="sng" dirty="0"/>
              <a:t>paulista</a:t>
            </a:r>
            <a:r>
              <a:rPr lang="pt-BR" sz="2600" i="1" dirty="0"/>
              <a:t> é tímido; o </a:t>
            </a:r>
            <a:r>
              <a:rPr lang="pt-BR" sz="2600" b="1" i="1" u="sng" dirty="0"/>
              <a:t>carioca</a:t>
            </a:r>
            <a:r>
              <a:rPr lang="pt-BR" sz="2600" i="1" dirty="0"/>
              <a:t>, atrevido.</a:t>
            </a:r>
            <a:endParaRPr lang="pt-BR" sz="2600" dirty="0"/>
          </a:p>
          <a:p>
            <a:pPr>
              <a:buNone/>
            </a:pP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71480"/>
            <a:ext cx="8229600" cy="5554683"/>
          </a:xfrm>
        </p:spPr>
        <p:txBody>
          <a:bodyPr/>
          <a:lstStyle/>
          <a:p>
            <a:pPr algn="just"/>
            <a:r>
              <a:rPr lang="pt-BR" u="sng" dirty="0">
                <a:solidFill>
                  <a:srgbClr val="00B050"/>
                </a:solidFill>
              </a:rPr>
              <a:t>Catacrese</a:t>
            </a:r>
            <a:r>
              <a:rPr lang="pt-BR" dirty="0">
                <a:solidFill>
                  <a:srgbClr val="00B050"/>
                </a:solidFill>
              </a:rPr>
              <a:t>: </a:t>
            </a:r>
            <a:r>
              <a:rPr lang="pt-BR" sz="2400" dirty="0"/>
              <a:t>é o uso inapropriado de termos específicos de certas situações ou para designar partes de objetos por falta de termos apropriados na Língua, ou mesmo, com finalidades artísticas realçando uma ideia ou um sentimento.</a:t>
            </a:r>
          </a:p>
          <a:p>
            <a:pPr>
              <a:buNone/>
            </a:pPr>
            <a:r>
              <a:rPr lang="pt-BR" sz="2400" dirty="0"/>
              <a:t> </a:t>
            </a:r>
          </a:p>
          <a:p>
            <a:pPr>
              <a:buNone/>
            </a:pPr>
            <a:r>
              <a:rPr lang="pt-BR" sz="2400" i="1" dirty="0"/>
              <a:t>Exemplos:</a:t>
            </a:r>
            <a:endParaRPr lang="pt-BR" sz="2400" dirty="0"/>
          </a:p>
          <a:p>
            <a:pPr>
              <a:buFontTx/>
              <a:buChar char="-"/>
            </a:pPr>
            <a:r>
              <a:rPr lang="pt-BR" sz="2400" i="1" dirty="0"/>
              <a:t>O </a:t>
            </a:r>
            <a:r>
              <a:rPr lang="pt-BR" sz="2400" b="1" i="1" u="sng" dirty="0"/>
              <a:t>braço da cadeira</a:t>
            </a:r>
            <a:r>
              <a:rPr lang="pt-BR" sz="2400" i="1" dirty="0"/>
              <a:t> não aguenta tanto peso.</a:t>
            </a:r>
          </a:p>
          <a:p>
            <a:pPr>
              <a:buFontTx/>
              <a:buChar char="-"/>
            </a:pPr>
            <a:r>
              <a:rPr lang="pt-BR" sz="2400" i="1" dirty="0"/>
              <a:t>Ponha um </a:t>
            </a:r>
            <a:r>
              <a:rPr lang="pt-BR" sz="2400" b="1" i="1" u="sng" dirty="0"/>
              <a:t>dente de alho</a:t>
            </a:r>
            <a:r>
              <a:rPr lang="pt-BR" sz="2400" i="1" dirty="0"/>
              <a:t> naquele tempero.</a:t>
            </a:r>
          </a:p>
          <a:p>
            <a:pPr>
              <a:buFontTx/>
              <a:buChar char="-"/>
            </a:pPr>
            <a:r>
              <a:rPr lang="pt-BR" sz="2400" i="1" dirty="0"/>
              <a:t>O </a:t>
            </a:r>
            <a:r>
              <a:rPr lang="pt-BR" sz="2400" b="1" i="1" u="sng" dirty="0"/>
              <a:t>bico do bule</a:t>
            </a:r>
            <a:r>
              <a:rPr lang="pt-BR" sz="2400" i="1" dirty="0"/>
              <a:t> está trincado.</a:t>
            </a:r>
          </a:p>
          <a:p>
            <a:pPr>
              <a:buFontTx/>
              <a:buChar char="-"/>
            </a:pPr>
            <a:r>
              <a:rPr lang="pt-BR" sz="2400" i="1" dirty="0"/>
              <a:t>Jogue fora está xícara sem </a:t>
            </a:r>
            <a:r>
              <a:rPr lang="pt-BR" sz="2400" b="1" i="1" u="sng" dirty="0"/>
              <a:t>asa</a:t>
            </a:r>
            <a:r>
              <a:rPr lang="pt-BR" sz="2400" dirty="0"/>
              <a:t>.</a:t>
            </a:r>
          </a:p>
          <a:p>
            <a:pPr>
              <a:buFontTx/>
              <a:buChar char="-"/>
            </a:pPr>
            <a:r>
              <a:rPr lang="pt-BR" sz="2400" i="1" dirty="0"/>
              <a:t>A </a:t>
            </a:r>
            <a:r>
              <a:rPr lang="pt-BR" sz="2400" b="1" i="1" u="sng" dirty="0"/>
              <a:t>perna da mesa</a:t>
            </a:r>
            <a:r>
              <a:rPr lang="pt-BR" sz="2400" i="1" dirty="0"/>
              <a:t> quebrou-se.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714356"/>
            <a:ext cx="8229600" cy="5411807"/>
          </a:xfrm>
        </p:spPr>
        <p:txBody>
          <a:bodyPr/>
          <a:lstStyle/>
          <a:p>
            <a:r>
              <a:rPr lang="pt-BR" u="sng" dirty="0">
                <a:solidFill>
                  <a:srgbClr val="00B050"/>
                </a:solidFill>
              </a:rPr>
              <a:t>Sinestesia</a:t>
            </a:r>
            <a:r>
              <a:rPr lang="pt-BR" dirty="0">
                <a:solidFill>
                  <a:srgbClr val="00B050"/>
                </a:solidFill>
              </a:rPr>
              <a:t>: </a:t>
            </a:r>
            <a:r>
              <a:rPr lang="pt-BR" sz="2400" dirty="0"/>
              <a:t>consiste em evocar impressões sensoriais, o que permite a fusão de sensações visuais, táteis, olfativas, gustativas e auditivas.</a:t>
            </a:r>
          </a:p>
          <a:p>
            <a:endParaRPr lang="pt-BR" sz="2400" dirty="0"/>
          </a:p>
          <a:p>
            <a:pPr>
              <a:buNone/>
            </a:pPr>
            <a:r>
              <a:rPr lang="pt-BR" sz="2400" i="1" dirty="0"/>
              <a:t>Exemplos:</a:t>
            </a:r>
          </a:p>
          <a:p>
            <a:pPr>
              <a:buFontTx/>
              <a:buChar char="-"/>
            </a:pPr>
            <a:r>
              <a:rPr lang="pt-BR" sz="2400" i="1" dirty="0"/>
              <a:t>“</a:t>
            </a:r>
            <a:r>
              <a:rPr lang="pt-BR" sz="2400" b="1" i="1" u="sng" dirty="0"/>
              <a:t>Vejo</a:t>
            </a:r>
            <a:r>
              <a:rPr lang="pt-BR" sz="2400" i="1" dirty="0"/>
              <a:t> em teus olhos a </a:t>
            </a:r>
            <a:r>
              <a:rPr lang="pt-BR" sz="2400" b="1" i="1" u="sng" dirty="0"/>
              <a:t>música</a:t>
            </a:r>
            <a:r>
              <a:rPr lang="pt-BR" sz="2400" i="1" dirty="0"/>
              <a:t> dos meus passos</a:t>
            </a:r>
          </a:p>
          <a:p>
            <a:pPr>
              <a:buFontTx/>
              <a:buChar char="-"/>
            </a:pPr>
            <a:r>
              <a:rPr lang="pt-BR" sz="2400" i="1" dirty="0"/>
              <a:t>Através da noite que me </a:t>
            </a:r>
            <a:r>
              <a:rPr lang="pt-BR" sz="2400" b="1" i="1" u="sng" dirty="0"/>
              <a:t>envolveu</a:t>
            </a:r>
            <a:endParaRPr lang="pt-BR" sz="2400" i="1" dirty="0"/>
          </a:p>
          <a:p>
            <a:pPr>
              <a:buFontTx/>
              <a:buChar char="-"/>
            </a:pPr>
            <a:r>
              <a:rPr lang="pt-BR" sz="2400" i="1" dirty="0"/>
              <a:t>A </a:t>
            </a:r>
            <a:r>
              <a:rPr lang="pt-BR" sz="2400" b="1" i="1" u="sng" dirty="0"/>
              <a:t>luz</a:t>
            </a:r>
            <a:r>
              <a:rPr lang="pt-BR" sz="2400" i="1" dirty="0"/>
              <a:t> dos </a:t>
            </a:r>
            <a:r>
              <a:rPr lang="pt-BR" sz="2400" b="1" i="1" u="sng" dirty="0"/>
              <a:t>sons</a:t>
            </a:r>
            <a:r>
              <a:rPr lang="pt-BR" sz="2400" i="1" dirty="0"/>
              <a:t> me </a:t>
            </a:r>
            <a:r>
              <a:rPr lang="pt-BR" sz="2400" b="1" i="1" u="sng" dirty="0"/>
              <a:t>contempla</a:t>
            </a:r>
            <a:r>
              <a:rPr lang="pt-BR" sz="2400" i="1" dirty="0"/>
              <a:t>...”</a:t>
            </a:r>
            <a:endParaRPr lang="pt-BR"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296974"/>
          </a:xfrm>
        </p:spPr>
        <p:txBody>
          <a:bodyPr>
            <a:noAutofit/>
          </a:bodyPr>
          <a:lstStyle/>
          <a:p>
            <a:r>
              <a:rPr lang="pt-BR" dirty="0">
                <a:solidFill>
                  <a:srgbClr val="00B050"/>
                </a:solidFill>
              </a:rPr>
              <a:t>Figuras de pensamento: </a:t>
            </a:r>
            <a:r>
              <a:rPr lang="pt-BR" sz="2400" dirty="0">
                <a:solidFill>
                  <a:srgbClr val="00B050"/>
                </a:solidFill>
              </a:rPr>
              <a:t>novo dimensionamento dado à frase.</a:t>
            </a:r>
            <a:endParaRPr lang="pt-BR" sz="2400" dirty="0"/>
          </a:p>
        </p:txBody>
      </p:sp>
      <p:sp>
        <p:nvSpPr>
          <p:cNvPr id="3" name="Espaço Reservado para Conteúdo 2"/>
          <p:cNvSpPr>
            <a:spLocks noGrp="1"/>
          </p:cNvSpPr>
          <p:nvPr>
            <p:ph idx="1"/>
          </p:nvPr>
        </p:nvSpPr>
        <p:spPr>
          <a:xfrm>
            <a:off x="457200" y="1857364"/>
            <a:ext cx="8229600" cy="4268799"/>
          </a:xfrm>
        </p:spPr>
        <p:txBody>
          <a:bodyPr>
            <a:normAutofit lnSpcReduction="10000"/>
          </a:bodyPr>
          <a:lstStyle/>
          <a:p>
            <a:pPr algn="just"/>
            <a:r>
              <a:rPr lang="pt-BR" u="sng" dirty="0">
                <a:solidFill>
                  <a:srgbClr val="00B050"/>
                </a:solidFill>
              </a:rPr>
              <a:t>Antítese</a:t>
            </a:r>
            <a:r>
              <a:rPr lang="pt-BR" dirty="0">
                <a:solidFill>
                  <a:srgbClr val="00B050"/>
                </a:solidFill>
              </a:rPr>
              <a:t>: </a:t>
            </a:r>
            <a:r>
              <a:rPr lang="pt-BR" sz="2400" dirty="0"/>
              <a:t>é o uso de palavras de sentidos opostos (antônimos) para expressar contradição.</a:t>
            </a:r>
          </a:p>
          <a:p>
            <a:pPr>
              <a:buNone/>
            </a:pPr>
            <a:endParaRPr lang="pt-BR" sz="2400" dirty="0"/>
          </a:p>
          <a:p>
            <a:pPr>
              <a:buNone/>
            </a:pPr>
            <a:r>
              <a:rPr lang="pt-BR" sz="2400" i="1" dirty="0"/>
              <a:t>Exemplos:</a:t>
            </a:r>
            <a:r>
              <a:rPr lang="pt-BR" sz="2400" dirty="0"/>
              <a:t> </a:t>
            </a:r>
            <a:r>
              <a:rPr lang="pt-BR" sz="2400" i="1" dirty="0"/>
              <a:t>“Não sou </a:t>
            </a:r>
            <a:r>
              <a:rPr lang="pt-BR" sz="2400" b="1" i="1" u="sng" dirty="0"/>
              <a:t>alegre</a:t>
            </a:r>
            <a:r>
              <a:rPr lang="pt-BR" sz="2400" i="1" dirty="0"/>
              <a:t> nem </a:t>
            </a:r>
            <a:r>
              <a:rPr lang="pt-BR" sz="2400" b="1" i="1" u="sng" dirty="0"/>
              <a:t>triste</a:t>
            </a:r>
            <a:endParaRPr lang="pt-BR" sz="2400" i="1" dirty="0"/>
          </a:p>
          <a:p>
            <a:pPr>
              <a:buNone/>
            </a:pPr>
            <a:r>
              <a:rPr lang="pt-BR" sz="2400" i="1" dirty="0"/>
              <a:t>                      sou poeta.”</a:t>
            </a:r>
          </a:p>
          <a:p>
            <a:pPr>
              <a:buNone/>
            </a:pPr>
            <a:r>
              <a:rPr lang="pt-BR" sz="2400" i="1" dirty="0"/>
              <a:t>		         </a:t>
            </a:r>
          </a:p>
          <a:p>
            <a:pPr>
              <a:buNone/>
            </a:pPr>
            <a:r>
              <a:rPr lang="pt-BR" sz="2400" i="1" dirty="0"/>
              <a:t>		        “Quem ama porque </a:t>
            </a:r>
            <a:r>
              <a:rPr lang="pt-BR" sz="2400" b="1" i="1" u="sng" dirty="0"/>
              <a:t>conhece</a:t>
            </a:r>
            <a:r>
              <a:rPr lang="pt-BR" sz="2400" i="1" dirty="0"/>
              <a:t> é amante;</a:t>
            </a:r>
          </a:p>
          <a:p>
            <a:pPr>
              <a:buNone/>
            </a:pPr>
            <a:r>
              <a:rPr lang="pt-BR" sz="2400" i="1" dirty="0"/>
              <a:t>		          quem ama porque </a:t>
            </a:r>
            <a:r>
              <a:rPr lang="pt-BR" sz="2400" b="1" i="1" u="sng" dirty="0"/>
              <a:t>ignora</a:t>
            </a:r>
            <a:r>
              <a:rPr lang="pt-BR" sz="2400" i="1" dirty="0"/>
              <a:t>, é néscio.”</a:t>
            </a:r>
          </a:p>
          <a:p>
            <a:pPr>
              <a:buNone/>
            </a:pPr>
            <a:endParaRPr lang="pt-BR" sz="2400" i="1" dirty="0"/>
          </a:p>
          <a:p>
            <a:pPr>
              <a:buNone/>
            </a:pPr>
            <a:r>
              <a:rPr lang="pt-BR" sz="2400" i="1" dirty="0"/>
              <a:t>		         “Naquele rosto </a:t>
            </a:r>
            <a:r>
              <a:rPr lang="pt-BR" sz="2400" b="1" i="1" u="sng" dirty="0"/>
              <a:t>tão feio </a:t>
            </a:r>
            <a:r>
              <a:rPr lang="pt-BR" sz="2400" i="1" dirty="0"/>
              <a:t> e </a:t>
            </a:r>
            <a:r>
              <a:rPr lang="pt-BR" sz="2400" b="1" i="1" u="sng" dirty="0"/>
              <a:t>tão belo</a:t>
            </a:r>
            <a:r>
              <a:rPr lang="pt-BR" sz="2400" i="1"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idx="1"/>
          </p:nvPr>
        </p:nvSpPr>
        <p:spPr>
          <a:xfrm>
            <a:off x="457200" y="500042"/>
            <a:ext cx="8229600" cy="5626121"/>
          </a:xfrm>
        </p:spPr>
        <p:txBody>
          <a:bodyPr/>
          <a:lstStyle/>
          <a:p>
            <a:r>
              <a:rPr lang="pt-BR" u="sng" dirty="0">
                <a:solidFill>
                  <a:srgbClr val="00B050"/>
                </a:solidFill>
              </a:rPr>
              <a:t>Ironia</a:t>
            </a:r>
            <a:r>
              <a:rPr lang="pt-BR" dirty="0">
                <a:solidFill>
                  <a:srgbClr val="00B050"/>
                </a:solidFill>
              </a:rPr>
              <a:t>: </a:t>
            </a:r>
            <a:r>
              <a:rPr lang="pt-BR" sz="2400" dirty="0"/>
              <a:t>ocorre quando se tem a intenção de falar o contrário do que se está dizendo, para criticar, satirizar ou ridicularizar a pessoa.</a:t>
            </a:r>
          </a:p>
          <a:p>
            <a:pPr>
              <a:buNone/>
            </a:pPr>
            <a:endParaRPr lang="pt-BR" sz="2400" dirty="0"/>
          </a:p>
          <a:p>
            <a:pPr>
              <a:buNone/>
            </a:pPr>
            <a:r>
              <a:rPr lang="pt-BR" sz="2400" i="1" dirty="0"/>
              <a:t>Exemplos:</a:t>
            </a:r>
          </a:p>
          <a:p>
            <a:pPr>
              <a:buNone/>
            </a:pPr>
            <a:r>
              <a:rPr lang="pt-BR" sz="2400" i="1" dirty="0"/>
              <a:t>		</a:t>
            </a:r>
            <a:r>
              <a:rPr lang="pt-BR" sz="2400" b="1" i="1" u="sng" dirty="0"/>
              <a:t>Coitadinho</a:t>
            </a:r>
            <a:r>
              <a:rPr lang="pt-BR" sz="2400" i="1" dirty="0"/>
              <a:t> do assassino! Foi condenado?</a:t>
            </a:r>
          </a:p>
          <a:p>
            <a:pPr>
              <a:buNone/>
            </a:pPr>
            <a:endParaRPr lang="pt-BR" sz="2400" i="1" dirty="0"/>
          </a:p>
          <a:p>
            <a:pPr>
              <a:buNone/>
            </a:pPr>
            <a:r>
              <a:rPr lang="pt-BR" sz="2400" i="1" dirty="0"/>
              <a:t>		É um </a:t>
            </a:r>
            <a:r>
              <a:rPr lang="pt-BR" sz="2400" b="1" i="1" u="sng" dirty="0"/>
              <a:t>excelente</a:t>
            </a:r>
            <a:r>
              <a:rPr lang="pt-BR" sz="2400" i="1" dirty="0"/>
              <a:t> goleiro... Só deixou que marcassem oito gols.</a:t>
            </a:r>
            <a:r>
              <a:rPr lang="pt-BR" sz="2400" dirty="0"/>
              <a:t> </a:t>
            </a:r>
          </a:p>
          <a:p>
            <a:pPr>
              <a:buNone/>
            </a:pPr>
            <a:endParaRPr lang="pt-BR" sz="2400" dirty="0"/>
          </a:p>
          <a:p>
            <a:pPr>
              <a:buNone/>
            </a:pPr>
            <a:r>
              <a:rPr lang="pt-BR" sz="2400" dirty="0"/>
              <a:t>		</a:t>
            </a:r>
            <a:r>
              <a:rPr lang="pt-BR" sz="2400" i="1" dirty="0"/>
              <a:t>Querida, como você </a:t>
            </a:r>
            <a:r>
              <a:rPr lang="pt-BR" sz="2400" b="1" i="1" u="sng" dirty="0"/>
              <a:t>está em forma</a:t>
            </a:r>
            <a:r>
              <a:rPr lang="pt-BR" sz="2400" i="1" dirty="0"/>
              <a:t>! Aposto que não pesa nem duzentos quilos.</a:t>
            </a:r>
            <a:endParaRPr lang="pt-BR" i="1"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A2ED9035C83BD40A0F919E2DD69746C" ma:contentTypeVersion="11" ma:contentTypeDescription="Crie um novo documento." ma:contentTypeScope="" ma:versionID="22a9174427b1673be9c01b2f1d3a35e8">
  <xsd:schema xmlns:xsd="http://www.w3.org/2001/XMLSchema" xmlns:xs="http://www.w3.org/2001/XMLSchema" xmlns:p="http://schemas.microsoft.com/office/2006/metadata/properties" xmlns:ns2="1a5366e1-f222-428a-b5f9-06da65747322" xmlns:ns3="07a60563-f1bc-47bd-a7bf-c6d2b49c47a1" targetNamespace="http://schemas.microsoft.com/office/2006/metadata/properties" ma:root="true" ma:fieldsID="d220020f2a5ca81174ad1895ed2a7e43" ns2:_="" ns3:_="">
    <xsd:import namespace="1a5366e1-f222-428a-b5f9-06da65747322"/>
    <xsd:import namespace="07a60563-f1bc-47bd-a7bf-c6d2b49c47a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5366e1-f222-428a-b5f9-06da657473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Marcações de imagem" ma:readOnly="false" ma:fieldId="{5cf76f15-5ced-4ddc-b409-7134ff3c332f}" ma:taxonomyMulti="true" ma:sspId="3714fbfa-5ced-4307-b76a-786f22ad6a2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7a60563-f1bc-47bd-a7bf-c6d2b49c47a1"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084d8ded-570e-4782-9adf-43d1e67c76cb}" ma:internalName="TaxCatchAll" ma:showField="CatchAllData" ma:web="07a60563-f1bc-47bd-a7bf-c6d2b49c47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5156A4-2123-4BCF-9F7A-0972CB88C9D1}"/>
</file>

<file path=customXml/itemProps2.xml><?xml version="1.0" encoding="utf-8"?>
<ds:datastoreItem xmlns:ds="http://schemas.openxmlformats.org/officeDocument/2006/customXml" ds:itemID="{B972E596-1E80-4722-AB9E-8475697CB4FE}"/>
</file>

<file path=docProps/app.xml><?xml version="1.0" encoding="utf-8"?>
<Properties xmlns="http://schemas.openxmlformats.org/officeDocument/2006/extended-properties" xmlns:vt="http://schemas.openxmlformats.org/officeDocument/2006/docPropsVTypes">
  <TotalTime>669</TotalTime>
  <Words>1580</Words>
  <Application>Microsoft Office PowerPoint</Application>
  <PresentationFormat>Apresentação na tela (4:3)</PresentationFormat>
  <Paragraphs>158</Paragraphs>
  <Slides>20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Arial</vt:lpstr>
      <vt:lpstr>Calibri</vt:lpstr>
      <vt:lpstr>Tema do Office</vt:lpstr>
      <vt:lpstr>FIGURAS DE LINGUAGEM</vt:lpstr>
      <vt:lpstr>Figuras de palavras: novo dimensionamento dado ao sentido lógico das palavras, graças à capacidade que adquirem de comunicar outras ideias ou emoções.</vt:lpstr>
      <vt:lpstr>Apresentação do PowerPoint</vt:lpstr>
      <vt:lpstr>Apresentação do PowerPoint</vt:lpstr>
      <vt:lpstr>Apresentação do PowerPoint</vt:lpstr>
      <vt:lpstr>Apresentação do PowerPoint</vt:lpstr>
      <vt:lpstr>Apresentação do PowerPoint</vt:lpstr>
      <vt:lpstr>Figuras de pensamento: novo dimensionamento dado à frase.</vt:lpstr>
      <vt:lpstr>Apresentação do PowerPoint</vt:lpstr>
      <vt:lpstr>Apresentação do PowerPoint</vt:lpstr>
      <vt:lpstr>Apresentação do PowerPoint</vt:lpstr>
      <vt:lpstr>Apresentação do PowerPoint</vt:lpstr>
      <vt:lpstr>Apresentação do PowerPoint</vt:lpstr>
      <vt:lpstr>Figuras de sintaxe (construção):  muitas vezes, ao falar ou escrever, desvia-se da norma preconizada pela gramática tradicional para conseguir maior expressividade, clareza e elegância. A estas construções, que substituem o padrão gramatical por um padrão mais significativo e condicionado pelo texto, é que se chama de figuras de sintaxe ou de sintaxe.     </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FIGURAS DE LINGUAGEM</dc:title>
  <dc:creator>Jribon</dc:creator>
  <cp:lastModifiedBy>JOCELY RIBON</cp:lastModifiedBy>
  <cp:revision>103</cp:revision>
  <dcterms:created xsi:type="dcterms:W3CDTF">2014-05-06T00:14:07Z</dcterms:created>
  <dcterms:modified xsi:type="dcterms:W3CDTF">2021-03-08T19:43:49Z</dcterms:modified>
</cp:coreProperties>
</file>