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8" r:id="rId3"/>
    <p:sldId id="257" r:id="rId4"/>
    <p:sldId id="259" r:id="rId5"/>
    <p:sldId id="264" r:id="rId6"/>
    <p:sldId id="266" r:id="rId7"/>
    <p:sldId id="262" r:id="rId8"/>
    <p:sldId id="293" r:id="rId9"/>
    <p:sldId id="263" r:id="rId10"/>
    <p:sldId id="274" r:id="rId11"/>
    <p:sldId id="277" r:id="rId12"/>
    <p:sldId id="294" r:id="rId13"/>
    <p:sldId id="271" r:id="rId14"/>
    <p:sldId id="278" r:id="rId15"/>
    <p:sldId id="273" r:id="rId16"/>
    <p:sldId id="280" r:id="rId17"/>
    <p:sldId id="279" r:id="rId18"/>
    <p:sldId id="281" r:id="rId19"/>
    <p:sldId id="298" r:id="rId20"/>
    <p:sldId id="270" r:id="rId21"/>
    <p:sldId id="282" r:id="rId22"/>
    <p:sldId id="272" r:id="rId23"/>
    <p:sldId id="283" r:id="rId24"/>
    <p:sldId id="296" r:id="rId25"/>
    <p:sldId id="285" r:id="rId26"/>
    <p:sldId id="291" r:id="rId27"/>
    <p:sldId id="297" r:id="rId28"/>
    <p:sldId id="299" r:id="rId29"/>
    <p:sldId id="300" r:id="rId30"/>
    <p:sldId id="290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00"/>
    <a:srgbClr val="4F3CFA"/>
    <a:srgbClr val="FF0000"/>
    <a:srgbClr val="9C0003"/>
    <a:srgbClr val="FFBF00"/>
    <a:srgbClr val="000000"/>
    <a:srgbClr val="8C2325"/>
    <a:srgbClr val="FFD900"/>
    <a:srgbClr val="FF0004"/>
    <a:srgbClr val="3D6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51C8C-90B5-4DE2-B85F-E4E6CD0EAF23}" v="85" dt="2022-11-18T20:05:54.802"/>
    <p1510:client id="{1BFF7D12-CAD6-DB6A-727A-704A56E6069B}" v="1818" dt="2022-12-03T19:09:56.522"/>
    <p1510:client id="{2E2B698B-C927-0488-6ADD-A1B5E55A32A0}" v="2" dt="2022-11-30T01:11:15.791"/>
    <p1510:client id="{37B7A2AA-BDC2-2BF0-6AE8-DB76B41D643A}" v="4354" dt="2022-11-20T13:54:05.653"/>
    <p1510:client id="{3C57EB16-0AA7-B230-3BB0-D5D2394DAFC4}" v="656" dt="2022-11-21T23:51:46.941"/>
    <p1510:client id="{42FB5FC0-45EB-AC12-8FB9-C103637ED6A0}" v="26" dt="2022-11-20T13:55:56.144"/>
    <p1510:client id="{C6FAF44B-D629-4D6B-9C7D-A2FF1751C9F7}" v="21" dt="2022-11-28T02:22:25.683"/>
    <p1510:client id="{E7091457-C70D-4156-D4CA-70604D4F050B}" v="87" dt="2022-11-29T22:57:42.937"/>
    <p1510:client id="{EBB7CE95-648F-7605-77BD-82BCB9B610AA}" v="274" dt="2022-12-03T00:31:00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LZ6H0pBBsw" TargetMode="External"/><Relationship Id="rId1" Type="http://schemas.openxmlformats.org/officeDocument/2006/relationships/hyperlink" Target="https://abrelpe.org.br/panorama/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LZ6H0pBBsw" TargetMode="External"/><Relationship Id="rId1" Type="http://schemas.openxmlformats.org/officeDocument/2006/relationships/hyperlink" Target="https://abrelpe.org.br/panorama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25D0B-494F-4446-9604-A9A5D71EE13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5365A8D-7EDF-471E-9541-449D35F6A1EE}">
      <dgm:prSet/>
      <dgm:spPr/>
      <dgm:t>
        <a:bodyPr/>
        <a:lstStyle/>
        <a:p>
          <a:r>
            <a:rPr lang="en-US"/>
            <a:t>GABRIEL DE SOUZA SANTOS</a:t>
          </a:r>
        </a:p>
      </dgm:t>
    </dgm:pt>
    <dgm:pt modelId="{8AE940D9-31C2-46F3-8397-4F5413095D25}" type="parTrans" cxnId="{0C4671CC-BA60-4653-B3EF-1B40336B17CA}">
      <dgm:prSet/>
      <dgm:spPr/>
      <dgm:t>
        <a:bodyPr/>
        <a:lstStyle/>
        <a:p>
          <a:endParaRPr lang="en-US"/>
        </a:p>
      </dgm:t>
    </dgm:pt>
    <dgm:pt modelId="{592E3342-ED76-4C30-A0B3-FDEBDEDB86EF}" type="sibTrans" cxnId="{0C4671CC-BA60-4653-B3EF-1B40336B17CA}">
      <dgm:prSet/>
      <dgm:spPr/>
      <dgm:t>
        <a:bodyPr/>
        <a:lstStyle/>
        <a:p>
          <a:endParaRPr lang="en-US"/>
        </a:p>
      </dgm:t>
    </dgm:pt>
    <dgm:pt modelId="{C216A5C8-4BF2-4692-ABA7-7A0D93084B4F}">
      <dgm:prSet/>
      <dgm:spPr/>
      <dgm:t>
        <a:bodyPr/>
        <a:lstStyle/>
        <a:p>
          <a:r>
            <a:rPr lang="en-US"/>
            <a:t>GUILHERME HENRIQUE DAROZ</a:t>
          </a:r>
        </a:p>
      </dgm:t>
    </dgm:pt>
    <dgm:pt modelId="{F278A8EB-4D49-4880-935D-9CBF2E875FB6}" type="parTrans" cxnId="{56804920-5908-4E76-8217-F5AF6D7EB114}">
      <dgm:prSet/>
      <dgm:spPr/>
      <dgm:t>
        <a:bodyPr/>
        <a:lstStyle/>
        <a:p>
          <a:endParaRPr lang="en-US"/>
        </a:p>
      </dgm:t>
    </dgm:pt>
    <dgm:pt modelId="{A9CC71AE-4F7A-444D-862D-0DA7E0821F42}" type="sibTrans" cxnId="{56804920-5908-4E76-8217-F5AF6D7EB114}">
      <dgm:prSet/>
      <dgm:spPr/>
      <dgm:t>
        <a:bodyPr/>
        <a:lstStyle/>
        <a:p>
          <a:endParaRPr lang="en-US"/>
        </a:p>
      </dgm:t>
    </dgm:pt>
    <dgm:pt modelId="{077A89B6-4A6C-45A5-9EE4-C46A1815D21D}">
      <dgm:prSet/>
      <dgm:spPr/>
      <dgm:t>
        <a:bodyPr/>
        <a:lstStyle/>
        <a:p>
          <a:r>
            <a:rPr lang="en-US"/>
            <a:t>LUÍS ARTUR FAUSTINONI RIBEIRO</a:t>
          </a:r>
        </a:p>
      </dgm:t>
    </dgm:pt>
    <dgm:pt modelId="{1BF18D98-DC89-41B8-9F70-03DE6894DB9F}" type="parTrans" cxnId="{4222E6FA-0050-41F6-AFAC-CE34E1814108}">
      <dgm:prSet/>
      <dgm:spPr/>
      <dgm:t>
        <a:bodyPr/>
        <a:lstStyle/>
        <a:p>
          <a:endParaRPr lang="en-US"/>
        </a:p>
      </dgm:t>
    </dgm:pt>
    <dgm:pt modelId="{130063E9-74E6-401C-9DA8-25409572D64C}" type="sibTrans" cxnId="{4222E6FA-0050-41F6-AFAC-CE34E1814108}">
      <dgm:prSet/>
      <dgm:spPr/>
      <dgm:t>
        <a:bodyPr/>
        <a:lstStyle/>
        <a:p>
          <a:endParaRPr lang="en-US"/>
        </a:p>
      </dgm:t>
    </dgm:pt>
    <dgm:pt modelId="{A1E65997-D8FC-484A-AECF-B6048CD5AE27}">
      <dgm:prSet/>
      <dgm:spPr/>
      <dgm:t>
        <a:bodyPr/>
        <a:lstStyle/>
        <a:p>
          <a:r>
            <a:rPr lang="en-US"/>
            <a:t>PEDRO LUCAS APARECIDO SILVA</a:t>
          </a:r>
        </a:p>
      </dgm:t>
    </dgm:pt>
    <dgm:pt modelId="{DC792389-7B70-420A-A6E1-24EA70BF5260}" type="parTrans" cxnId="{CA21A7F4-90E8-4D3F-AAA0-0C309B0205F2}">
      <dgm:prSet/>
      <dgm:spPr/>
      <dgm:t>
        <a:bodyPr/>
        <a:lstStyle/>
        <a:p>
          <a:endParaRPr lang="en-US"/>
        </a:p>
      </dgm:t>
    </dgm:pt>
    <dgm:pt modelId="{1E1D1F2C-CAD4-48B5-A79D-70B760D75FB5}" type="sibTrans" cxnId="{CA21A7F4-90E8-4D3F-AAA0-0C309B0205F2}">
      <dgm:prSet/>
      <dgm:spPr/>
      <dgm:t>
        <a:bodyPr/>
        <a:lstStyle/>
        <a:p>
          <a:endParaRPr lang="en-US"/>
        </a:p>
      </dgm:t>
    </dgm:pt>
    <dgm:pt modelId="{623B8ED4-08E3-45F2-9087-71F6303575D2}">
      <dgm:prSet/>
      <dgm:spPr/>
      <dgm:t>
        <a:bodyPr/>
        <a:lstStyle/>
        <a:p>
          <a:r>
            <a:rPr lang="en-US"/>
            <a:t>RAFAEL NEVES NASCIMENTO</a:t>
          </a:r>
        </a:p>
      </dgm:t>
    </dgm:pt>
    <dgm:pt modelId="{D9D8D288-AD1A-4AA2-BF61-2FDC96E4F484}" type="parTrans" cxnId="{2EC562BC-8152-4D98-8EBC-3B3BDAAE61A0}">
      <dgm:prSet/>
      <dgm:spPr/>
      <dgm:t>
        <a:bodyPr/>
        <a:lstStyle/>
        <a:p>
          <a:endParaRPr lang="en-US"/>
        </a:p>
      </dgm:t>
    </dgm:pt>
    <dgm:pt modelId="{5F630138-C996-431E-B64B-7E8849053A52}" type="sibTrans" cxnId="{2EC562BC-8152-4D98-8EBC-3B3BDAAE61A0}">
      <dgm:prSet/>
      <dgm:spPr/>
      <dgm:t>
        <a:bodyPr/>
        <a:lstStyle/>
        <a:p>
          <a:endParaRPr lang="en-US"/>
        </a:p>
      </dgm:t>
    </dgm:pt>
    <dgm:pt modelId="{CD664ADA-92CF-4C4F-A8CF-122D358BA2A8}" type="pres">
      <dgm:prSet presAssocID="{F3025D0B-494F-4446-9604-A9A5D71EE137}" presName="linear" presStyleCnt="0">
        <dgm:presLayoutVars>
          <dgm:dir/>
          <dgm:animLvl val="lvl"/>
          <dgm:resizeHandles val="exact"/>
        </dgm:presLayoutVars>
      </dgm:prSet>
      <dgm:spPr/>
    </dgm:pt>
    <dgm:pt modelId="{D9A193CB-327E-4021-997E-F629C80FA05F}" type="pres">
      <dgm:prSet presAssocID="{95365A8D-7EDF-471E-9541-449D35F6A1EE}" presName="parentLin" presStyleCnt="0"/>
      <dgm:spPr/>
    </dgm:pt>
    <dgm:pt modelId="{81405735-D0EB-451B-8273-6DDB6C38B363}" type="pres">
      <dgm:prSet presAssocID="{95365A8D-7EDF-471E-9541-449D35F6A1EE}" presName="parentLeftMargin" presStyleLbl="node1" presStyleIdx="0" presStyleCnt="5"/>
      <dgm:spPr/>
    </dgm:pt>
    <dgm:pt modelId="{220C4DD9-6A95-4F1C-B741-125089AB5D76}" type="pres">
      <dgm:prSet presAssocID="{95365A8D-7EDF-471E-9541-449D35F6A1E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425C055-B979-48D3-93FD-2279ABD2A78E}" type="pres">
      <dgm:prSet presAssocID="{95365A8D-7EDF-471E-9541-449D35F6A1EE}" presName="negativeSpace" presStyleCnt="0"/>
      <dgm:spPr/>
    </dgm:pt>
    <dgm:pt modelId="{BB745C2E-A5A0-4D1C-B248-2860517148E6}" type="pres">
      <dgm:prSet presAssocID="{95365A8D-7EDF-471E-9541-449D35F6A1EE}" presName="childText" presStyleLbl="conFgAcc1" presStyleIdx="0" presStyleCnt="5">
        <dgm:presLayoutVars>
          <dgm:bulletEnabled val="1"/>
        </dgm:presLayoutVars>
      </dgm:prSet>
      <dgm:spPr/>
    </dgm:pt>
    <dgm:pt modelId="{93F6CF9C-0572-47AD-8862-15675ABE65A0}" type="pres">
      <dgm:prSet presAssocID="{592E3342-ED76-4C30-A0B3-FDEBDEDB86EF}" presName="spaceBetweenRectangles" presStyleCnt="0"/>
      <dgm:spPr/>
    </dgm:pt>
    <dgm:pt modelId="{E00FD248-B153-4F51-A541-7C2A67ADC8AB}" type="pres">
      <dgm:prSet presAssocID="{C216A5C8-4BF2-4692-ABA7-7A0D93084B4F}" presName="parentLin" presStyleCnt="0"/>
      <dgm:spPr/>
    </dgm:pt>
    <dgm:pt modelId="{D36077BD-5E29-4CE2-85AC-A2514F0A143C}" type="pres">
      <dgm:prSet presAssocID="{C216A5C8-4BF2-4692-ABA7-7A0D93084B4F}" presName="parentLeftMargin" presStyleLbl="node1" presStyleIdx="0" presStyleCnt="5"/>
      <dgm:spPr/>
    </dgm:pt>
    <dgm:pt modelId="{0C42292C-23C9-4058-A363-90D4FDFD7E39}" type="pres">
      <dgm:prSet presAssocID="{C216A5C8-4BF2-4692-ABA7-7A0D93084B4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AFB08BA-7FB7-4966-80FA-6F53089D7B51}" type="pres">
      <dgm:prSet presAssocID="{C216A5C8-4BF2-4692-ABA7-7A0D93084B4F}" presName="negativeSpace" presStyleCnt="0"/>
      <dgm:spPr/>
    </dgm:pt>
    <dgm:pt modelId="{A879A162-6084-491B-A9E0-AFDDC142D7C2}" type="pres">
      <dgm:prSet presAssocID="{C216A5C8-4BF2-4692-ABA7-7A0D93084B4F}" presName="childText" presStyleLbl="conFgAcc1" presStyleIdx="1" presStyleCnt="5">
        <dgm:presLayoutVars>
          <dgm:bulletEnabled val="1"/>
        </dgm:presLayoutVars>
      </dgm:prSet>
      <dgm:spPr/>
    </dgm:pt>
    <dgm:pt modelId="{8D6B2475-8CDD-477F-9266-5C87C06FCA14}" type="pres">
      <dgm:prSet presAssocID="{A9CC71AE-4F7A-444D-862D-0DA7E0821F42}" presName="spaceBetweenRectangles" presStyleCnt="0"/>
      <dgm:spPr/>
    </dgm:pt>
    <dgm:pt modelId="{D1B0DF9A-A823-42EE-AEA8-59B08B0BD5DB}" type="pres">
      <dgm:prSet presAssocID="{077A89B6-4A6C-45A5-9EE4-C46A1815D21D}" presName="parentLin" presStyleCnt="0"/>
      <dgm:spPr/>
    </dgm:pt>
    <dgm:pt modelId="{9FEFEA20-9837-430F-B6B3-79700E8DC98E}" type="pres">
      <dgm:prSet presAssocID="{077A89B6-4A6C-45A5-9EE4-C46A1815D21D}" presName="parentLeftMargin" presStyleLbl="node1" presStyleIdx="1" presStyleCnt="5"/>
      <dgm:spPr/>
    </dgm:pt>
    <dgm:pt modelId="{ECA94864-847B-4D7E-B7FA-EB2973FA60B7}" type="pres">
      <dgm:prSet presAssocID="{077A89B6-4A6C-45A5-9EE4-C46A1815D21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E48D3DC-76D1-4B00-8C0F-012B9DCC4B52}" type="pres">
      <dgm:prSet presAssocID="{077A89B6-4A6C-45A5-9EE4-C46A1815D21D}" presName="negativeSpace" presStyleCnt="0"/>
      <dgm:spPr/>
    </dgm:pt>
    <dgm:pt modelId="{012CF538-8D2E-4BA6-AE1E-28528B68F678}" type="pres">
      <dgm:prSet presAssocID="{077A89B6-4A6C-45A5-9EE4-C46A1815D21D}" presName="childText" presStyleLbl="conFgAcc1" presStyleIdx="2" presStyleCnt="5">
        <dgm:presLayoutVars>
          <dgm:bulletEnabled val="1"/>
        </dgm:presLayoutVars>
      </dgm:prSet>
      <dgm:spPr/>
    </dgm:pt>
    <dgm:pt modelId="{EEB22535-2A6F-4FB4-931A-D41673560EBB}" type="pres">
      <dgm:prSet presAssocID="{130063E9-74E6-401C-9DA8-25409572D64C}" presName="spaceBetweenRectangles" presStyleCnt="0"/>
      <dgm:spPr/>
    </dgm:pt>
    <dgm:pt modelId="{7134BC28-4C91-4C15-B800-FFB0F77A8EBE}" type="pres">
      <dgm:prSet presAssocID="{A1E65997-D8FC-484A-AECF-B6048CD5AE27}" presName="parentLin" presStyleCnt="0"/>
      <dgm:spPr/>
    </dgm:pt>
    <dgm:pt modelId="{D6865688-C5CC-47CE-80D5-A55317B63EE8}" type="pres">
      <dgm:prSet presAssocID="{A1E65997-D8FC-484A-AECF-B6048CD5AE27}" presName="parentLeftMargin" presStyleLbl="node1" presStyleIdx="2" presStyleCnt="5"/>
      <dgm:spPr/>
    </dgm:pt>
    <dgm:pt modelId="{8355C30C-D021-4508-9C58-697525C8DDCE}" type="pres">
      <dgm:prSet presAssocID="{A1E65997-D8FC-484A-AECF-B6048CD5AE2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A31D382-587B-4023-A9C8-310B7EE4E3AB}" type="pres">
      <dgm:prSet presAssocID="{A1E65997-D8FC-484A-AECF-B6048CD5AE27}" presName="negativeSpace" presStyleCnt="0"/>
      <dgm:spPr/>
    </dgm:pt>
    <dgm:pt modelId="{57D4BEDB-991E-4EEE-9DEB-C458B67024C6}" type="pres">
      <dgm:prSet presAssocID="{A1E65997-D8FC-484A-AECF-B6048CD5AE27}" presName="childText" presStyleLbl="conFgAcc1" presStyleIdx="3" presStyleCnt="5">
        <dgm:presLayoutVars>
          <dgm:bulletEnabled val="1"/>
        </dgm:presLayoutVars>
      </dgm:prSet>
      <dgm:spPr/>
    </dgm:pt>
    <dgm:pt modelId="{F2A4E7F7-1582-4B15-8B60-DC5487B65BEF}" type="pres">
      <dgm:prSet presAssocID="{1E1D1F2C-CAD4-48B5-A79D-70B760D75FB5}" presName="spaceBetweenRectangles" presStyleCnt="0"/>
      <dgm:spPr/>
    </dgm:pt>
    <dgm:pt modelId="{C0596190-0A0A-4573-BDB8-B2F0DD09C9E1}" type="pres">
      <dgm:prSet presAssocID="{623B8ED4-08E3-45F2-9087-71F6303575D2}" presName="parentLin" presStyleCnt="0"/>
      <dgm:spPr/>
    </dgm:pt>
    <dgm:pt modelId="{30F4EA00-1574-432E-B80A-65A0BE7ACDC3}" type="pres">
      <dgm:prSet presAssocID="{623B8ED4-08E3-45F2-9087-71F6303575D2}" presName="parentLeftMargin" presStyleLbl="node1" presStyleIdx="3" presStyleCnt="5"/>
      <dgm:spPr/>
    </dgm:pt>
    <dgm:pt modelId="{A9874652-2038-4FC0-8254-BC7201B8B363}" type="pres">
      <dgm:prSet presAssocID="{623B8ED4-08E3-45F2-9087-71F6303575D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5D662A9-F66B-4A0B-BE44-4BAB38E77CEB}" type="pres">
      <dgm:prSet presAssocID="{623B8ED4-08E3-45F2-9087-71F6303575D2}" presName="negativeSpace" presStyleCnt="0"/>
      <dgm:spPr/>
    </dgm:pt>
    <dgm:pt modelId="{F1E3C1ED-A7B6-41C9-9DE1-D5720862782A}" type="pres">
      <dgm:prSet presAssocID="{623B8ED4-08E3-45F2-9087-71F6303575D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EA3C401-AA1C-407C-9854-977405063C4A}" type="presOf" srcId="{077A89B6-4A6C-45A5-9EE4-C46A1815D21D}" destId="{9FEFEA20-9837-430F-B6B3-79700E8DC98E}" srcOrd="0" destOrd="0" presId="urn:microsoft.com/office/officeart/2005/8/layout/list1"/>
    <dgm:cxn modelId="{0649FA03-186F-4E24-BE18-3F74F607101B}" type="presOf" srcId="{95365A8D-7EDF-471E-9541-449D35F6A1EE}" destId="{220C4DD9-6A95-4F1C-B741-125089AB5D76}" srcOrd="1" destOrd="0" presId="urn:microsoft.com/office/officeart/2005/8/layout/list1"/>
    <dgm:cxn modelId="{1B82CA0B-F5A2-49D9-BE8B-A528816BE4D8}" type="presOf" srcId="{A1E65997-D8FC-484A-AECF-B6048CD5AE27}" destId="{8355C30C-D021-4508-9C58-697525C8DDCE}" srcOrd="1" destOrd="0" presId="urn:microsoft.com/office/officeart/2005/8/layout/list1"/>
    <dgm:cxn modelId="{56804920-5908-4E76-8217-F5AF6D7EB114}" srcId="{F3025D0B-494F-4446-9604-A9A5D71EE137}" destId="{C216A5C8-4BF2-4692-ABA7-7A0D93084B4F}" srcOrd="1" destOrd="0" parTransId="{F278A8EB-4D49-4880-935D-9CBF2E875FB6}" sibTransId="{A9CC71AE-4F7A-444D-862D-0DA7E0821F42}"/>
    <dgm:cxn modelId="{8140E433-8804-4C45-AC06-E521269D2B90}" type="presOf" srcId="{F3025D0B-494F-4446-9604-A9A5D71EE137}" destId="{CD664ADA-92CF-4C4F-A8CF-122D358BA2A8}" srcOrd="0" destOrd="0" presId="urn:microsoft.com/office/officeart/2005/8/layout/list1"/>
    <dgm:cxn modelId="{C04FF24F-ED5C-431C-BC78-D455B54F4EEA}" type="presOf" srcId="{A1E65997-D8FC-484A-AECF-B6048CD5AE27}" destId="{D6865688-C5CC-47CE-80D5-A55317B63EE8}" srcOrd="0" destOrd="0" presId="urn:microsoft.com/office/officeart/2005/8/layout/list1"/>
    <dgm:cxn modelId="{C6F28455-F2BE-4196-A26A-C510268926A1}" type="presOf" srcId="{C216A5C8-4BF2-4692-ABA7-7A0D93084B4F}" destId="{D36077BD-5E29-4CE2-85AC-A2514F0A143C}" srcOrd="0" destOrd="0" presId="urn:microsoft.com/office/officeart/2005/8/layout/list1"/>
    <dgm:cxn modelId="{3A048476-5B6C-40AD-894E-6A0AE9DEF20C}" type="presOf" srcId="{623B8ED4-08E3-45F2-9087-71F6303575D2}" destId="{A9874652-2038-4FC0-8254-BC7201B8B363}" srcOrd="1" destOrd="0" presId="urn:microsoft.com/office/officeart/2005/8/layout/list1"/>
    <dgm:cxn modelId="{5F5C2B7F-60FB-410D-807B-29BCD1AEF1E5}" type="presOf" srcId="{077A89B6-4A6C-45A5-9EE4-C46A1815D21D}" destId="{ECA94864-847B-4D7E-B7FA-EB2973FA60B7}" srcOrd="1" destOrd="0" presId="urn:microsoft.com/office/officeart/2005/8/layout/list1"/>
    <dgm:cxn modelId="{206A7388-1695-4FB0-B802-45CE47304E48}" type="presOf" srcId="{C216A5C8-4BF2-4692-ABA7-7A0D93084B4F}" destId="{0C42292C-23C9-4058-A363-90D4FDFD7E39}" srcOrd="1" destOrd="0" presId="urn:microsoft.com/office/officeart/2005/8/layout/list1"/>
    <dgm:cxn modelId="{6C22738F-695F-4934-A8D1-0800B8DB58E2}" type="presOf" srcId="{623B8ED4-08E3-45F2-9087-71F6303575D2}" destId="{30F4EA00-1574-432E-B80A-65A0BE7ACDC3}" srcOrd="0" destOrd="0" presId="urn:microsoft.com/office/officeart/2005/8/layout/list1"/>
    <dgm:cxn modelId="{34D0319C-8FEA-4D53-937A-895219AEE324}" type="presOf" srcId="{95365A8D-7EDF-471E-9541-449D35F6A1EE}" destId="{81405735-D0EB-451B-8273-6DDB6C38B363}" srcOrd="0" destOrd="0" presId="urn:microsoft.com/office/officeart/2005/8/layout/list1"/>
    <dgm:cxn modelId="{2EC562BC-8152-4D98-8EBC-3B3BDAAE61A0}" srcId="{F3025D0B-494F-4446-9604-A9A5D71EE137}" destId="{623B8ED4-08E3-45F2-9087-71F6303575D2}" srcOrd="4" destOrd="0" parTransId="{D9D8D288-AD1A-4AA2-BF61-2FDC96E4F484}" sibTransId="{5F630138-C996-431E-B64B-7E8849053A52}"/>
    <dgm:cxn modelId="{0C4671CC-BA60-4653-B3EF-1B40336B17CA}" srcId="{F3025D0B-494F-4446-9604-A9A5D71EE137}" destId="{95365A8D-7EDF-471E-9541-449D35F6A1EE}" srcOrd="0" destOrd="0" parTransId="{8AE940D9-31C2-46F3-8397-4F5413095D25}" sibTransId="{592E3342-ED76-4C30-A0B3-FDEBDEDB86EF}"/>
    <dgm:cxn modelId="{CA21A7F4-90E8-4D3F-AAA0-0C309B0205F2}" srcId="{F3025D0B-494F-4446-9604-A9A5D71EE137}" destId="{A1E65997-D8FC-484A-AECF-B6048CD5AE27}" srcOrd="3" destOrd="0" parTransId="{DC792389-7B70-420A-A6E1-24EA70BF5260}" sibTransId="{1E1D1F2C-CAD4-48B5-A79D-70B760D75FB5}"/>
    <dgm:cxn modelId="{4222E6FA-0050-41F6-AFAC-CE34E1814108}" srcId="{F3025D0B-494F-4446-9604-A9A5D71EE137}" destId="{077A89B6-4A6C-45A5-9EE4-C46A1815D21D}" srcOrd="2" destOrd="0" parTransId="{1BF18D98-DC89-41B8-9F70-03DE6894DB9F}" sibTransId="{130063E9-74E6-401C-9DA8-25409572D64C}"/>
    <dgm:cxn modelId="{6373718D-8AE9-4B45-AC73-074B1ED981ED}" type="presParOf" srcId="{CD664ADA-92CF-4C4F-A8CF-122D358BA2A8}" destId="{D9A193CB-327E-4021-997E-F629C80FA05F}" srcOrd="0" destOrd="0" presId="urn:microsoft.com/office/officeart/2005/8/layout/list1"/>
    <dgm:cxn modelId="{04098581-CC08-45D1-8663-1BD2B1E0D3D3}" type="presParOf" srcId="{D9A193CB-327E-4021-997E-F629C80FA05F}" destId="{81405735-D0EB-451B-8273-6DDB6C38B363}" srcOrd="0" destOrd="0" presId="urn:microsoft.com/office/officeart/2005/8/layout/list1"/>
    <dgm:cxn modelId="{905120B4-3802-4BB1-932E-F03E628C5454}" type="presParOf" srcId="{D9A193CB-327E-4021-997E-F629C80FA05F}" destId="{220C4DD9-6A95-4F1C-B741-125089AB5D76}" srcOrd="1" destOrd="0" presId="urn:microsoft.com/office/officeart/2005/8/layout/list1"/>
    <dgm:cxn modelId="{94541ACE-40A6-4DC2-8415-F49136393D62}" type="presParOf" srcId="{CD664ADA-92CF-4C4F-A8CF-122D358BA2A8}" destId="{D425C055-B979-48D3-93FD-2279ABD2A78E}" srcOrd="1" destOrd="0" presId="urn:microsoft.com/office/officeart/2005/8/layout/list1"/>
    <dgm:cxn modelId="{7B8439A5-2DE9-4D10-A4B8-51FCC0CE5EE1}" type="presParOf" srcId="{CD664ADA-92CF-4C4F-A8CF-122D358BA2A8}" destId="{BB745C2E-A5A0-4D1C-B248-2860517148E6}" srcOrd="2" destOrd="0" presId="urn:microsoft.com/office/officeart/2005/8/layout/list1"/>
    <dgm:cxn modelId="{04C28E04-2439-4332-8669-C7BFE376EE0F}" type="presParOf" srcId="{CD664ADA-92CF-4C4F-A8CF-122D358BA2A8}" destId="{93F6CF9C-0572-47AD-8862-15675ABE65A0}" srcOrd="3" destOrd="0" presId="urn:microsoft.com/office/officeart/2005/8/layout/list1"/>
    <dgm:cxn modelId="{F067DB7C-3DCC-4DEB-ACE2-3CA6890AAAFE}" type="presParOf" srcId="{CD664ADA-92CF-4C4F-A8CF-122D358BA2A8}" destId="{E00FD248-B153-4F51-A541-7C2A67ADC8AB}" srcOrd="4" destOrd="0" presId="urn:microsoft.com/office/officeart/2005/8/layout/list1"/>
    <dgm:cxn modelId="{1C156340-B8F2-4665-ABC3-5D5181B62E6D}" type="presParOf" srcId="{E00FD248-B153-4F51-A541-7C2A67ADC8AB}" destId="{D36077BD-5E29-4CE2-85AC-A2514F0A143C}" srcOrd="0" destOrd="0" presId="urn:microsoft.com/office/officeart/2005/8/layout/list1"/>
    <dgm:cxn modelId="{1F97940D-90BF-47D5-884C-9B443EAFE432}" type="presParOf" srcId="{E00FD248-B153-4F51-A541-7C2A67ADC8AB}" destId="{0C42292C-23C9-4058-A363-90D4FDFD7E39}" srcOrd="1" destOrd="0" presId="urn:microsoft.com/office/officeart/2005/8/layout/list1"/>
    <dgm:cxn modelId="{3E30B201-2665-4E90-98F7-4F40CF841308}" type="presParOf" srcId="{CD664ADA-92CF-4C4F-A8CF-122D358BA2A8}" destId="{1AFB08BA-7FB7-4966-80FA-6F53089D7B51}" srcOrd="5" destOrd="0" presId="urn:microsoft.com/office/officeart/2005/8/layout/list1"/>
    <dgm:cxn modelId="{3E698F04-1EED-4B07-9314-5735EFA77399}" type="presParOf" srcId="{CD664ADA-92CF-4C4F-A8CF-122D358BA2A8}" destId="{A879A162-6084-491B-A9E0-AFDDC142D7C2}" srcOrd="6" destOrd="0" presId="urn:microsoft.com/office/officeart/2005/8/layout/list1"/>
    <dgm:cxn modelId="{DAA4E5DF-ACFD-4D7E-AB1F-16DA2332D206}" type="presParOf" srcId="{CD664ADA-92CF-4C4F-A8CF-122D358BA2A8}" destId="{8D6B2475-8CDD-477F-9266-5C87C06FCA14}" srcOrd="7" destOrd="0" presId="urn:microsoft.com/office/officeart/2005/8/layout/list1"/>
    <dgm:cxn modelId="{885AFF96-CD88-4F9E-A065-85A9CFD16F20}" type="presParOf" srcId="{CD664ADA-92CF-4C4F-A8CF-122D358BA2A8}" destId="{D1B0DF9A-A823-42EE-AEA8-59B08B0BD5DB}" srcOrd="8" destOrd="0" presId="urn:microsoft.com/office/officeart/2005/8/layout/list1"/>
    <dgm:cxn modelId="{AA0EF570-A9F1-44AB-AC1E-83A33E1B3ED7}" type="presParOf" srcId="{D1B0DF9A-A823-42EE-AEA8-59B08B0BD5DB}" destId="{9FEFEA20-9837-430F-B6B3-79700E8DC98E}" srcOrd="0" destOrd="0" presId="urn:microsoft.com/office/officeart/2005/8/layout/list1"/>
    <dgm:cxn modelId="{98B73A27-2156-4194-ADCC-61823DA0C51F}" type="presParOf" srcId="{D1B0DF9A-A823-42EE-AEA8-59B08B0BD5DB}" destId="{ECA94864-847B-4D7E-B7FA-EB2973FA60B7}" srcOrd="1" destOrd="0" presId="urn:microsoft.com/office/officeart/2005/8/layout/list1"/>
    <dgm:cxn modelId="{FBE8D9CD-C957-430C-B699-87B4CFBD649B}" type="presParOf" srcId="{CD664ADA-92CF-4C4F-A8CF-122D358BA2A8}" destId="{0E48D3DC-76D1-4B00-8C0F-012B9DCC4B52}" srcOrd="9" destOrd="0" presId="urn:microsoft.com/office/officeart/2005/8/layout/list1"/>
    <dgm:cxn modelId="{BD10CE43-59E2-4BB9-A622-6738E3A4FC12}" type="presParOf" srcId="{CD664ADA-92CF-4C4F-A8CF-122D358BA2A8}" destId="{012CF538-8D2E-4BA6-AE1E-28528B68F678}" srcOrd="10" destOrd="0" presId="urn:microsoft.com/office/officeart/2005/8/layout/list1"/>
    <dgm:cxn modelId="{E9BE3131-3D9B-4522-97B7-F28A7E45884A}" type="presParOf" srcId="{CD664ADA-92CF-4C4F-A8CF-122D358BA2A8}" destId="{EEB22535-2A6F-4FB4-931A-D41673560EBB}" srcOrd="11" destOrd="0" presId="urn:microsoft.com/office/officeart/2005/8/layout/list1"/>
    <dgm:cxn modelId="{E2C45E7B-307A-4838-8B6F-9FBE84E217CD}" type="presParOf" srcId="{CD664ADA-92CF-4C4F-A8CF-122D358BA2A8}" destId="{7134BC28-4C91-4C15-B800-FFB0F77A8EBE}" srcOrd="12" destOrd="0" presId="urn:microsoft.com/office/officeart/2005/8/layout/list1"/>
    <dgm:cxn modelId="{DDEAFFE9-F970-4E31-91FA-324852168FBB}" type="presParOf" srcId="{7134BC28-4C91-4C15-B800-FFB0F77A8EBE}" destId="{D6865688-C5CC-47CE-80D5-A55317B63EE8}" srcOrd="0" destOrd="0" presId="urn:microsoft.com/office/officeart/2005/8/layout/list1"/>
    <dgm:cxn modelId="{13F82DB3-0BBE-47C9-AB80-D98FEB6E6DCD}" type="presParOf" srcId="{7134BC28-4C91-4C15-B800-FFB0F77A8EBE}" destId="{8355C30C-D021-4508-9C58-697525C8DDCE}" srcOrd="1" destOrd="0" presId="urn:microsoft.com/office/officeart/2005/8/layout/list1"/>
    <dgm:cxn modelId="{BF5D0A93-CE5C-43EA-910D-B438903D8EEF}" type="presParOf" srcId="{CD664ADA-92CF-4C4F-A8CF-122D358BA2A8}" destId="{3A31D382-587B-4023-A9C8-310B7EE4E3AB}" srcOrd="13" destOrd="0" presId="urn:microsoft.com/office/officeart/2005/8/layout/list1"/>
    <dgm:cxn modelId="{340E751B-550B-4BF9-8B68-271C660F73A0}" type="presParOf" srcId="{CD664ADA-92CF-4C4F-A8CF-122D358BA2A8}" destId="{57D4BEDB-991E-4EEE-9DEB-C458B67024C6}" srcOrd="14" destOrd="0" presId="urn:microsoft.com/office/officeart/2005/8/layout/list1"/>
    <dgm:cxn modelId="{2B4C47DA-48BD-463F-9581-EFA563F22369}" type="presParOf" srcId="{CD664ADA-92CF-4C4F-A8CF-122D358BA2A8}" destId="{F2A4E7F7-1582-4B15-8B60-DC5487B65BEF}" srcOrd="15" destOrd="0" presId="urn:microsoft.com/office/officeart/2005/8/layout/list1"/>
    <dgm:cxn modelId="{BBCB4EEC-AA96-4FFC-B3D4-583607149994}" type="presParOf" srcId="{CD664ADA-92CF-4C4F-A8CF-122D358BA2A8}" destId="{C0596190-0A0A-4573-BDB8-B2F0DD09C9E1}" srcOrd="16" destOrd="0" presId="urn:microsoft.com/office/officeart/2005/8/layout/list1"/>
    <dgm:cxn modelId="{B67AC5B6-D6F7-4892-A805-D3ADEBABA556}" type="presParOf" srcId="{C0596190-0A0A-4573-BDB8-B2F0DD09C9E1}" destId="{30F4EA00-1574-432E-B80A-65A0BE7ACDC3}" srcOrd="0" destOrd="0" presId="urn:microsoft.com/office/officeart/2005/8/layout/list1"/>
    <dgm:cxn modelId="{8C4CE3C4-DEC9-40C9-ACE4-1E10D00FF7FA}" type="presParOf" srcId="{C0596190-0A0A-4573-BDB8-B2F0DD09C9E1}" destId="{A9874652-2038-4FC0-8254-BC7201B8B363}" srcOrd="1" destOrd="0" presId="urn:microsoft.com/office/officeart/2005/8/layout/list1"/>
    <dgm:cxn modelId="{7F7D2BBB-666F-4CB9-A6BC-ECEB04D1FA26}" type="presParOf" srcId="{CD664ADA-92CF-4C4F-A8CF-122D358BA2A8}" destId="{85D662A9-F66B-4A0B-BE44-4BAB38E77CEB}" srcOrd="17" destOrd="0" presId="urn:microsoft.com/office/officeart/2005/8/layout/list1"/>
    <dgm:cxn modelId="{C156B90B-3444-4AF4-90C6-53B4A57F9D04}" type="presParOf" srcId="{CD664ADA-92CF-4C4F-A8CF-122D358BA2A8}" destId="{F1E3C1ED-A7B6-41C9-9DE1-D5720862782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C81E61-A496-495E-B95F-3C1424BA1E1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95A0A4-6A1F-444A-B9F6-4C9080D087DF}">
      <dgm:prSet/>
      <dgm:spPr/>
      <dgm:t>
        <a:bodyPr/>
        <a:lstStyle/>
        <a:p>
          <a:r>
            <a:rPr lang="pt-BR"/>
            <a:t>ABRELPE. </a:t>
          </a:r>
          <a:r>
            <a:rPr lang="pt-BR" b="1"/>
            <a:t>Panorama dos resíduos sólidos no Brasil 2021. </a:t>
          </a:r>
          <a:r>
            <a:rPr lang="pt-BR"/>
            <a:t>n 54. dezembro 2021.  Disponível em:</a:t>
          </a:r>
          <a:r>
            <a:rPr lang="pt-BR">
              <a:hlinkClick xmlns:r="http://schemas.openxmlformats.org/officeDocument/2006/relationships" r:id="rId1"/>
            </a:rPr>
            <a:t>https://abrelpe.org.br/panorama/</a:t>
          </a:r>
          <a:r>
            <a:rPr lang="pt-BR"/>
            <a:t>. Acesso em: 11 Ago. 2022.</a:t>
          </a:r>
          <a:endParaRPr lang="en-US"/>
        </a:p>
      </dgm:t>
    </dgm:pt>
    <dgm:pt modelId="{087827A1-6814-4A2F-A3DA-519A0D344972}" type="parTrans" cxnId="{DF33F1CF-E907-4DD1-B5ED-111DD062B6F3}">
      <dgm:prSet/>
      <dgm:spPr/>
      <dgm:t>
        <a:bodyPr/>
        <a:lstStyle/>
        <a:p>
          <a:endParaRPr lang="en-US"/>
        </a:p>
      </dgm:t>
    </dgm:pt>
    <dgm:pt modelId="{04298A5A-7D13-47F9-855D-6F4C6C7073DD}" type="sibTrans" cxnId="{DF33F1CF-E907-4DD1-B5ED-111DD062B6F3}">
      <dgm:prSet/>
      <dgm:spPr/>
      <dgm:t>
        <a:bodyPr/>
        <a:lstStyle/>
        <a:p>
          <a:endParaRPr lang="en-US"/>
        </a:p>
      </dgm:t>
    </dgm:pt>
    <dgm:pt modelId="{B4C57939-126C-484E-AE23-416CF108196C}">
      <dgm:prSet/>
      <dgm:spPr/>
      <dgm:t>
        <a:bodyPr/>
        <a:lstStyle/>
        <a:p>
          <a:r>
            <a:rPr lang="pt-BR"/>
            <a:t>ESPETACULAR, Domingo. </a:t>
          </a:r>
          <a:r>
            <a:rPr lang="pt-BR" b="1"/>
            <a:t>Conheça a dura realidade de quem sobrevive dos lixões.</a:t>
          </a:r>
          <a:r>
            <a:rPr lang="pt-BR"/>
            <a:t> Youtube, janeiro 2020. Disponível em: </a:t>
          </a:r>
          <a:r>
            <a:rPr lang="pt-BR">
              <a:hlinkClick xmlns:r="http://schemas.openxmlformats.org/officeDocument/2006/relationships" r:id="rId2"/>
            </a:rPr>
            <a:t>https://youtu.be/VLZ6H0pBBsw</a:t>
          </a:r>
          <a:r>
            <a:rPr lang="pt-BR"/>
            <a:t>.</a:t>
          </a:r>
          <a:endParaRPr lang="en-US"/>
        </a:p>
      </dgm:t>
    </dgm:pt>
    <dgm:pt modelId="{0CD2A6D9-34B8-4CFE-A3E2-31BBC997078E}" type="parTrans" cxnId="{024E64BD-5087-40F4-93E9-6B34FF55D396}">
      <dgm:prSet/>
      <dgm:spPr/>
      <dgm:t>
        <a:bodyPr/>
        <a:lstStyle/>
        <a:p>
          <a:endParaRPr lang="en-US"/>
        </a:p>
      </dgm:t>
    </dgm:pt>
    <dgm:pt modelId="{4A5E3FFC-DB77-4BC4-995C-E0385F2BE450}" type="sibTrans" cxnId="{024E64BD-5087-40F4-93E9-6B34FF55D396}">
      <dgm:prSet/>
      <dgm:spPr/>
      <dgm:t>
        <a:bodyPr/>
        <a:lstStyle/>
        <a:p>
          <a:endParaRPr lang="en-US"/>
        </a:p>
      </dgm:t>
    </dgm:pt>
    <dgm:pt modelId="{196BC126-2582-444D-B01E-E8FC8DCAC758}" type="pres">
      <dgm:prSet presAssocID="{FEC81E61-A496-495E-B95F-3C1424BA1E17}" presName="linear" presStyleCnt="0">
        <dgm:presLayoutVars>
          <dgm:animLvl val="lvl"/>
          <dgm:resizeHandles val="exact"/>
        </dgm:presLayoutVars>
      </dgm:prSet>
      <dgm:spPr/>
    </dgm:pt>
    <dgm:pt modelId="{BF02CA8D-AEBE-4AE8-8143-567F091A7665}" type="pres">
      <dgm:prSet presAssocID="{D795A0A4-6A1F-444A-B9F6-4C9080D087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A83191-EE8B-4F79-838A-F5B6629B54E2}" type="pres">
      <dgm:prSet presAssocID="{04298A5A-7D13-47F9-855D-6F4C6C7073DD}" presName="spacer" presStyleCnt="0"/>
      <dgm:spPr/>
    </dgm:pt>
    <dgm:pt modelId="{46DB0992-2521-46A4-895A-BD67BE99A130}" type="pres">
      <dgm:prSet presAssocID="{B4C57939-126C-484E-AE23-416CF108196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B5E840F-FD4C-40D4-BA22-86C0445F33EB}" type="presOf" srcId="{B4C57939-126C-484E-AE23-416CF108196C}" destId="{46DB0992-2521-46A4-895A-BD67BE99A130}" srcOrd="0" destOrd="0" presId="urn:microsoft.com/office/officeart/2005/8/layout/vList2"/>
    <dgm:cxn modelId="{DE857EB0-C6F5-4B71-BE28-F43025549D56}" type="presOf" srcId="{D795A0A4-6A1F-444A-B9F6-4C9080D087DF}" destId="{BF02CA8D-AEBE-4AE8-8143-567F091A7665}" srcOrd="0" destOrd="0" presId="urn:microsoft.com/office/officeart/2005/8/layout/vList2"/>
    <dgm:cxn modelId="{024E64BD-5087-40F4-93E9-6B34FF55D396}" srcId="{FEC81E61-A496-495E-B95F-3C1424BA1E17}" destId="{B4C57939-126C-484E-AE23-416CF108196C}" srcOrd="1" destOrd="0" parTransId="{0CD2A6D9-34B8-4CFE-A3E2-31BBC997078E}" sibTransId="{4A5E3FFC-DB77-4BC4-995C-E0385F2BE450}"/>
    <dgm:cxn modelId="{DF33F1CF-E907-4DD1-B5ED-111DD062B6F3}" srcId="{FEC81E61-A496-495E-B95F-3C1424BA1E17}" destId="{D795A0A4-6A1F-444A-B9F6-4C9080D087DF}" srcOrd="0" destOrd="0" parTransId="{087827A1-6814-4A2F-A3DA-519A0D344972}" sibTransId="{04298A5A-7D13-47F9-855D-6F4C6C7073DD}"/>
    <dgm:cxn modelId="{467505E0-6EDB-4DBB-B188-92928978769D}" type="presOf" srcId="{FEC81E61-A496-495E-B95F-3C1424BA1E17}" destId="{196BC126-2582-444D-B01E-E8FC8DCAC758}" srcOrd="0" destOrd="0" presId="urn:microsoft.com/office/officeart/2005/8/layout/vList2"/>
    <dgm:cxn modelId="{01583753-5E54-4DF4-9ECB-3AFC576BCE4B}" type="presParOf" srcId="{196BC126-2582-444D-B01E-E8FC8DCAC758}" destId="{BF02CA8D-AEBE-4AE8-8143-567F091A7665}" srcOrd="0" destOrd="0" presId="urn:microsoft.com/office/officeart/2005/8/layout/vList2"/>
    <dgm:cxn modelId="{43E9E9E8-73CD-443A-B902-9A7542DB3AE3}" type="presParOf" srcId="{196BC126-2582-444D-B01E-E8FC8DCAC758}" destId="{6AA83191-EE8B-4F79-838A-F5B6629B54E2}" srcOrd="1" destOrd="0" presId="urn:microsoft.com/office/officeart/2005/8/layout/vList2"/>
    <dgm:cxn modelId="{A133C033-3820-407E-958C-7B8A21F1909E}" type="presParOf" srcId="{196BC126-2582-444D-B01E-E8FC8DCAC758}" destId="{46DB0992-2521-46A4-895A-BD67BE99A13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45C2E-A5A0-4D1C-B248-2860517148E6}">
      <dsp:nvSpPr>
        <dsp:cNvPr id="0" name=""/>
        <dsp:cNvSpPr/>
      </dsp:nvSpPr>
      <dsp:spPr>
        <a:xfrm>
          <a:off x="0" y="683493"/>
          <a:ext cx="781256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C4DD9-6A95-4F1C-B741-125089AB5D76}">
      <dsp:nvSpPr>
        <dsp:cNvPr id="0" name=""/>
        <dsp:cNvSpPr/>
      </dsp:nvSpPr>
      <dsp:spPr>
        <a:xfrm>
          <a:off x="390628" y="314493"/>
          <a:ext cx="5468793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707" tIns="0" rIns="20670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GABRIEL DE SOUZA SANTOS</a:t>
          </a:r>
        </a:p>
      </dsp:txBody>
      <dsp:txXfrm>
        <a:off x="426654" y="350519"/>
        <a:ext cx="5396741" cy="665948"/>
      </dsp:txXfrm>
    </dsp:sp>
    <dsp:sp modelId="{A879A162-6084-491B-A9E0-AFDDC142D7C2}">
      <dsp:nvSpPr>
        <dsp:cNvPr id="0" name=""/>
        <dsp:cNvSpPr/>
      </dsp:nvSpPr>
      <dsp:spPr>
        <a:xfrm>
          <a:off x="0" y="1817493"/>
          <a:ext cx="781256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83401"/>
              <a:satOff val="-6501"/>
              <a:lumOff val="-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2292C-23C9-4058-A363-90D4FDFD7E39}">
      <dsp:nvSpPr>
        <dsp:cNvPr id="0" name=""/>
        <dsp:cNvSpPr/>
      </dsp:nvSpPr>
      <dsp:spPr>
        <a:xfrm>
          <a:off x="390628" y="1448493"/>
          <a:ext cx="5468793" cy="738000"/>
        </a:xfrm>
        <a:prstGeom prst="roundRect">
          <a:avLst/>
        </a:prstGeom>
        <a:solidFill>
          <a:schemeClr val="accent5">
            <a:hueOff val="-1183401"/>
            <a:satOff val="-6501"/>
            <a:lumOff val="-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707" tIns="0" rIns="20670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GUILHERME HENRIQUE DAROZ</a:t>
          </a:r>
        </a:p>
      </dsp:txBody>
      <dsp:txXfrm>
        <a:off x="426654" y="1484519"/>
        <a:ext cx="5396741" cy="665948"/>
      </dsp:txXfrm>
    </dsp:sp>
    <dsp:sp modelId="{012CF538-8D2E-4BA6-AE1E-28528B68F678}">
      <dsp:nvSpPr>
        <dsp:cNvPr id="0" name=""/>
        <dsp:cNvSpPr/>
      </dsp:nvSpPr>
      <dsp:spPr>
        <a:xfrm>
          <a:off x="0" y="2951493"/>
          <a:ext cx="781256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366803"/>
              <a:satOff val="-13001"/>
              <a:lumOff val="-1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94864-847B-4D7E-B7FA-EB2973FA60B7}">
      <dsp:nvSpPr>
        <dsp:cNvPr id="0" name=""/>
        <dsp:cNvSpPr/>
      </dsp:nvSpPr>
      <dsp:spPr>
        <a:xfrm>
          <a:off x="390628" y="2582493"/>
          <a:ext cx="5468793" cy="738000"/>
        </a:xfrm>
        <a:prstGeom prst="roundRect">
          <a:avLst/>
        </a:prstGeom>
        <a:solidFill>
          <a:schemeClr val="accent5">
            <a:hueOff val="-2366803"/>
            <a:satOff val="-13001"/>
            <a:lumOff val="-1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707" tIns="0" rIns="20670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LUÍS ARTUR FAUSTINONI RIBEIRO</a:t>
          </a:r>
        </a:p>
      </dsp:txBody>
      <dsp:txXfrm>
        <a:off x="426654" y="2618519"/>
        <a:ext cx="5396741" cy="665948"/>
      </dsp:txXfrm>
    </dsp:sp>
    <dsp:sp modelId="{57D4BEDB-991E-4EEE-9DEB-C458B67024C6}">
      <dsp:nvSpPr>
        <dsp:cNvPr id="0" name=""/>
        <dsp:cNvSpPr/>
      </dsp:nvSpPr>
      <dsp:spPr>
        <a:xfrm>
          <a:off x="0" y="4085493"/>
          <a:ext cx="781256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550204"/>
              <a:satOff val="-19502"/>
              <a:lumOff val="-194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5C30C-D021-4508-9C58-697525C8DDCE}">
      <dsp:nvSpPr>
        <dsp:cNvPr id="0" name=""/>
        <dsp:cNvSpPr/>
      </dsp:nvSpPr>
      <dsp:spPr>
        <a:xfrm>
          <a:off x="390628" y="3716493"/>
          <a:ext cx="5468793" cy="738000"/>
        </a:xfrm>
        <a:prstGeom prst="roundRect">
          <a:avLst/>
        </a:prstGeom>
        <a:solidFill>
          <a:schemeClr val="accent5">
            <a:hueOff val="-3550204"/>
            <a:satOff val="-19502"/>
            <a:lumOff val="-19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707" tIns="0" rIns="20670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PEDRO LUCAS APARECIDO SILVA</a:t>
          </a:r>
        </a:p>
      </dsp:txBody>
      <dsp:txXfrm>
        <a:off x="426654" y="3752519"/>
        <a:ext cx="5396741" cy="665948"/>
      </dsp:txXfrm>
    </dsp:sp>
    <dsp:sp modelId="{F1E3C1ED-A7B6-41C9-9DE1-D5720862782A}">
      <dsp:nvSpPr>
        <dsp:cNvPr id="0" name=""/>
        <dsp:cNvSpPr/>
      </dsp:nvSpPr>
      <dsp:spPr>
        <a:xfrm>
          <a:off x="0" y="5219493"/>
          <a:ext cx="781256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733605"/>
              <a:satOff val="-26003"/>
              <a:lumOff val="-258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74652-2038-4FC0-8254-BC7201B8B363}">
      <dsp:nvSpPr>
        <dsp:cNvPr id="0" name=""/>
        <dsp:cNvSpPr/>
      </dsp:nvSpPr>
      <dsp:spPr>
        <a:xfrm>
          <a:off x="390628" y="4850493"/>
          <a:ext cx="5468793" cy="738000"/>
        </a:xfrm>
        <a:prstGeom prst="roundRect">
          <a:avLst/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707" tIns="0" rIns="20670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RAFAEL NEVES NASCIMENTO</a:t>
          </a:r>
        </a:p>
      </dsp:txBody>
      <dsp:txXfrm>
        <a:off x="426654" y="4886519"/>
        <a:ext cx="5396741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2CA8D-AEBE-4AE8-8143-567F091A7665}">
      <dsp:nvSpPr>
        <dsp:cNvPr id="0" name=""/>
        <dsp:cNvSpPr/>
      </dsp:nvSpPr>
      <dsp:spPr>
        <a:xfrm>
          <a:off x="0" y="565390"/>
          <a:ext cx="6831118" cy="242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ABRELPE. </a:t>
          </a:r>
          <a:r>
            <a:rPr lang="pt-BR" sz="2800" b="1" kern="1200"/>
            <a:t>Panorama dos resíduos sólidos no Brasil 2021. </a:t>
          </a:r>
          <a:r>
            <a:rPr lang="pt-BR" sz="2800" kern="1200"/>
            <a:t>n 54. dezembro 2021.  Disponível em:</a:t>
          </a:r>
          <a:r>
            <a:rPr lang="pt-BR" sz="2800" kern="1200">
              <a:hlinkClick xmlns:r="http://schemas.openxmlformats.org/officeDocument/2006/relationships" r:id="rId1"/>
            </a:rPr>
            <a:t>https://abrelpe.org.br/panorama/</a:t>
          </a:r>
          <a:r>
            <a:rPr lang="pt-BR" sz="2800" kern="1200"/>
            <a:t>. Acesso em: 11 Ago. 2022.</a:t>
          </a:r>
          <a:endParaRPr lang="en-US" sz="2800" kern="1200"/>
        </a:p>
      </dsp:txBody>
      <dsp:txXfrm>
        <a:off x="118342" y="683732"/>
        <a:ext cx="6594434" cy="2187556"/>
      </dsp:txXfrm>
    </dsp:sp>
    <dsp:sp modelId="{46DB0992-2521-46A4-895A-BD67BE99A130}">
      <dsp:nvSpPr>
        <dsp:cNvPr id="0" name=""/>
        <dsp:cNvSpPr/>
      </dsp:nvSpPr>
      <dsp:spPr>
        <a:xfrm>
          <a:off x="0" y="3070270"/>
          <a:ext cx="6831118" cy="2424240"/>
        </a:xfrm>
        <a:prstGeom prst="roundRect">
          <a:avLst/>
        </a:prstGeom>
        <a:solidFill>
          <a:schemeClr val="accent2">
            <a:hueOff val="-3298210"/>
            <a:satOff val="-2503"/>
            <a:lumOff val="-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ESPETACULAR, Domingo. </a:t>
          </a:r>
          <a:r>
            <a:rPr lang="pt-BR" sz="2800" b="1" kern="1200"/>
            <a:t>Conheça a dura realidade de quem sobrevive dos lixões.</a:t>
          </a:r>
          <a:r>
            <a:rPr lang="pt-BR" sz="2800" kern="1200"/>
            <a:t> Youtube, janeiro 2020. Disponível em: </a:t>
          </a:r>
          <a:r>
            <a:rPr lang="pt-BR" sz="2800" kern="1200">
              <a:hlinkClick xmlns:r="http://schemas.openxmlformats.org/officeDocument/2006/relationships" r:id="rId2"/>
            </a:rPr>
            <a:t>https://youtu.be/VLZ6H0pBBsw</a:t>
          </a:r>
          <a:r>
            <a:rPr lang="pt-BR" sz="2800" kern="1200"/>
            <a:t>.</a:t>
          </a:r>
          <a:endParaRPr lang="en-US" sz="2800" kern="1200"/>
        </a:p>
      </dsp:txBody>
      <dsp:txXfrm>
        <a:off x="118342" y="3188612"/>
        <a:ext cx="6594434" cy="2187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5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0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0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81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6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69" r:id="rId6"/>
    <p:sldLayoutId id="2147483865" r:id="rId7"/>
    <p:sldLayoutId id="2147483866" r:id="rId8"/>
    <p:sldLayoutId id="2147483867" r:id="rId9"/>
    <p:sldLayoutId id="2147483868" r:id="rId10"/>
    <p:sldLayoutId id="2147483870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chemeClr val="tx2">
                    <a:alpha val="80000"/>
                  </a:schemeClr>
                </a:solidFill>
                <a:highlight>
                  <a:srgbClr val="C0C0C0"/>
                </a:highlight>
                <a:latin typeface="Rockwell"/>
                <a:cs typeface="Calibri Light"/>
              </a:rPr>
              <a:t>ESTUDOS AVANÇADOS EM MATEMÁTICA E SUAS TECNOLOGIAS</a:t>
            </a:r>
            <a:endParaRPr lang="en-US" sz="3800" b="1" dirty="0">
              <a:solidFill>
                <a:srgbClr val="12154E">
                  <a:alpha val="80000"/>
                </a:srgbClr>
              </a:solidFill>
              <a:highlight>
                <a:srgbClr val="C0C0C0"/>
              </a:highlight>
              <a:latin typeface="Rockwel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4004604"/>
            <a:ext cx="5414255" cy="15605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4F3CFA"/>
                </a:solidFill>
                <a:latin typeface="Avenir Next LT Pro"/>
                <a:ea typeface="+mn-lt"/>
                <a:cs typeface="+mn-lt"/>
              </a:rPr>
              <a:t>ESTUDO DE CASO – VIABILIDADE DE IMPLANTAR UM ECOPONTO NA ESCOLA TÉCNICA ESTADUAL PROFESSOR JOSÉ CARLOS SENO JÚNIOR</a:t>
            </a:r>
            <a:endParaRPr lang="en-US" sz="2000">
              <a:solidFill>
                <a:srgbClr val="4F3CFA"/>
              </a:solidFill>
              <a:latin typeface="Avenir Next LT Pro"/>
              <a:cs typeface="LilyUPC"/>
            </a:endParaRPr>
          </a:p>
        </p:txBody>
      </p:sp>
      <p:pic>
        <p:nvPicPr>
          <p:cNvPr id="5" name="Picture 5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6C6F9451-C51A-35CC-D4A1-E030B79B7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6" r="28867"/>
          <a:stretch/>
        </p:blipFill>
        <p:spPr>
          <a:xfrm>
            <a:off x="5639175" y="-3440"/>
            <a:ext cx="6546894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533C0C-7A50-B5D0-E3EC-1540E1A8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chemeClr val="tx2"/>
                </a:solidFill>
                <a:cs typeface="Posterama"/>
              </a:rPr>
              <a:t>MEDIÇÕES, CÁLCULOS E RESULTADOS DE MATERIAIS COLETADOS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3218-C3AB-643E-5E91-E0DF45ED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426966"/>
            <a:ext cx="10465172" cy="27645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/>
            <a:r>
              <a:rPr lang="pt-BR" sz="2000" dirty="0">
                <a:solidFill>
                  <a:schemeClr val="tx2"/>
                </a:solidFill>
                <a:ea typeface="+mn-lt"/>
                <a:cs typeface="+mn-lt"/>
              </a:rPr>
              <a:t>Através do uso de uma fita métrica, foi medida a circunferência, a largura, a profundidade e a altura de sete itens materiais potenciais recicláveis no ecoponto da ETEC, com a finalidade de calcular a área de suas bases e seu volume.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 algn="just"/>
            <a:r>
              <a:rPr lang="pt-BR" sz="2000" dirty="0">
                <a:solidFill>
                  <a:schemeClr val="tx2"/>
                </a:solidFill>
                <a:ea typeface="+mn-lt"/>
                <a:cs typeface="+mn-lt"/>
              </a:rPr>
              <a:t>Os materiais usados para a medição foram: garrafa pet, lata de leite em pó, caixa de leite, detergente, óleo, caixa de leite condensado, lata de leite condensado.</a:t>
            </a:r>
            <a:endParaRPr lang="pt-BR" sz="2000">
              <a:solidFill>
                <a:schemeClr val="tx2"/>
              </a:solidFill>
              <a:ea typeface="+mn-lt"/>
              <a:cs typeface="+mn-lt"/>
            </a:endParaRPr>
          </a:p>
          <a:p>
            <a:pPr marL="457200" indent="-457200" algn="just">
              <a:buClr>
                <a:srgbClr val="FFFFFF"/>
              </a:buClr>
            </a:pPr>
            <a:r>
              <a:rPr lang="pt-BR" sz="2000" dirty="0">
                <a:solidFill>
                  <a:schemeClr val="tx2"/>
                </a:solidFill>
                <a:ea typeface="+mn-lt"/>
                <a:cs typeface="+mn-lt"/>
              </a:rPr>
              <a:t>Foram divididos em dois conjuntos os materiais coletados: os resíduos cilíndricos, e os resíduos </a:t>
            </a:r>
            <a:r>
              <a:rPr lang="pt-BR" sz="2000" dirty="0" err="1">
                <a:solidFill>
                  <a:schemeClr val="tx2"/>
                </a:solidFill>
                <a:ea typeface="+mn-lt"/>
                <a:cs typeface="+mn-lt"/>
              </a:rPr>
              <a:t>paralelepípédicos</a:t>
            </a:r>
            <a:r>
              <a:rPr lang="pt-BR" sz="20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53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DFD0F5-F320-1BC4-CBB9-45BFF100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2"/>
                </a:solidFill>
                <a:cs typeface="Posterama"/>
              </a:rPr>
              <a:t>MEDIÇÕES E CÁLCULOS DOS CILINDROS</a:t>
            </a:r>
            <a:endParaRPr lang="en-US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F0C4-3171-8758-B9B7-5B7153435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701" y="732348"/>
            <a:ext cx="5759684" cy="205318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00000"/>
              </a:lnSpc>
              <a:buClr>
                <a:srgbClr val="FFFFFF"/>
              </a:buClr>
              <a:buFont typeface="Arial"/>
            </a:pPr>
            <a:r>
              <a:rPr lang="en-US" sz="2000" dirty="0">
                <a:solidFill>
                  <a:schemeClr val="tx2"/>
                </a:solidFill>
              </a:rPr>
              <a:t>A </a:t>
            </a:r>
            <a:r>
              <a:rPr lang="en-US" sz="2000" dirty="0" err="1">
                <a:solidFill>
                  <a:schemeClr val="tx2"/>
                </a:solidFill>
              </a:rPr>
              <a:t>garrafa</a:t>
            </a:r>
            <a:r>
              <a:rPr lang="en-US" sz="2000" dirty="0">
                <a:solidFill>
                  <a:schemeClr val="tx2"/>
                </a:solidFill>
              </a:rPr>
              <a:t> pet, a </a:t>
            </a:r>
            <a:r>
              <a:rPr lang="en-US" sz="2000" dirty="0" err="1">
                <a:solidFill>
                  <a:schemeClr val="tx2"/>
                </a:solidFill>
              </a:rPr>
              <a:t>lata</a:t>
            </a:r>
            <a:r>
              <a:rPr lang="en-US" sz="2000" dirty="0">
                <a:solidFill>
                  <a:schemeClr val="tx2"/>
                </a:solidFill>
              </a:rPr>
              <a:t> de </a:t>
            </a:r>
            <a:r>
              <a:rPr lang="en-US" sz="2000" dirty="0" err="1">
                <a:solidFill>
                  <a:schemeClr val="tx2"/>
                </a:solidFill>
              </a:rPr>
              <a:t>leite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pó</a:t>
            </a:r>
            <a:r>
              <a:rPr lang="en-US" sz="2000" dirty="0">
                <a:solidFill>
                  <a:schemeClr val="tx2"/>
                </a:solidFill>
              </a:rPr>
              <a:t>, o </a:t>
            </a:r>
            <a:r>
              <a:rPr lang="en-US" sz="2000" dirty="0" err="1">
                <a:solidFill>
                  <a:schemeClr val="tx2"/>
                </a:solidFill>
              </a:rPr>
              <a:t>detergente</a:t>
            </a:r>
            <a:r>
              <a:rPr lang="en-US" sz="2000" dirty="0">
                <a:solidFill>
                  <a:schemeClr val="tx2"/>
                </a:solidFill>
              </a:rPr>
              <a:t>, o </a:t>
            </a:r>
            <a:r>
              <a:rPr lang="en-US" sz="2000" dirty="0" err="1">
                <a:solidFill>
                  <a:schemeClr val="tx2"/>
                </a:solidFill>
              </a:rPr>
              <a:t>óleo</a:t>
            </a:r>
            <a:r>
              <a:rPr lang="en-US" sz="2000" dirty="0">
                <a:solidFill>
                  <a:schemeClr val="tx2"/>
                </a:solidFill>
              </a:rPr>
              <a:t> e a </a:t>
            </a:r>
            <a:r>
              <a:rPr lang="en-US" sz="2000" dirty="0" err="1">
                <a:solidFill>
                  <a:schemeClr val="tx2"/>
                </a:solidFill>
              </a:rPr>
              <a:t>lata</a:t>
            </a:r>
            <a:r>
              <a:rPr lang="en-US" sz="2000" dirty="0">
                <a:solidFill>
                  <a:schemeClr val="tx2"/>
                </a:solidFill>
              </a:rPr>
              <a:t> de </a:t>
            </a:r>
            <a:r>
              <a:rPr lang="en-US" sz="2000" dirty="0" err="1">
                <a:solidFill>
                  <a:schemeClr val="tx2"/>
                </a:solidFill>
              </a:rPr>
              <a:t>leite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condensado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foram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tratados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como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materiais</a:t>
            </a:r>
            <a:r>
              <a:rPr lang="en-US" sz="2000" dirty="0">
                <a:solidFill>
                  <a:schemeClr val="tx2"/>
                </a:solidFill>
              </a:rPr>
              <a:t> de </a:t>
            </a:r>
            <a:r>
              <a:rPr lang="en-US" sz="2000" dirty="0" err="1">
                <a:solidFill>
                  <a:schemeClr val="tx2"/>
                </a:solidFill>
              </a:rPr>
              <a:t>formato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cilíndricos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  <a:endParaRPr lang="en-US"/>
          </a:p>
          <a:p>
            <a:pPr algn="just">
              <a:lnSpc>
                <a:spcPct val="100000"/>
              </a:lnSpc>
              <a:buClr>
                <a:srgbClr val="FFFFFF"/>
              </a:buClr>
              <a:buFont typeface="Arial"/>
            </a:pPr>
            <a:r>
              <a:rPr lang="en-US" sz="2000" dirty="0">
                <a:solidFill>
                  <a:schemeClr val="tx2"/>
                </a:solidFill>
              </a:rPr>
              <a:t>Sendo </a:t>
            </a:r>
            <a:r>
              <a:rPr lang="en-US" sz="2000" dirty="0" err="1">
                <a:solidFill>
                  <a:schemeClr val="tx2"/>
                </a:solidFill>
              </a:rPr>
              <a:t>assim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mediu</a:t>
            </a:r>
            <a:r>
              <a:rPr lang="en-US" sz="2000" dirty="0">
                <a:solidFill>
                  <a:schemeClr val="tx2"/>
                </a:solidFill>
              </a:rPr>
              <a:t>-se, para </a:t>
            </a:r>
            <a:r>
              <a:rPr lang="en-US" sz="2000" dirty="0" err="1">
                <a:solidFill>
                  <a:schemeClr val="tx2"/>
                </a:solidFill>
              </a:rPr>
              <a:t>cada</a:t>
            </a:r>
            <a:r>
              <a:rPr lang="en-US" sz="2000" dirty="0">
                <a:solidFill>
                  <a:schemeClr val="tx2"/>
                </a:solidFill>
              </a:rPr>
              <a:t> um deles, o </a:t>
            </a:r>
            <a:r>
              <a:rPr lang="en-US" sz="2000" dirty="0" err="1">
                <a:solidFill>
                  <a:schemeClr val="tx2"/>
                </a:solidFill>
              </a:rPr>
              <a:t>tamanho</a:t>
            </a:r>
            <a:r>
              <a:rPr lang="en-US" sz="2000" dirty="0">
                <a:solidFill>
                  <a:schemeClr val="tx2"/>
                </a:solidFill>
              </a:rPr>
              <a:t> de </a:t>
            </a:r>
            <a:r>
              <a:rPr lang="en-US" sz="2000" dirty="0" err="1">
                <a:solidFill>
                  <a:schemeClr val="tx2"/>
                </a:solidFill>
              </a:rPr>
              <a:t>suas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circunferências</a:t>
            </a:r>
            <a:r>
              <a:rPr lang="en-US" sz="2000" dirty="0">
                <a:solidFill>
                  <a:schemeClr val="tx2"/>
                </a:solidFill>
              </a:rPr>
              <a:t> e a </a:t>
            </a:r>
            <a:r>
              <a:rPr lang="en-US" sz="2000" dirty="0" err="1">
                <a:solidFill>
                  <a:schemeClr val="tx2"/>
                </a:solidFill>
              </a:rPr>
              <a:t>suas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respectivas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alturas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E6F1913-9EEF-701F-FD53-E1E095200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0" y="3506438"/>
            <a:ext cx="9952535" cy="21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5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5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937A43-E2FB-A5F6-3AD2-7AE0A465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866" y="407792"/>
            <a:ext cx="7539126" cy="2001905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cs typeface="Posterama"/>
              </a:rPr>
              <a:t>MEDIÇÕES E CÁLCULOS DOS CILINDROS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EBE6-6345-0622-D9B1-E8FD8753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702" y="2849014"/>
            <a:ext cx="10261127" cy="20108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Para que se </a:t>
            </a:r>
            <a:r>
              <a:rPr lang="en-US" sz="2400" dirty="0" err="1">
                <a:solidFill>
                  <a:schemeClr val="tx2"/>
                </a:solidFill>
              </a:rPr>
              <a:t>calcule</a:t>
            </a:r>
            <a:r>
              <a:rPr lang="en-US" sz="2400" dirty="0">
                <a:solidFill>
                  <a:schemeClr val="tx2"/>
                </a:solidFill>
              </a:rPr>
              <a:t> o volume do </a:t>
            </a:r>
            <a:r>
              <a:rPr lang="en-US" sz="2400" dirty="0" err="1">
                <a:solidFill>
                  <a:schemeClr val="tx2"/>
                </a:solidFill>
              </a:rPr>
              <a:t>cilindro</a:t>
            </a:r>
            <a:r>
              <a:rPr lang="en-US" sz="2400" dirty="0">
                <a:solidFill>
                  <a:schemeClr val="tx2"/>
                </a:solidFill>
              </a:rPr>
              <a:t>, é </a:t>
            </a:r>
            <a:r>
              <a:rPr lang="en-US" sz="2400" dirty="0" err="1">
                <a:solidFill>
                  <a:schemeClr val="tx2"/>
                </a:solidFill>
              </a:rPr>
              <a:t>necessário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calcular</a:t>
            </a:r>
            <a:r>
              <a:rPr lang="en-US" sz="2400" dirty="0">
                <a:solidFill>
                  <a:schemeClr val="tx2"/>
                </a:solidFill>
              </a:rPr>
              <a:t> a </a:t>
            </a:r>
            <a:r>
              <a:rPr lang="en-US" sz="2400" dirty="0" err="1">
                <a:solidFill>
                  <a:schemeClr val="tx2"/>
                </a:solidFill>
              </a:rPr>
              <a:t>área</a:t>
            </a:r>
            <a:r>
              <a:rPr lang="en-US" sz="2400" dirty="0">
                <a:solidFill>
                  <a:schemeClr val="tx2"/>
                </a:solidFill>
              </a:rPr>
              <a:t> de </a:t>
            </a:r>
            <a:r>
              <a:rPr lang="en-US" sz="2400" dirty="0" err="1">
                <a:solidFill>
                  <a:schemeClr val="tx2"/>
                </a:solidFill>
              </a:rPr>
              <a:t>sua</a:t>
            </a:r>
            <a:r>
              <a:rPr lang="en-US" sz="2400" dirty="0">
                <a:solidFill>
                  <a:schemeClr val="tx2"/>
                </a:solidFill>
              </a:rPr>
              <a:t> base, que é um </a:t>
            </a:r>
            <a:r>
              <a:rPr lang="en-US" sz="2400" dirty="0" err="1">
                <a:solidFill>
                  <a:schemeClr val="tx2"/>
                </a:solidFill>
              </a:rPr>
              <a:t>círculo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r>
              <a:rPr lang="en-US" sz="2400" dirty="0">
                <a:solidFill>
                  <a:schemeClr val="tx2"/>
                </a:solidFill>
              </a:rPr>
              <a:t>Para </a:t>
            </a:r>
            <a:r>
              <a:rPr lang="en-US" sz="2400" dirty="0" err="1">
                <a:solidFill>
                  <a:schemeClr val="tx2"/>
                </a:solidFill>
              </a:rPr>
              <a:t>calcular</a:t>
            </a:r>
            <a:r>
              <a:rPr lang="en-US" sz="2400" dirty="0">
                <a:solidFill>
                  <a:schemeClr val="tx2"/>
                </a:solidFill>
              </a:rPr>
              <a:t> a </a:t>
            </a:r>
            <a:r>
              <a:rPr lang="en-US" sz="2400" dirty="0" err="1">
                <a:solidFill>
                  <a:schemeClr val="tx2"/>
                </a:solidFill>
              </a:rPr>
              <a:t>área</a:t>
            </a:r>
            <a:r>
              <a:rPr lang="en-US" sz="2400" dirty="0">
                <a:solidFill>
                  <a:schemeClr val="tx2"/>
                </a:solidFill>
              </a:rPr>
              <a:t> de </a:t>
            </a:r>
            <a:r>
              <a:rPr lang="en-US" sz="2400" dirty="0" err="1">
                <a:solidFill>
                  <a:schemeClr val="tx2"/>
                </a:solidFill>
              </a:rPr>
              <a:t>sua</a:t>
            </a:r>
            <a:r>
              <a:rPr lang="en-US" sz="2400" dirty="0">
                <a:solidFill>
                  <a:schemeClr val="tx2"/>
                </a:solidFill>
              </a:rPr>
              <a:t> base, </a:t>
            </a:r>
            <a:r>
              <a:rPr lang="en-US" sz="2400" dirty="0" err="1">
                <a:solidFill>
                  <a:schemeClr val="tx2"/>
                </a:solidFill>
              </a:rPr>
              <a:t>temos</a:t>
            </a:r>
            <a:r>
              <a:rPr lang="en-US" sz="2400" dirty="0">
                <a:solidFill>
                  <a:schemeClr val="tx2"/>
                </a:solidFill>
              </a:rPr>
              <a:t> que </a:t>
            </a:r>
            <a:r>
              <a:rPr lang="en-US" sz="2400" dirty="0" err="1">
                <a:solidFill>
                  <a:schemeClr val="tx2"/>
                </a:solidFill>
              </a:rPr>
              <a:t>obter</a:t>
            </a:r>
            <a:r>
              <a:rPr lang="en-US" sz="2400" dirty="0">
                <a:solidFill>
                  <a:schemeClr val="tx2"/>
                </a:solidFill>
              </a:rPr>
              <a:t> o </a:t>
            </a:r>
            <a:r>
              <a:rPr lang="en-US" sz="2400" dirty="0" err="1">
                <a:solidFill>
                  <a:schemeClr val="tx2"/>
                </a:solidFill>
              </a:rPr>
              <a:t>seu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raio</a:t>
            </a:r>
            <a:r>
              <a:rPr lang="en-US" sz="2400" dirty="0">
                <a:solidFill>
                  <a:schemeClr val="tx2"/>
                </a:solidFill>
              </a:rPr>
              <a:t>. Para </a:t>
            </a:r>
            <a:r>
              <a:rPr lang="en-US" sz="2400" dirty="0" err="1">
                <a:solidFill>
                  <a:schemeClr val="tx2"/>
                </a:solidFill>
              </a:rPr>
              <a:t>isso</a:t>
            </a:r>
            <a:r>
              <a:rPr lang="en-US" sz="2400" dirty="0">
                <a:solidFill>
                  <a:schemeClr val="tx2"/>
                </a:solidFill>
              </a:rPr>
              <a:t>, visto que </a:t>
            </a:r>
            <a:r>
              <a:rPr lang="en-US" sz="2400" dirty="0" err="1">
                <a:solidFill>
                  <a:schemeClr val="tx2"/>
                </a:solidFill>
              </a:rPr>
              <a:t>temos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apenas</a:t>
            </a:r>
            <a:r>
              <a:rPr lang="en-US" sz="2400" dirty="0">
                <a:solidFill>
                  <a:schemeClr val="tx2"/>
                </a:solidFill>
              </a:rPr>
              <a:t> a </a:t>
            </a:r>
            <a:r>
              <a:rPr lang="en-US" sz="2400" dirty="0" err="1">
                <a:solidFill>
                  <a:schemeClr val="tx2"/>
                </a:solidFill>
              </a:rPr>
              <a:t>circunferência</a:t>
            </a:r>
            <a:r>
              <a:rPr lang="en-US" sz="2400" dirty="0">
                <a:solidFill>
                  <a:schemeClr val="tx2"/>
                </a:solidFill>
              </a:rPr>
              <a:t> do </a:t>
            </a:r>
            <a:r>
              <a:rPr lang="en-US" sz="2400" dirty="0" err="1">
                <a:solidFill>
                  <a:schemeClr val="tx2"/>
                </a:solidFill>
              </a:rPr>
              <a:t>círculo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podemos</a:t>
            </a:r>
            <a:r>
              <a:rPr lang="en-US" sz="2400" dirty="0">
                <a:solidFill>
                  <a:schemeClr val="tx2"/>
                </a:solidFill>
              </a:rPr>
              <a:t> usar as </a:t>
            </a:r>
            <a:r>
              <a:rPr lang="en-US" sz="2400" dirty="0" err="1">
                <a:solidFill>
                  <a:schemeClr val="tx2"/>
                </a:solidFill>
              </a:rPr>
              <a:t>equações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seguintes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5509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006EF3-0467-CC16-EF4E-9C125D55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cs typeface="Posterama"/>
              </a:rPr>
              <a:t>CÍRCULO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7CE-9C14-84DE-B4A0-D01F83BE8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6" y="3264832"/>
            <a:ext cx="5209821" cy="32375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9C0003"/>
                </a:solidFill>
                <a:ea typeface="+mn-lt"/>
                <a:cs typeface="+mn-lt"/>
              </a:rPr>
              <a:t>diametro</a:t>
            </a:r>
            <a:r>
              <a:rPr lang="en-US" sz="2400" dirty="0">
                <a:solidFill>
                  <a:srgbClr val="9C0003"/>
                </a:solidFill>
                <a:ea typeface="+mn-lt"/>
                <a:cs typeface="+mn-lt"/>
              </a:rPr>
              <a:t> = </a:t>
            </a:r>
            <a:r>
              <a:rPr lang="en-US" sz="2400" dirty="0" err="1">
                <a:solidFill>
                  <a:srgbClr val="9C0003"/>
                </a:solidFill>
                <a:ea typeface="+mn-lt"/>
                <a:cs typeface="+mn-lt"/>
              </a:rPr>
              <a:t>circunferência</a:t>
            </a:r>
            <a:r>
              <a:rPr lang="en-US" sz="2400" dirty="0">
                <a:solidFill>
                  <a:srgbClr val="9C0003"/>
                </a:solidFill>
                <a:ea typeface="+mn-lt"/>
                <a:cs typeface="+mn-lt"/>
              </a:rPr>
              <a:t> / π</a:t>
            </a:r>
            <a:endParaRPr lang="en-US" sz="2400" dirty="0">
              <a:solidFill>
                <a:srgbClr val="9C0003"/>
              </a:solidFill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dirty="0">
              <a:solidFill>
                <a:srgbClr val="9C0003"/>
              </a:solidFill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9C0003"/>
                </a:solidFill>
              </a:rPr>
              <a:t>raio</a:t>
            </a:r>
            <a:r>
              <a:rPr lang="en-US" sz="2400" dirty="0">
                <a:solidFill>
                  <a:srgbClr val="9C0003"/>
                </a:solidFill>
              </a:rPr>
              <a:t> = </a:t>
            </a:r>
            <a:r>
              <a:rPr lang="en-US" sz="2400" dirty="0" err="1">
                <a:solidFill>
                  <a:srgbClr val="9C0003"/>
                </a:solidFill>
              </a:rPr>
              <a:t>diametro</a:t>
            </a:r>
            <a:r>
              <a:rPr lang="en-US" sz="2400" dirty="0">
                <a:solidFill>
                  <a:srgbClr val="9C0003"/>
                </a:solidFill>
              </a:rPr>
              <a:t> / 2</a:t>
            </a:r>
          </a:p>
          <a:p>
            <a:pPr algn="ctr">
              <a:lnSpc>
                <a:spcPct val="100000"/>
              </a:lnSpc>
              <a:buNone/>
            </a:pPr>
            <a:endParaRPr lang="en-US" sz="2400" dirty="0">
              <a:solidFill>
                <a:srgbClr val="9C0003"/>
              </a:solidFill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9C0003"/>
                </a:solidFill>
                <a:ea typeface="+mn-lt"/>
                <a:cs typeface="+mn-lt"/>
              </a:rPr>
              <a:t>area = π * raio²</a:t>
            </a:r>
          </a:p>
          <a:p>
            <a:pPr algn="ctr">
              <a:lnSpc>
                <a:spcPct val="100000"/>
              </a:lnSpc>
              <a:buNone/>
            </a:pPr>
            <a:endParaRPr lang="en-US" sz="2400" dirty="0">
              <a:solidFill>
                <a:srgbClr val="9C0003"/>
              </a:solidFill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buNone/>
            </a:pPr>
            <a:br>
              <a:rPr lang="en-US" sz="1700" dirty="0">
                <a:ea typeface="+mn-lt"/>
                <a:cs typeface="+mn-lt"/>
              </a:rPr>
            </a:br>
            <a:endParaRPr lang="en-US" sz="2400" dirty="0">
              <a:solidFill>
                <a:srgbClr val="9C0003"/>
              </a:solidFill>
              <a:ea typeface="+mn-lt"/>
              <a:cs typeface="+mn-lt"/>
            </a:endParaRPr>
          </a:p>
        </p:txBody>
      </p: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6AB4F2B0-5D2D-0E67-7F39-C637F33BA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15" y="732348"/>
            <a:ext cx="5494605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4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ight Triangle 9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F3EBEB-D4C2-5122-E308-F2724A47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312" y="333796"/>
            <a:ext cx="7309553" cy="224417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cs typeface="Posterama"/>
              </a:rPr>
              <a:t>MEDIÇÕES E CÁLCULOS DOS CILINDROS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5897-EF68-F3A7-9D78-D9550BDA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423" y="3053165"/>
            <a:ext cx="9694330" cy="30094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 err="1">
                <a:solidFill>
                  <a:schemeClr val="tx2"/>
                </a:solidFill>
              </a:rPr>
              <a:t>Supondo</a:t>
            </a:r>
            <a:r>
              <a:rPr lang="en-US" sz="2400" dirty="0">
                <a:solidFill>
                  <a:schemeClr val="tx2"/>
                </a:solidFill>
              </a:rPr>
              <a:t> que o 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π equivale a 3.14</a:t>
            </a:r>
            <a:r>
              <a:rPr lang="en-US" sz="2400" dirty="0">
                <a:solidFill>
                  <a:schemeClr val="tx2"/>
                </a:solidFill>
              </a:rPr>
              <a:t>, e que a </a:t>
            </a:r>
            <a:r>
              <a:rPr lang="en-US" sz="2400" dirty="0" err="1">
                <a:solidFill>
                  <a:schemeClr val="tx2"/>
                </a:solidFill>
              </a:rPr>
              <a:t>circunferência</a:t>
            </a:r>
            <a:r>
              <a:rPr lang="en-US" sz="2400" dirty="0">
                <a:solidFill>
                  <a:schemeClr val="tx2"/>
                </a:solidFill>
              </a:rPr>
              <a:t> vale 33, </a:t>
            </a:r>
            <a:r>
              <a:rPr lang="en-US" sz="2400" dirty="0" err="1">
                <a:solidFill>
                  <a:schemeClr val="tx2"/>
                </a:solidFill>
              </a:rPr>
              <a:t>por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exemplo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temos</a:t>
            </a:r>
            <a:r>
              <a:rPr lang="en-US" sz="2400" dirty="0">
                <a:solidFill>
                  <a:schemeClr val="tx2"/>
                </a:solidFill>
              </a:rPr>
              <a:t> um </a:t>
            </a:r>
            <a:r>
              <a:rPr lang="en-US" sz="2400" dirty="0" err="1">
                <a:solidFill>
                  <a:schemeClr val="tx2"/>
                </a:solidFill>
              </a:rPr>
              <a:t>diâmetro</a:t>
            </a:r>
            <a:r>
              <a:rPr lang="en-US" sz="2400" dirty="0">
                <a:solidFill>
                  <a:schemeClr val="tx2"/>
                </a:solidFill>
              </a:rPr>
              <a:t> de </a:t>
            </a:r>
            <a:r>
              <a:rPr lang="en-US" sz="2400" dirty="0" err="1">
                <a:solidFill>
                  <a:schemeClr val="tx2"/>
                </a:solidFill>
              </a:rPr>
              <a:t>aproximadamente</a:t>
            </a:r>
            <a:r>
              <a:rPr lang="en-US" sz="2400" dirty="0">
                <a:solidFill>
                  <a:schemeClr val="tx2"/>
                </a:solidFill>
              </a:rPr>
              <a:t> 10.5 cm. </a:t>
            </a:r>
            <a:endParaRPr lang="en-US">
              <a:solidFill>
                <a:schemeClr val="tx2"/>
              </a:solidFill>
            </a:endParaRPr>
          </a:p>
          <a:p>
            <a:pPr algn="just">
              <a:buClr>
                <a:srgbClr val="FFFFFF"/>
              </a:buClr>
            </a:pPr>
            <a:r>
              <a:rPr lang="en-US" sz="2400" dirty="0">
                <a:solidFill>
                  <a:schemeClr val="tx2"/>
                </a:solidFill>
              </a:rPr>
              <a:t>Sendo </a:t>
            </a:r>
            <a:r>
              <a:rPr lang="en-US" sz="2400" err="1">
                <a:solidFill>
                  <a:schemeClr val="tx2"/>
                </a:solidFill>
              </a:rPr>
              <a:t>assim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err="1">
                <a:solidFill>
                  <a:schemeClr val="tx2"/>
                </a:solidFill>
              </a:rPr>
              <a:t>dividindo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este</a:t>
            </a:r>
            <a:r>
              <a:rPr lang="en-US" sz="2400" dirty="0">
                <a:solidFill>
                  <a:schemeClr val="tx2"/>
                </a:solidFill>
              </a:rPr>
              <a:t> valor </a:t>
            </a:r>
            <a:r>
              <a:rPr lang="en-US" sz="2400" err="1">
                <a:solidFill>
                  <a:schemeClr val="tx2"/>
                </a:solidFill>
              </a:rPr>
              <a:t>por</a:t>
            </a:r>
            <a:r>
              <a:rPr lang="en-US" sz="2400" dirty="0">
                <a:solidFill>
                  <a:schemeClr val="tx2"/>
                </a:solidFill>
              </a:rPr>
              <a:t> 2, </a:t>
            </a:r>
            <a:r>
              <a:rPr lang="en-US" sz="2400" err="1">
                <a:solidFill>
                  <a:schemeClr val="tx2"/>
                </a:solidFill>
              </a:rPr>
              <a:t>temos</a:t>
            </a:r>
            <a:r>
              <a:rPr lang="en-US" sz="2400" dirty="0">
                <a:solidFill>
                  <a:schemeClr val="tx2"/>
                </a:solidFill>
              </a:rPr>
              <a:t> um </a:t>
            </a:r>
            <a:r>
              <a:rPr lang="en-US" sz="2400" err="1">
                <a:solidFill>
                  <a:schemeClr val="tx2"/>
                </a:solidFill>
              </a:rPr>
              <a:t>diâmetro</a:t>
            </a:r>
            <a:r>
              <a:rPr lang="en-US" sz="2400" dirty="0">
                <a:solidFill>
                  <a:schemeClr val="tx2"/>
                </a:solidFill>
              </a:rPr>
              <a:t> de 5.25cm de </a:t>
            </a:r>
            <a:r>
              <a:rPr lang="en-US" sz="2400" err="1">
                <a:solidFill>
                  <a:schemeClr val="tx2"/>
                </a:solidFill>
              </a:rPr>
              <a:t>raio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 algn="just">
              <a:buClr>
                <a:srgbClr val="FFFFFF"/>
              </a:buClr>
            </a:pPr>
            <a:r>
              <a:rPr lang="en-US" sz="2400" err="1">
                <a:solidFill>
                  <a:schemeClr val="tx2"/>
                </a:solidFill>
              </a:rPr>
              <a:t>Potenciando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este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raio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por</a:t>
            </a:r>
            <a:r>
              <a:rPr lang="en-US" sz="2400" dirty="0">
                <a:solidFill>
                  <a:schemeClr val="tx2"/>
                </a:solidFill>
              </a:rPr>
              <a:t> 2, e </a:t>
            </a:r>
            <a:r>
              <a:rPr lang="en-US" sz="2400" err="1">
                <a:solidFill>
                  <a:schemeClr val="tx2"/>
                </a:solidFill>
              </a:rPr>
              <a:t>multiplicando</a:t>
            </a:r>
            <a:r>
              <a:rPr lang="en-US" sz="2400" dirty="0">
                <a:solidFill>
                  <a:schemeClr val="tx2"/>
                </a:solidFill>
              </a:rPr>
              <a:t>-o </a:t>
            </a:r>
            <a:r>
              <a:rPr lang="en-US" sz="2400" err="1">
                <a:solidFill>
                  <a:schemeClr val="tx2"/>
                </a:solidFill>
              </a:rPr>
              <a:t>por</a:t>
            </a:r>
            <a:r>
              <a:rPr lang="en-US" sz="2400" dirty="0">
                <a:solidFill>
                  <a:schemeClr val="tx2"/>
                </a:solidFill>
              </a:rPr>
              <a:t> 3.14, </a:t>
            </a:r>
            <a:r>
              <a:rPr lang="en-US" sz="2400" err="1">
                <a:solidFill>
                  <a:schemeClr val="tx2"/>
                </a:solidFill>
              </a:rPr>
              <a:t>chegamos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ao</a:t>
            </a:r>
            <a:r>
              <a:rPr lang="en-US" sz="2400" dirty="0">
                <a:solidFill>
                  <a:schemeClr val="tx2"/>
                </a:solidFill>
              </a:rPr>
              <a:t> valor </a:t>
            </a:r>
            <a:r>
              <a:rPr lang="en-US" sz="2400" err="1">
                <a:solidFill>
                  <a:schemeClr val="tx2"/>
                </a:solidFill>
              </a:rPr>
              <a:t>aproximado</a:t>
            </a:r>
            <a:r>
              <a:rPr lang="en-US" sz="2400" dirty="0">
                <a:solidFill>
                  <a:schemeClr val="tx2"/>
                </a:solidFill>
              </a:rPr>
              <a:t> de 87cm² de </a:t>
            </a:r>
            <a:r>
              <a:rPr lang="en-US" sz="2400" err="1">
                <a:solidFill>
                  <a:schemeClr val="tx2"/>
                </a:solidFill>
              </a:rPr>
              <a:t>área</a:t>
            </a:r>
            <a:r>
              <a:rPr lang="en-US" sz="2400" dirty="0">
                <a:solidFill>
                  <a:schemeClr val="tx2"/>
                </a:solidFill>
              </a:rPr>
              <a:t> da base.</a:t>
            </a:r>
          </a:p>
        </p:txBody>
      </p:sp>
    </p:spTree>
    <p:extLst>
      <p:ext uri="{BB962C8B-B14F-4D97-AF65-F5344CB8AC3E}">
        <p14:creationId xmlns:p14="http://schemas.microsoft.com/office/powerpoint/2010/main" val="377111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9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3" name="Rectangle 9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4" name="Right Triangle 9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Document 9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6" name="Group 10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39C6FD-23B0-5D98-0355-A2A488EA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cs typeface="Posterama"/>
              </a:rPr>
              <a:t>CILINDRO</a:t>
            </a:r>
            <a:endParaRPr lang="en-US" dirty="0">
              <a:solidFill>
                <a:schemeClr val="tx2"/>
              </a:solidFill>
              <a:cs typeface="Posterama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2E3F0C9-7472-097E-058C-13118199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2" y="750502"/>
            <a:ext cx="5009616" cy="54650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F9D8-E792-F67B-925A-D6C01790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3264832"/>
            <a:ext cx="5410199" cy="298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br>
              <a:rPr lang="en-US" sz="2400" dirty="0">
                <a:solidFill>
                  <a:srgbClr val="9C0003"/>
                </a:solidFill>
              </a:rPr>
            </a:br>
            <a:r>
              <a:rPr lang="en-US" sz="2400" dirty="0">
                <a:solidFill>
                  <a:srgbClr val="9C0003"/>
                </a:solidFill>
                <a:ea typeface="+mn-lt"/>
                <a:cs typeface="+mn-lt"/>
              </a:rPr>
              <a:t>base= π * r²</a:t>
            </a:r>
            <a:endParaRPr lang="en-US" sz="2400" dirty="0">
              <a:solidFill>
                <a:srgbClr val="9C0003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9C0003"/>
              </a:solidFill>
              <a:ea typeface="+mn-lt"/>
              <a:cs typeface="+mn-lt"/>
            </a:endParaRPr>
          </a:p>
          <a:p>
            <a:pPr algn="ctr">
              <a:buNone/>
            </a:pPr>
            <a:r>
              <a:rPr lang="en-US" sz="2400" dirty="0">
                <a:solidFill>
                  <a:srgbClr val="9C0003"/>
                </a:solidFill>
                <a:ea typeface="+mn-lt"/>
                <a:cs typeface="+mn-lt"/>
              </a:rPr>
              <a:t>volume = Base * h</a:t>
            </a:r>
            <a:endParaRPr lang="en-US" sz="2400" dirty="0">
              <a:solidFill>
                <a:srgbClr val="9C0003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9C00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38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BADC5B-856D-60C1-AB85-AACCDD4E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2"/>
                </a:solidFill>
                <a:cs typeface="Posterama"/>
              </a:rPr>
              <a:t>MEDIÇÕES E CÁLCULOS DOS CILINDROS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C912-8751-8D19-E37E-1E89A81D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479" y="732348"/>
            <a:ext cx="5477462" cy="20108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Para o </a:t>
            </a:r>
            <a:r>
              <a:rPr lang="en-US" sz="2200" dirty="0" err="1">
                <a:solidFill>
                  <a:schemeClr val="tx2"/>
                </a:solidFill>
              </a:rPr>
              <a:t>cálculo</a:t>
            </a:r>
            <a:r>
              <a:rPr lang="en-US" sz="2200" dirty="0">
                <a:solidFill>
                  <a:schemeClr val="tx2"/>
                </a:solidFill>
              </a:rPr>
              <a:t> do volume, basta </a:t>
            </a:r>
            <a:r>
              <a:rPr lang="en-US" sz="2200" dirty="0" err="1">
                <a:solidFill>
                  <a:schemeClr val="tx2"/>
                </a:solidFill>
              </a:rPr>
              <a:t>multiplicar</a:t>
            </a:r>
            <a:r>
              <a:rPr lang="en-US" sz="2200" dirty="0">
                <a:solidFill>
                  <a:schemeClr val="tx2"/>
                </a:solidFill>
              </a:rPr>
              <a:t> o valor da base pela </a:t>
            </a:r>
            <a:r>
              <a:rPr lang="en-US" sz="2200" dirty="0" err="1">
                <a:solidFill>
                  <a:schemeClr val="tx2"/>
                </a:solidFill>
              </a:rPr>
              <a:t>altura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obtida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nas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medições</a:t>
            </a:r>
            <a:r>
              <a:rPr lang="en-US" sz="2200" dirty="0">
                <a:solidFill>
                  <a:schemeClr val="tx2"/>
                </a:solidFill>
              </a:rPr>
              <a:t>.</a:t>
            </a:r>
          </a:p>
          <a:p>
            <a:pPr marL="0" indent="0" algn="just">
              <a:lnSpc>
                <a:spcPct val="100000"/>
              </a:lnSpc>
              <a:buClr>
                <a:srgbClr val="FFFFFF"/>
              </a:buClr>
              <a:buNone/>
            </a:pPr>
            <a:r>
              <a:rPr lang="en-US" sz="2200" dirty="0">
                <a:solidFill>
                  <a:schemeClr val="tx2"/>
                </a:solidFill>
              </a:rPr>
              <a:t>V = 87 * 25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Que </a:t>
            </a:r>
            <a:r>
              <a:rPr lang="en-US" sz="2200" dirty="0" err="1">
                <a:solidFill>
                  <a:schemeClr val="tx2"/>
                </a:solidFill>
              </a:rPr>
              <a:t>resulta</a:t>
            </a:r>
            <a:r>
              <a:rPr lang="en-US" sz="2200" dirty="0">
                <a:solidFill>
                  <a:schemeClr val="tx2"/>
                </a:solidFill>
              </a:rPr>
              <a:t> num valor </a:t>
            </a:r>
            <a:r>
              <a:rPr lang="en-US" sz="2200" dirty="0" err="1">
                <a:solidFill>
                  <a:schemeClr val="tx2"/>
                </a:solidFill>
              </a:rPr>
              <a:t>próximo</a:t>
            </a:r>
            <a:r>
              <a:rPr lang="en-US" sz="2200" dirty="0">
                <a:solidFill>
                  <a:schemeClr val="tx2"/>
                </a:solidFill>
              </a:rPr>
              <a:t> à 2175 </a:t>
            </a:r>
            <a:r>
              <a:rPr lang="en-US" sz="2200" dirty="0" err="1">
                <a:solidFill>
                  <a:schemeClr val="tx2"/>
                </a:solidFill>
              </a:rPr>
              <a:t>centímetros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cúbicos</a:t>
            </a:r>
            <a:r>
              <a:rPr lang="en-US" sz="220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A3EB198-ADA2-5D18-E43A-B74D6C7D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0" y="3705488"/>
            <a:ext cx="9952535" cy="17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6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FEC140-595D-2BF9-85C8-736A2F90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2"/>
                </a:solidFill>
                <a:cs typeface="Posterama"/>
              </a:rPr>
              <a:t>MEDIÇÕES E CÁLCULOS DOS CILINDROS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C1F9-C196-13BB-42E3-22A101E4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813" y="718237"/>
            <a:ext cx="5985460" cy="201085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200" dirty="0" err="1">
                <a:solidFill>
                  <a:schemeClr val="tx2"/>
                </a:solidFill>
              </a:rPr>
              <a:t>Ainda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foi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calculado</a:t>
            </a:r>
            <a:r>
              <a:rPr lang="en-US" sz="2200" dirty="0">
                <a:solidFill>
                  <a:schemeClr val="tx2"/>
                </a:solidFill>
              </a:rPr>
              <a:t> o volume do </a:t>
            </a:r>
            <a:r>
              <a:rPr lang="en-US" sz="2200" dirty="0" err="1">
                <a:solidFill>
                  <a:schemeClr val="tx2"/>
                </a:solidFill>
              </a:rPr>
              <a:t>cilindro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em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mililitros</a:t>
            </a:r>
            <a:r>
              <a:rPr lang="en-US" sz="2200" dirty="0">
                <a:solidFill>
                  <a:schemeClr val="tx2"/>
                </a:solidFill>
              </a:rPr>
              <a:t>, que </a:t>
            </a:r>
            <a:r>
              <a:rPr lang="en-US" sz="2200" dirty="0" err="1">
                <a:solidFill>
                  <a:schemeClr val="tx2"/>
                </a:solidFill>
              </a:rPr>
              <a:t>resulta</a:t>
            </a:r>
            <a:r>
              <a:rPr lang="en-US" sz="2200" dirty="0">
                <a:solidFill>
                  <a:schemeClr val="tx2"/>
                </a:solidFill>
              </a:rPr>
              <a:t> no </a:t>
            </a:r>
            <a:r>
              <a:rPr lang="en-US" sz="2200" dirty="0" err="1">
                <a:solidFill>
                  <a:schemeClr val="tx2"/>
                </a:solidFill>
              </a:rPr>
              <a:t>mesmo</a:t>
            </a:r>
            <a:r>
              <a:rPr lang="en-US" sz="2200" dirty="0">
                <a:solidFill>
                  <a:schemeClr val="tx2"/>
                </a:solidFill>
              </a:rPr>
              <a:t> valor do volume </a:t>
            </a:r>
            <a:r>
              <a:rPr lang="en-US" sz="2200" dirty="0" err="1">
                <a:solidFill>
                  <a:schemeClr val="tx2"/>
                </a:solidFill>
              </a:rPr>
              <a:t>em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centímetros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cúbicos</a:t>
            </a:r>
            <a:r>
              <a:rPr lang="en-US" sz="2200" dirty="0">
                <a:solidFill>
                  <a:schemeClr val="tx2"/>
                </a:solidFill>
              </a:rPr>
              <a:t>.</a:t>
            </a:r>
          </a:p>
          <a:p>
            <a:pPr>
              <a:buClr>
                <a:srgbClr val="FFFFFF"/>
              </a:buClr>
            </a:pPr>
            <a:r>
              <a:rPr lang="en-US" sz="2200" dirty="0" err="1">
                <a:solidFill>
                  <a:schemeClr val="tx2"/>
                </a:solidFill>
              </a:rPr>
              <a:t>Também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foi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feito</a:t>
            </a:r>
            <a:r>
              <a:rPr lang="en-US" sz="2200" dirty="0">
                <a:solidFill>
                  <a:schemeClr val="tx2"/>
                </a:solidFill>
              </a:rPr>
              <a:t> o </a:t>
            </a:r>
            <a:r>
              <a:rPr lang="en-US" sz="2200" dirty="0" err="1">
                <a:solidFill>
                  <a:schemeClr val="tx2"/>
                </a:solidFill>
              </a:rPr>
              <a:t>mesmo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calculando</a:t>
            </a:r>
            <a:r>
              <a:rPr lang="en-US" sz="2200" dirty="0">
                <a:solidFill>
                  <a:schemeClr val="tx2"/>
                </a:solidFill>
              </a:rPr>
              <a:t> agora o valor </a:t>
            </a:r>
            <a:r>
              <a:rPr lang="en-US" sz="2200" dirty="0" err="1">
                <a:solidFill>
                  <a:schemeClr val="tx2"/>
                </a:solidFill>
              </a:rPr>
              <a:t>em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litros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2200" dirty="0" err="1">
                <a:solidFill>
                  <a:schemeClr val="tx2"/>
                </a:solidFill>
              </a:rPr>
              <a:t>dividindo</a:t>
            </a:r>
            <a:r>
              <a:rPr lang="en-US" sz="2200" dirty="0">
                <a:solidFill>
                  <a:schemeClr val="tx2"/>
                </a:solidFill>
              </a:rPr>
              <a:t> o valor </a:t>
            </a:r>
            <a:r>
              <a:rPr lang="en-US" sz="2200" dirty="0" err="1">
                <a:solidFill>
                  <a:schemeClr val="tx2"/>
                </a:solidFill>
              </a:rPr>
              <a:t>em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centímetros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cúbicos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por</a:t>
            </a:r>
            <a:r>
              <a:rPr lang="en-US" sz="2200" dirty="0">
                <a:solidFill>
                  <a:schemeClr val="tx2"/>
                </a:solidFill>
              </a:rPr>
              <a:t> 1000. 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9DEA71B-6743-FEE5-D226-6970A0AE6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3" y="3883746"/>
            <a:ext cx="11561201" cy="15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7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3BAB39-8F1A-A5B9-EBC1-5D33A6CD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2"/>
                </a:solidFill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6036-F98E-1ECB-4FED-0BDAF3B02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479" y="732348"/>
            <a:ext cx="5802016" cy="20108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00000"/>
              </a:lnSpc>
              <a:buClr>
                <a:srgbClr val="FFFFFF"/>
              </a:buClr>
            </a:pP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A caixinha de </a:t>
            </a:r>
            <a:r>
              <a:rPr lang="en-US" sz="2200" err="1">
                <a:solidFill>
                  <a:schemeClr val="tx2"/>
                </a:solidFill>
                <a:ea typeface="+mn-lt"/>
                <a:cs typeface="+mn-lt"/>
              </a:rPr>
              <a:t>leite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 e a caixinha de </a:t>
            </a:r>
            <a:r>
              <a:rPr lang="en-US" sz="2200" err="1">
                <a:solidFill>
                  <a:schemeClr val="tx2"/>
                </a:solidFill>
                <a:ea typeface="+mn-lt"/>
                <a:cs typeface="+mn-lt"/>
              </a:rPr>
              <a:t>leite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tx2"/>
                </a:solidFill>
                <a:ea typeface="+mn-lt"/>
                <a:cs typeface="+mn-lt"/>
              </a:rPr>
              <a:t>condensado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tx2"/>
                </a:solidFill>
                <a:ea typeface="+mn-lt"/>
                <a:cs typeface="+mn-lt"/>
              </a:rPr>
              <a:t>foram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tx2"/>
                </a:solidFill>
                <a:ea typeface="+mn-lt"/>
                <a:cs typeface="+mn-lt"/>
              </a:rPr>
              <a:t>considerados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tx2"/>
                </a:solidFill>
                <a:ea typeface="+mn-lt"/>
                <a:cs typeface="+mn-lt"/>
              </a:rPr>
              <a:t>materiais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2200" err="1">
                <a:solidFill>
                  <a:schemeClr val="tx2"/>
                </a:solidFill>
                <a:ea typeface="+mn-lt"/>
                <a:cs typeface="+mn-lt"/>
              </a:rPr>
              <a:t>formato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tx2"/>
                </a:solidFill>
                <a:ea typeface="+mn-lt"/>
                <a:cs typeface="+mn-lt"/>
              </a:rPr>
              <a:t>paralelepipédicos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Sendo </a:t>
            </a:r>
            <a:r>
              <a:rPr lang="en-US" sz="2200" err="1">
                <a:solidFill>
                  <a:schemeClr val="tx2"/>
                </a:solidFill>
                <a:ea typeface="+mn-lt"/>
                <a:cs typeface="+mn-lt"/>
              </a:rPr>
              <a:t>assim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sz="2200" err="1">
                <a:solidFill>
                  <a:schemeClr val="tx2"/>
                </a:solidFill>
                <a:ea typeface="+mn-lt"/>
                <a:cs typeface="+mn-lt"/>
              </a:rPr>
              <a:t>mediu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-se, para </a:t>
            </a:r>
            <a:r>
              <a:rPr lang="en-US" sz="2200" err="1">
                <a:solidFill>
                  <a:schemeClr val="tx2"/>
                </a:solidFill>
                <a:ea typeface="+mn-lt"/>
                <a:cs typeface="+mn-lt"/>
              </a:rPr>
              <a:t>cada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 um deles, o </a:t>
            </a:r>
            <a:r>
              <a:rPr lang="en-US" sz="2200" err="1">
                <a:solidFill>
                  <a:schemeClr val="tx2"/>
                </a:solidFill>
                <a:ea typeface="+mn-lt"/>
                <a:cs typeface="+mn-lt"/>
              </a:rPr>
              <a:t>tamanho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2200" err="1">
                <a:solidFill>
                  <a:schemeClr val="tx2"/>
                </a:solidFill>
                <a:ea typeface="+mn-lt"/>
                <a:cs typeface="+mn-lt"/>
              </a:rPr>
              <a:t>suas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tx2"/>
                </a:solidFill>
                <a:ea typeface="+mn-lt"/>
                <a:cs typeface="+mn-lt"/>
              </a:rPr>
              <a:t>respectivas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tx2"/>
                </a:solidFill>
                <a:ea typeface="+mn-lt"/>
                <a:cs typeface="+mn-lt"/>
              </a:rPr>
              <a:t>larguras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sz="2200" err="1">
                <a:solidFill>
                  <a:schemeClr val="tx2"/>
                </a:solidFill>
                <a:ea typeface="+mn-lt"/>
                <a:cs typeface="+mn-lt"/>
              </a:rPr>
              <a:t>profundidades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 e </a:t>
            </a:r>
            <a:r>
              <a:rPr lang="en-US" sz="2200" err="1">
                <a:solidFill>
                  <a:schemeClr val="tx2"/>
                </a:solidFill>
                <a:ea typeface="+mn-lt"/>
                <a:cs typeface="+mn-lt"/>
              </a:rPr>
              <a:t>alturas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sz="2200">
              <a:solidFill>
                <a:schemeClr val="tx2"/>
              </a:solidFill>
            </a:endParaRPr>
          </a:p>
          <a:p>
            <a:pPr lvl="1" algn="just">
              <a:lnSpc>
                <a:spcPct val="100000"/>
              </a:lnSpc>
              <a:buClr>
                <a:srgbClr val="FFFFFF"/>
              </a:buClr>
            </a:pPr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33AAD73-38EC-F20E-360B-C5E35735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39" y="3363448"/>
            <a:ext cx="7421683" cy="31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9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ight Triangle 9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F3EBEB-D4C2-5122-E308-F2724A47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312" y="333796"/>
            <a:ext cx="7309553" cy="224417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ea typeface="+mj-lt"/>
                <a:cs typeface="+mj-lt"/>
              </a:rPr>
              <a:t>MEDIÇÕES E CÁLCULOS DOS PARALELEPÍPEDOS</a:t>
            </a:r>
            <a:endParaRPr lang="en-US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5897-EF68-F3A7-9D78-D9550BDA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423" y="3053165"/>
            <a:ext cx="9694330" cy="30094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Clr>
                <a:srgbClr val="FFFFFF"/>
              </a:buClr>
            </a:pPr>
            <a:r>
              <a:rPr lang="en-US">
                <a:solidFill>
                  <a:schemeClr val="tx2"/>
                </a:solidFill>
              </a:rPr>
              <a:t>Para que se calcule o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 volume do paralelepípedo, é necessário calcular a área de sua base, que é um retângulo. </a:t>
            </a:r>
          </a:p>
          <a:p>
            <a:pPr algn="just"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Para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calcular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área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sua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base,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temos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apenas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que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multiplicar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sua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largura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pela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sua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profundidade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460F80-824B-D22F-BA65-90602EA5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chemeClr val="tx2">
                    <a:alpha val="80000"/>
                  </a:schemeClr>
                </a:solidFill>
                <a:cs typeface="Posterama"/>
              </a:rPr>
              <a:t>PARTICIPANTES DO TRABALHO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1344EF-7014-6EEF-221D-B23C73817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443288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84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2E53DB-1BC4-BD53-A329-A663D1C6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ea typeface="+mj-lt"/>
                <a:cs typeface="+mj-lt"/>
              </a:rPr>
              <a:t>RETÂNGULO</a:t>
            </a:r>
            <a:endParaRPr lang="en-US" b="1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BFCF-C4D7-3CBF-5BDA-6D9BD406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Clr>
                <a:srgbClr val="FFFFFF"/>
              </a:buClr>
              <a:buNone/>
            </a:pPr>
            <a:endParaRPr lang="en-US" dirty="0">
              <a:solidFill>
                <a:srgbClr val="9C0003"/>
              </a:solidFill>
            </a:endParaRPr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>
                <a:solidFill>
                  <a:srgbClr val="9C0003"/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rgbClr val="9C0003"/>
                </a:solidFill>
                <a:ea typeface="+mn-lt"/>
                <a:cs typeface="+mn-lt"/>
              </a:rPr>
              <a:t>Área</a:t>
            </a:r>
            <a:r>
              <a:rPr lang="en-US" dirty="0">
                <a:solidFill>
                  <a:srgbClr val="9C0003"/>
                </a:solidFill>
                <a:ea typeface="+mn-lt"/>
                <a:cs typeface="+mn-lt"/>
              </a:rPr>
              <a:t> = b * h</a:t>
            </a:r>
            <a:endParaRPr lang="en-US" dirty="0">
              <a:solidFill>
                <a:srgbClr val="9C0003"/>
              </a:solidFill>
            </a:endParaRPr>
          </a:p>
        </p:txBody>
      </p:sp>
      <p:pic>
        <p:nvPicPr>
          <p:cNvPr id="5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51342792-B686-D40E-22B5-4DC8A0C1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561706"/>
            <a:ext cx="6795701" cy="38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9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9617CF-76D8-1F5E-23DA-EC9C8F38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2"/>
                </a:solidFill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DAC4-3564-C1A9-457A-F2DAF48D1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924" y="732348"/>
            <a:ext cx="5068239" cy="20108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err="1">
                <a:solidFill>
                  <a:schemeClr val="tx2"/>
                </a:solidFill>
              </a:rPr>
              <a:t>Utilizando</a:t>
            </a:r>
            <a:r>
              <a:rPr lang="en-US" sz="2000" dirty="0">
                <a:solidFill>
                  <a:schemeClr val="tx2"/>
                </a:solidFill>
              </a:rPr>
              <a:t> a caixinha de </a:t>
            </a:r>
            <a:r>
              <a:rPr lang="en-US" sz="2000" err="1">
                <a:solidFill>
                  <a:schemeClr val="tx2"/>
                </a:solidFill>
              </a:rPr>
              <a:t>leite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err="1">
                <a:solidFill>
                  <a:schemeClr val="tx2"/>
                </a:solidFill>
              </a:rPr>
              <a:t>como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err="1">
                <a:solidFill>
                  <a:schemeClr val="tx2"/>
                </a:solidFill>
              </a:rPr>
              <a:t>exemplo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err="1">
                <a:solidFill>
                  <a:schemeClr val="tx2"/>
                </a:solidFill>
              </a:rPr>
              <a:t>temos</a:t>
            </a:r>
            <a:r>
              <a:rPr lang="en-US" sz="2000" dirty="0">
                <a:solidFill>
                  <a:schemeClr val="tx2"/>
                </a:solidFill>
              </a:rPr>
              <a:t>:</a:t>
            </a:r>
            <a:endParaRPr lang="en-US">
              <a:solidFill>
                <a:schemeClr val="tx2"/>
              </a:solidFill>
            </a:endParaRPr>
          </a:p>
          <a:p>
            <a:pPr marL="0" indent="0" algn="ctr">
              <a:lnSpc>
                <a:spcPct val="100000"/>
              </a:lnSpc>
              <a:buClr>
                <a:srgbClr val="FFFFFF"/>
              </a:buClr>
              <a:buNone/>
            </a:pPr>
            <a:r>
              <a:rPr lang="en-US" sz="2000" dirty="0">
                <a:solidFill>
                  <a:schemeClr val="tx2"/>
                </a:solidFill>
              </a:rPr>
              <a:t>B = 9 * 6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O </a:t>
            </a:r>
            <a:r>
              <a:rPr lang="en-US" sz="2000" err="1">
                <a:solidFill>
                  <a:schemeClr val="tx2"/>
                </a:solidFill>
              </a:rPr>
              <a:t>cálculo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err="1">
                <a:solidFill>
                  <a:schemeClr val="tx2"/>
                </a:solidFill>
              </a:rPr>
              <a:t>resultado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err="1">
                <a:solidFill>
                  <a:schemeClr val="tx2"/>
                </a:solidFill>
              </a:rPr>
              <a:t>em</a:t>
            </a:r>
            <a:r>
              <a:rPr lang="en-US" sz="2000" dirty="0">
                <a:solidFill>
                  <a:schemeClr val="tx2"/>
                </a:solidFill>
              </a:rPr>
              <a:t> 54. Ou </a:t>
            </a:r>
            <a:r>
              <a:rPr lang="en-US" sz="2000" err="1">
                <a:solidFill>
                  <a:schemeClr val="tx2"/>
                </a:solidFill>
              </a:rPr>
              <a:t>seja</a:t>
            </a:r>
            <a:r>
              <a:rPr lang="en-US" sz="2000" dirty="0">
                <a:solidFill>
                  <a:schemeClr val="tx2"/>
                </a:solidFill>
              </a:rPr>
              <a:t>, a </a:t>
            </a:r>
            <a:r>
              <a:rPr lang="en-US" sz="2000" err="1">
                <a:solidFill>
                  <a:schemeClr val="tx2"/>
                </a:solidFill>
              </a:rPr>
              <a:t>área</a:t>
            </a:r>
            <a:r>
              <a:rPr lang="en-US" sz="2000" dirty="0">
                <a:solidFill>
                  <a:schemeClr val="tx2"/>
                </a:solidFill>
              </a:rPr>
              <a:t> base da caixinha de </a:t>
            </a:r>
            <a:r>
              <a:rPr lang="en-US" sz="2000" err="1">
                <a:solidFill>
                  <a:schemeClr val="tx2"/>
                </a:solidFill>
              </a:rPr>
              <a:t>leite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err="1">
                <a:solidFill>
                  <a:schemeClr val="tx2"/>
                </a:solidFill>
              </a:rPr>
              <a:t>tem</a:t>
            </a:r>
            <a:r>
              <a:rPr lang="en-US" sz="2000" dirty="0">
                <a:solidFill>
                  <a:schemeClr val="tx2"/>
                </a:solidFill>
              </a:rPr>
              <a:t> 54 </a:t>
            </a:r>
            <a:r>
              <a:rPr lang="en-US" sz="2000" err="1">
                <a:solidFill>
                  <a:schemeClr val="tx2"/>
                </a:solidFill>
              </a:rPr>
              <a:t>centímetros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err="1">
                <a:solidFill>
                  <a:schemeClr val="tx2"/>
                </a:solidFill>
              </a:rPr>
              <a:t>quadrados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3DAA6DC-3D00-9B43-38CE-EC7CCE7F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96" y="3321115"/>
            <a:ext cx="8444569" cy="3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0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3F2FB0-A16E-520E-9394-5F81936C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solidFill>
                  <a:schemeClr val="tx2"/>
                </a:solidFill>
                <a:cs typeface="Posterama"/>
              </a:rPr>
              <a:t>PARALELEPÍPEDO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BA9D-8741-844E-1F2A-CF45F5DE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Clr>
                <a:prstClr val="white"/>
              </a:buClr>
              <a:buNone/>
            </a:pPr>
            <a:r>
              <a:rPr lang="en-US" dirty="0">
                <a:solidFill>
                  <a:srgbClr val="9C0003"/>
                </a:solidFill>
              </a:rPr>
              <a:t>Base = a * b</a:t>
            </a:r>
          </a:p>
          <a:p>
            <a:pPr marL="0" indent="0" algn="ctr">
              <a:buNone/>
            </a:pPr>
            <a:endParaRPr lang="en-US" dirty="0">
              <a:solidFill>
                <a:srgbClr val="9C0003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9C0003"/>
                </a:solidFill>
                <a:ea typeface="+mn-lt"/>
                <a:cs typeface="+mn-lt"/>
              </a:rPr>
              <a:t>Volume = Base * c</a:t>
            </a:r>
            <a:endParaRPr lang="pt-BR" dirty="0">
              <a:solidFill>
                <a:srgbClr val="9C0003"/>
              </a:solidFill>
            </a:endParaRPr>
          </a:p>
        </p:txBody>
      </p:sp>
      <p:pic>
        <p:nvPicPr>
          <p:cNvPr id="5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4FC4BAAC-6EBD-177D-2AD0-73E86594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818222"/>
            <a:ext cx="6795701" cy="33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2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5A1B67-711F-5C50-E521-CF5C3B3E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2"/>
                </a:solidFill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0D30-5FC7-2A87-B427-0AB46365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479" y="732348"/>
            <a:ext cx="5533906" cy="20108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2000" dirty="0">
                <a:solidFill>
                  <a:schemeClr val="tx2"/>
                </a:solidFill>
              </a:rPr>
              <a:t>Para </a:t>
            </a:r>
            <a:r>
              <a:rPr lang="en-US" sz="2000" dirty="0" err="1">
                <a:solidFill>
                  <a:schemeClr val="tx2"/>
                </a:solidFill>
              </a:rPr>
              <a:t>calcular</a:t>
            </a:r>
            <a:r>
              <a:rPr lang="en-US" sz="2000" dirty="0">
                <a:solidFill>
                  <a:schemeClr val="tx2"/>
                </a:solidFill>
              </a:rPr>
              <a:t> o volume do </a:t>
            </a:r>
            <a:r>
              <a:rPr lang="en-US" sz="2000" dirty="0" err="1">
                <a:solidFill>
                  <a:schemeClr val="tx2"/>
                </a:solidFill>
              </a:rPr>
              <a:t>paralelepípedo</a:t>
            </a:r>
            <a:r>
              <a:rPr lang="en-US" sz="2000" dirty="0">
                <a:solidFill>
                  <a:schemeClr val="tx2"/>
                </a:solidFill>
              </a:rPr>
              <a:t>, é </a:t>
            </a:r>
            <a:r>
              <a:rPr lang="en-US" sz="2000" dirty="0" err="1">
                <a:solidFill>
                  <a:schemeClr val="tx2"/>
                </a:solidFill>
              </a:rPr>
              <a:t>necessário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multiplicar</a:t>
            </a:r>
            <a:r>
              <a:rPr lang="en-US" sz="2000" dirty="0">
                <a:solidFill>
                  <a:schemeClr val="tx2"/>
                </a:solidFill>
              </a:rPr>
              <a:t> o valor da </a:t>
            </a:r>
            <a:r>
              <a:rPr lang="en-US" sz="2000" dirty="0" err="1">
                <a:solidFill>
                  <a:schemeClr val="tx2"/>
                </a:solidFill>
              </a:rPr>
              <a:t>área</a:t>
            </a:r>
            <a:r>
              <a:rPr lang="en-US" sz="2000" dirty="0">
                <a:solidFill>
                  <a:schemeClr val="tx2"/>
                </a:solidFill>
              </a:rPr>
              <a:t> da base pela </a:t>
            </a:r>
            <a:r>
              <a:rPr lang="en-US" sz="2000" dirty="0" err="1">
                <a:solidFill>
                  <a:schemeClr val="tx2"/>
                </a:solidFill>
              </a:rPr>
              <a:t>altura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medida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r>
              <a:rPr lang="en-US" sz="2000" dirty="0" err="1">
                <a:solidFill>
                  <a:schemeClr val="tx2"/>
                </a:solidFill>
              </a:rPr>
              <a:t>Usando</a:t>
            </a:r>
            <a:r>
              <a:rPr lang="en-US" sz="2000" dirty="0">
                <a:solidFill>
                  <a:schemeClr val="tx2"/>
                </a:solidFill>
              </a:rPr>
              <a:t> a caixinha de </a:t>
            </a:r>
            <a:r>
              <a:rPr lang="en-US" sz="2000" dirty="0" err="1">
                <a:solidFill>
                  <a:schemeClr val="tx2"/>
                </a:solidFill>
              </a:rPr>
              <a:t>leite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como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exemplo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multiplicamos</a:t>
            </a:r>
            <a:r>
              <a:rPr lang="en-US" sz="2000" dirty="0">
                <a:solidFill>
                  <a:schemeClr val="tx2"/>
                </a:solidFill>
              </a:rPr>
              <a:t> 54 </a:t>
            </a:r>
            <a:r>
              <a:rPr lang="en-US" sz="2000" dirty="0" err="1">
                <a:solidFill>
                  <a:schemeClr val="tx2"/>
                </a:solidFill>
              </a:rPr>
              <a:t>por</a:t>
            </a:r>
            <a:r>
              <a:rPr lang="en-US" sz="2000" dirty="0">
                <a:solidFill>
                  <a:schemeClr val="tx2"/>
                </a:solidFill>
              </a:rPr>
              <a:t> 17, </a:t>
            </a:r>
            <a:r>
              <a:rPr lang="en-US" sz="2000" dirty="0" err="1">
                <a:solidFill>
                  <a:schemeClr val="tx2"/>
                </a:solidFill>
              </a:rPr>
              <a:t>resultando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em</a:t>
            </a:r>
            <a:r>
              <a:rPr lang="en-US" sz="2000" dirty="0">
                <a:solidFill>
                  <a:schemeClr val="tx2"/>
                </a:solidFill>
              </a:rPr>
              <a:t> 918 </a:t>
            </a:r>
            <a:r>
              <a:rPr lang="en-US" sz="2000" dirty="0" err="1">
                <a:solidFill>
                  <a:schemeClr val="tx2"/>
                </a:solidFill>
              </a:rPr>
              <a:t>centímetros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cúbicos</a:t>
            </a:r>
            <a:r>
              <a:rPr lang="en-US" sz="2000" dirty="0">
                <a:solidFill>
                  <a:schemeClr val="tx2"/>
                </a:solidFill>
              </a:rPr>
              <a:t> de volume.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79D8713-E941-F3EA-A304-76396551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48" y="3292892"/>
            <a:ext cx="9384597" cy="31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6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00D73E-45A4-52D8-DAA0-A9CB0861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1DFA-C7C1-0CFD-6D26-8B99CB9E1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702" y="915793"/>
            <a:ext cx="5858461" cy="219429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Ainda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foi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calculado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o volume do 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paralelepípedo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mililitros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, que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resulta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no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mesmo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valor do volume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centímetros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cúbicos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Também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foi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feito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o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mesmo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calculando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agora o valor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litros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,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dividindo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o valor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centímetros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cúbicos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por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 1000. </a:t>
            </a: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11F7A5F-8DC1-FC40-1AF0-DF035A67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91" y="3549694"/>
            <a:ext cx="10770979" cy="25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7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94" name="Rectangle 39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8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56098" y="97180"/>
            <a:ext cx="6867330" cy="665430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C5AC03D2-9EB2-4D26-6797-7A89B533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663298"/>
            <a:ext cx="12381088" cy="55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4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ectangle 10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14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4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CCCA56-6B2A-B4BE-74CD-C62B68FF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4D00"/>
                </a:solidFill>
                <a:cs typeface="Posterama"/>
              </a:rPr>
              <a:t>RENTABILIDADE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6D39-0794-D5E7-54C3-4CB498D46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258" y="224348"/>
            <a:ext cx="6098349" cy="27305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Após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as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medições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volumétricas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foram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realizadas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as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medições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massa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das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categorias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alguns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objetos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coletados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As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categorias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são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Alumínio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, Garrafa Pet,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Plástico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Misto,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Plástico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Fino,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Plástico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Seco,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Papelão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e Material de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Limpeza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Primeiro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pesaram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-se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os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quilogramas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totais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dos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itens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cada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categoria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em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referência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às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datas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de 01/04/2022 à 07/10/2022.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39103B8-9798-C950-EBBD-F7F07D73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58" y="3431046"/>
            <a:ext cx="10389979" cy="26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F259BC-C0B7-544E-B867-E4A029A7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4D00"/>
                </a:solidFill>
                <a:cs typeface="Posterama"/>
              </a:rPr>
              <a:t>RENTABILIDADE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ACDD7-D21D-C104-6F8E-BA1F3CEF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479" y="732348"/>
            <a:ext cx="5632684" cy="20108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seguida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estimou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-se o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preço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médio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reais de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cada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categoria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baseando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no valor dos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itens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. </a:t>
            </a:r>
            <a:endParaRPr lang="en-US" sz="200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Por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fim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multiplicou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-se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quilogramas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totais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cada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categoria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pelo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preço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médio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respectivo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estimando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assim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, o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potencial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rentável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cada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categoria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5A2A8D0-90C7-A944-9940-B6BBDCF92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8" y="3832488"/>
            <a:ext cx="11434201" cy="205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09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94" name="Rectangle 39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8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56098" y="97180"/>
            <a:ext cx="6867330" cy="665430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8" descr="Table&#10;&#10;Description automatically generated">
            <a:extLst>
              <a:ext uri="{FF2B5EF4-FFF2-40B4-BE49-F238E27FC236}">
                <a16:creationId xmlns:a16="http://schemas.microsoft.com/office/drawing/2014/main" id="{A4E00D2D-441A-5CBC-4199-A59FD6B4F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775887"/>
            <a:ext cx="12197644" cy="53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9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94" name="Rectangle 39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8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56098" y="97180"/>
            <a:ext cx="6867330" cy="665430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003B08C0-5EE8-B1F6-7DE6-2179F208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4" y="617098"/>
            <a:ext cx="11844066" cy="56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C1D66F-1743-D396-3A5A-7B6D74CA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tx2"/>
                </a:solidFill>
                <a:cs typeface="Posterama"/>
              </a:rPr>
              <a:t>O QUE SERÁ APRESENTADO NESTE TRABALHO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A9B-04EB-9176-3081-5C7F3770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903" y="1095795"/>
            <a:ext cx="6265242" cy="46423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Introdução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Os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resíduos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sólidos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urbanos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suas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destinações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os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ecopontos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algn="just">
              <a:buClr>
                <a:srgbClr val="FFFFFF"/>
              </a:buClr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Dados e 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estatísticas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da 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movimentação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e 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disposição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dos 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resíduos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sólidos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urbanos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no 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Brasil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2020;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Clr>
                <a:srgbClr val="FFFFFF"/>
              </a:buClr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Objetivo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: 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finalidade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do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trabalho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algn="just">
              <a:buClr>
                <a:srgbClr val="FFFFFF"/>
              </a:buClr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Medições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cálculos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resultados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algn="just">
              <a:buClr>
                <a:srgbClr val="FFFFFF"/>
              </a:buClr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Geometria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plana e 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espacial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, e 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suas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funções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no 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cálculo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volumétrico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de 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resíduos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sólidos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;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Clr>
                <a:srgbClr val="FFFFFF"/>
              </a:buClr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Conclusão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88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45D7DC-FE80-C7E1-9A25-80920BC6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517240"/>
            <a:ext cx="10754527" cy="2228755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cs typeface="Posterama"/>
              </a:rPr>
              <a:t>CONCLUSÃO</a:t>
            </a:r>
            <a:endParaRPr lang="en-US">
              <a:solidFill>
                <a:schemeClr val="tx2">
                  <a:lumMod val="90000"/>
                  <a:lumOff val="10000"/>
                </a:schemeClr>
              </a:solidFill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EB50-35DA-E80D-81FD-8E5FFA90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68" y="3426966"/>
            <a:ext cx="10338172" cy="275044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Realizando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uma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experiência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em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baixa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escala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com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ecopontos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,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em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um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ambiente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restrito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e com um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número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de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pessoas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participantes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menor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que um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escopo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social, o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resultado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provou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o que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foi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descrito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anteriormente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no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trabalho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;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foi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acumulado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uma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grande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quantidade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de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resíduos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sólidos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,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em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volume e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em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massa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,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acumulando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um total de 500 reais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gerados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. Sendo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assim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,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em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uma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experiência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prática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, a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eficiência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dos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ecopontos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foi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4D00"/>
                </a:solidFill>
                <a:ea typeface="+mn-lt"/>
                <a:cs typeface="+mn-lt"/>
              </a:rPr>
              <a:t>comprovada</a:t>
            </a:r>
            <a:r>
              <a:rPr lang="en-US" sz="2200" dirty="0">
                <a:solidFill>
                  <a:srgbClr val="FF4D00"/>
                </a:solidFill>
                <a:ea typeface="+mn-lt"/>
                <a:cs typeface="+mn-lt"/>
              </a:rPr>
              <a:t>.</a:t>
            </a:r>
            <a:endParaRPr lang="en-US" sz="2200">
              <a:solidFill>
                <a:srgbClr val="FF4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47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3EBF9B7-2FAB-4826-A92E-24493437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pt-BR" sz="3700" b="1"/>
              <a:t>REFERÊNCIAS</a:t>
            </a:r>
          </a:p>
        </p:txBody>
      </p:sp>
      <p:sp>
        <p:nvSpPr>
          <p:cNvPr id="48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078207E-56FD-5FFD-1A90-E90CA8E89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657127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4739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CD1824-88F6-107F-69DA-A4B5B421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11" y="2359"/>
            <a:ext cx="4952999" cy="2247616"/>
          </a:xfrm>
        </p:spPr>
        <p:txBody>
          <a:bodyPr>
            <a:normAutofit/>
          </a:bodyPr>
          <a:lstStyle/>
          <a:p>
            <a:r>
              <a:rPr lang="en-US" b="1" dirty="0">
                <a:cs typeface="Posterama"/>
              </a:rPr>
              <a:t>INTRODUÇÃO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CD05-D669-F8FE-5DDC-54C243E6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6" y="2188946"/>
            <a:ext cx="5587997" cy="458993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>
                <a:ea typeface="+mn-lt"/>
                <a:cs typeface="+mn-lt"/>
              </a:rPr>
              <a:t>O </a:t>
            </a:r>
            <a:r>
              <a:rPr lang="en-US" sz="2200" dirty="0" err="1">
                <a:ea typeface="+mn-lt"/>
                <a:cs typeface="+mn-lt"/>
              </a:rPr>
              <a:t>Brasil</a:t>
            </a:r>
            <a:r>
              <a:rPr lang="en-US" sz="2200" dirty="0">
                <a:ea typeface="+mn-lt"/>
                <a:cs typeface="+mn-lt"/>
              </a:rPr>
              <a:t> é um dos </a:t>
            </a:r>
            <a:r>
              <a:rPr lang="en-US" sz="2200" dirty="0" err="1">
                <a:ea typeface="+mn-lt"/>
                <a:cs typeface="+mn-lt"/>
              </a:rPr>
              <a:t>países</a:t>
            </a:r>
            <a:r>
              <a:rPr lang="en-US" sz="2200" dirty="0">
                <a:ea typeface="+mn-lt"/>
                <a:cs typeface="+mn-lt"/>
              </a:rPr>
              <a:t> que </a:t>
            </a:r>
            <a:r>
              <a:rPr lang="en-US" sz="2200" dirty="0" err="1">
                <a:ea typeface="+mn-lt"/>
                <a:cs typeface="+mn-lt"/>
              </a:rPr>
              <a:t>mais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gera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resíduos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sólidos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urbanos</a:t>
            </a:r>
            <a:r>
              <a:rPr lang="en-US" sz="2200" dirty="0">
                <a:ea typeface="+mn-lt"/>
                <a:cs typeface="+mn-lt"/>
              </a:rPr>
              <a:t> (RSU), </a:t>
            </a:r>
            <a:r>
              <a:rPr lang="en-US" sz="2200" dirty="0" err="1">
                <a:ea typeface="+mn-lt"/>
                <a:cs typeface="+mn-lt"/>
              </a:rPr>
              <a:t>também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conhecido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como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lixo</a:t>
            </a:r>
            <a:r>
              <a:rPr lang="en-US" sz="2200" dirty="0">
                <a:ea typeface="+mn-lt"/>
                <a:cs typeface="+mn-lt"/>
              </a:rPr>
              <a:t>. Estes </a:t>
            </a:r>
            <a:r>
              <a:rPr lang="en-US" sz="2200" dirty="0" err="1">
                <a:ea typeface="+mn-lt"/>
                <a:cs typeface="+mn-lt"/>
              </a:rPr>
              <a:t>resíduos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são</a:t>
            </a:r>
            <a:r>
              <a:rPr lang="en-US" sz="2200" dirty="0">
                <a:ea typeface="+mn-lt"/>
                <a:cs typeface="+mn-lt"/>
              </a:rPr>
              <a:t> um dos, </a:t>
            </a:r>
            <a:r>
              <a:rPr lang="en-US" sz="2200" dirty="0" err="1">
                <a:ea typeface="+mn-lt"/>
                <a:cs typeface="+mn-lt"/>
              </a:rPr>
              <a:t>senão</a:t>
            </a:r>
            <a:r>
              <a:rPr lang="en-US" sz="2200" dirty="0">
                <a:ea typeface="+mn-lt"/>
                <a:cs typeface="+mn-lt"/>
              </a:rPr>
              <a:t> o </a:t>
            </a:r>
            <a:r>
              <a:rPr lang="en-US" sz="2200" dirty="0" err="1">
                <a:ea typeface="+mn-lt"/>
                <a:cs typeface="+mn-lt"/>
              </a:rPr>
              <a:t>maior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causador</a:t>
            </a:r>
            <a:r>
              <a:rPr lang="en-US" sz="2200" dirty="0">
                <a:ea typeface="+mn-lt"/>
                <a:cs typeface="+mn-lt"/>
              </a:rPr>
              <a:t> dos </a:t>
            </a:r>
            <a:r>
              <a:rPr lang="en-US" sz="2200" dirty="0" err="1">
                <a:ea typeface="+mn-lt"/>
                <a:cs typeface="+mn-lt"/>
              </a:rPr>
              <a:t>problemas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ambientais</a:t>
            </a:r>
            <a:r>
              <a:rPr lang="en-US" sz="2200" dirty="0">
                <a:ea typeface="+mn-lt"/>
                <a:cs typeface="+mn-lt"/>
              </a:rPr>
              <a:t> e </a:t>
            </a:r>
            <a:r>
              <a:rPr lang="en-US" sz="2200" dirty="0" err="1">
                <a:ea typeface="+mn-lt"/>
                <a:cs typeface="+mn-lt"/>
              </a:rPr>
              <a:t>sanitários</a:t>
            </a:r>
            <a:r>
              <a:rPr lang="en-US" sz="2200" dirty="0">
                <a:ea typeface="+mn-lt"/>
                <a:cs typeface="+mn-lt"/>
              </a:rPr>
              <a:t> que o </a:t>
            </a:r>
            <a:r>
              <a:rPr lang="en-US" sz="2200" dirty="0" err="1">
                <a:ea typeface="+mn-lt"/>
                <a:cs typeface="+mn-lt"/>
              </a:rPr>
              <a:t>Brasil</a:t>
            </a:r>
            <a:r>
              <a:rPr lang="en-US" sz="2200" dirty="0">
                <a:ea typeface="+mn-lt"/>
                <a:cs typeface="+mn-lt"/>
              </a:rPr>
              <a:t> e o </a:t>
            </a:r>
            <a:r>
              <a:rPr lang="en-US" sz="2200" dirty="0" err="1">
                <a:ea typeface="+mn-lt"/>
                <a:cs typeface="+mn-lt"/>
              </a:rPr>
              <a:t>mundo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vivenciam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há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décadas</a:t>
            </a:r>
            <a:r>
              <a:rPr lang="en-US" sz="2200" dirty="0">
                <a:ea typeface="+mn-lt"/>
                <a:cs typeface="+mn-lt"/>
              </a:rPr>
              <a:t>. O </a:t>
            </a:r>
            <a:r>
              <a:rPr lang="en-US" sz="2200" dirty="0" err="1">
                <a:ea typeface="+mn-lt"/>
                <a:cs typeface="+mn-lt"/>
              </a:rPr>
              <a:t>despejo</a:t>
            </a:r>
            <a:r>
              <a:rPr lang="en-US" sz="2200" dirty="0">
                <a:ea typeface="+mn-lt"/>
                <a:cs typeface="+mn-lt"/>
              </a:rPr>
              <a:t> mal </a:t>
            </a:r>
            <a:r>
              <a:rPr lang="en-US" sz="2200" dirty="0" err="1">
                <a:ea typeface="+mn-lt"/>
                <a:cs typeface="+mn-lt"/>
              </a:rPr>
              <a:t>feito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destes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materiais</a:t>
            </a:r>
            <a:r>
              <a:rPr lang="en-US" sz="2200" dirty="0">
                <a:ea typeface="+mn-lt"/>
                <a:cs typeface="+mn-lt"/>
              </a:rPr>
              <a:t> (</a:t>
            </a:r>
            <a:r>
              <a:rPr lang="en-US" sz="2200" dirty="0" err="1">
                <a:ea typeface="+mn-lt"/>
                <a:cs typeface="+mn-lt"/>
              </a:rPr>
              <a:t>geralmente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deslocados</a:t>
            </a:r>
            <a:r>
              <a:rPr lang="en-US" sz="2200" dirty="0">
                <a:ea typeface="+mn-lt"/>
                <a:cs typeface="+mn-lt"/>
              </a:rPr>
              <a:t> para </a:t>
            </a:r>
            <a:r>
              <a:rPr lang="en-US" sz="2200" dirty="0" err="1">
                <a:ea typeface="+mn-lt"/>
                <a:cs typeface="+mn-lt"/>
              </a:rPr>
              <a:t>lixões</a:t>
            </a:r>
            <a:r>
              <a:rPr lang="en-US" sz="2200" dirty="0">
                <a:ea typeface="+mn-lt"/>
                <a:cs typeface="+mn-lt"/>
              </a:rPr>
              <a:t> e </a:t>
            </a:r>
            <a:r>
              <a:rPr lang="en-US" sz="2200" dirty="0" err="1">
                <a:ea typeface="+mn-lt"/>
                <a:cs typeface="+mn-lt"/>
              </a:rPr>
              <a:t>rios</a:t>
            </a:r>
            <a:r>
              <a:rPr lang="en-US" sz="2200" dirty="0">
                <a:ea typeface="+mn-lt"/>
                <a:cs typeface="+mn-lt"/>
              </a:rPr>
              <a:t>) </a:t>
            </a:r>
            <a:r>
              <a:rPr lang="en-US" sz="2200" dirty="0" err="1">
                <a:ea typeface="+mn-lt"/>
                <a:cs typeface="+mn-lt"/>
              </a:rPr>
              <a:t>contaminam</a:t>
            </a:r>
            <a:r>
              <a:rPr lang="en-US" sz="2200" dirty="0">
                <a:ea typeface="+mn-lt"/>
                <a:cs typeface="+mn-lt"/>
              </a:rPr>
              <a:t> solos, </a:t>
            </a:r>
            <a:r>
              <a:rPr lang="en-US" sz="2200" dirty="0" err="1">
                <a:ea typeface="+mn-lt"/>
                <a:cs typeface="+mn-lt"/>
              </a:rPr>
              <a:t>cursos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d’água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além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 dirty="0" err="1">
                <a:ea typeface="+mn-lt"/>
                <a:cs typeface="+mn-lt"/>
              </a:rPr>
              <a:t>serem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grandes</a:t>
            </a:r>
            <a:r>
              <a:rPr lang="en-US" sz="2200" dirty="0">
                <a:ea typeface="+mn-lt"/>
                <a:cs typeface="+mn-lt"/>
              </a:rPr>
              <a:t> provedores de </a:t>
            </a:r>
            <a:r>
              <a:rPr lang="en-US" sz="2200" dirty="0" err="1">
                <a:ea typeface="+mn-lt"/>
                <a:cs typeface="+mn-lt"/>
              </a:rPr>
              <a:t>doenças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pPr marL="0" indent="0" algn="just">
              <a:lnSpc>
                <a:spcPct val="100000"/>
              </a:lnSpc>
              <a:buClr>
                <a:srgbClr val="FFFFFF"/>
              </a:buClr>
              <a:buNone/>
            </a:pPr>
            <a:endParaRPr lang="en-US" sz="2200" dirty="0"/>
          </a:p>
        </p:txBody>
      </p:sp>
      <p:pic>
        <p:nvPicPr>
          <p:cNvPr id="6" name="Picture 6" descr="A picture containing nature, spring&#10;&#10;Description automatically generated">
            <a:extLst>
              <a:ext uri="{FF2B5EF4-FFF2-40B4-BE49-F238E27FC236}">
                <a16:creationId xmlns:a16="http://schemas.microsoft.com/office/drawing/2014/main" id="{D637131E-F9AC-54D1-3AD1-545BBF5D6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9" r="26160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85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AFE1-44ED-19A5-4582-118950923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5372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FONTE: ABRELPE 2021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15DFA0F-BF5A-0463-A43C-2B013B10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28" y="622759"/>
            <a:ext cx="10252439" cy="49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EC9FF0-CAA9-0C36-D3DE-846CA3AA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72914"/>
            <a:ext cx="4952999" cy="2247616"/>
          </a:xfrm>
        </p:spPr>
        <p:txBody>
          <a:bodyPr>
            <a:normAutofit/>
          </a:bodyPr>
          <a:lstStyle/>
          <a:p>
            <a:r>
              <a:rPr lang="en-US" b="1" dirty="0">
                <a:cs typeface="Posterama"/>
              </a:rPr>
              <a:t>EFEITOS DA PANDEMIA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38F8-69D4-3ACD-986D-DEFF9FFA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2414723"/>
            <a:ext cx="5587999" cy="38843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>
                <a:ea typeface="+mn-lt"/>
                <a:cs typeface="+mn-lt"/>
              </a:rPr>
              <a:t>Em</a:t>
            </a:r>
            <a:r>
              <a:rPr lang="en-US" sz="2000" dirty="0">
                <a:ea typeface="+mn-lt"/>
                <a:cs typeface="+mn-lt"/>
              </a:rPr>
              <a:t> 2020, com o </a:t>
            </a:r>
            <a:r>
              <a:rPr lang="en-US" sz="2000" dirty="0" err="1">
                <a:ea typeface="+mn-lt"/>
                <a:cs typeface="+mn-lt"/>
              </a:rPr>
              <a:t>início</a:t>
            </a:r>
            <a:r>
              <a:rPr lang="en-US" sz="2000" dirty="0">
                <a:ea typeface="+mn-lt"/>
                <a:cs typeface="+mn-lt"/>
              </a:rPr>
              <a:t> da </a:t>
            </a:r>
            <a:r>
              <a:rPr lang="en-US" sz="2000" dirty="0" err="1">
                <a:ea typeface="+mn-lt"/>
                <a:cs typeface="+mn-lt"/>
              </a:rPr>
              <a:t>pandemia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resíduos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sólidos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urbanos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foram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principalmente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descartados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originalmente</a:t>
            </a:r>
            <a:r>
              <a:rPr lang="en-US" sz="2000" dirty="0">
                <a:ea typeface="+mn-lt"/>
                <a:cs typeface="+mn-lt"/>
              </a:rPr>
              <a:t> de casas </a:t>
            </a:r>
            <a:r>
              <a:rPr lang="en-US" sz="2000" dirty="0" err="1">
                <a:ea typeface="+mn-lt"/>
                <a:cs typeface="+mn-lt"/>
              </a:rPr>
              <a:t>domiciliares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fazendo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destes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suas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principalmente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disseminação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Isto é </a:t>
            </a:r>
            <a:r>
              <a:rPr lang="en-US" sz="2000" dirty="0" err="1">
                <a:ea typeface="+mn-lt"/>
                <a:cs typeface="+mn-lt"/>
              </a:rPr>
              <a:t>evidenciado</a:t>
            </a:r>
            <a:r>
              <a:rPr lang="en-US" sz="2000" dirty="0">
                <a:ea typeface="+mn-lt"/>
                <a:cs typeface="+mn-lt"/>
              </a:rPr>
              <a:t> e </a:t>
            </a:r>
            <a:r>
              <a:rPr lang="en-US" sz="2000" dirty="0" err="1">
                <a:ea typeface="+mn-lt"/>
                <a:cs typeface="+mn-lt"/>
              </a:rPr>
              <a:t>explicado</a:t>
            </a:r>
            <a:r>
              <a:rPr lang="en-US" sz="2000" dirty="0">
                <a:ea typeface="+mn-lt"/>
                <a:cs typeface="+mn-lt"/>
              </a:rPr>
              <a:t> pela </a:t>
            </a:r>
            <a:r>
              <a:rPr lang="en-US" sz="2000" dirty="0" err="1">
                <a:ea typeface="+mn-lt"/>
                <a:cs typeface="+mn-lt"/>
              </a:rPr>
              <a:t>mudança</a:t>
            </a:r>
            <a:r>
              <a:rPr lang="en-US" sz="2000" dirty="0">
                <a:ea typeface="+mn-lt"/>
                <a:cs typeface="+mn-lt"/>
              </a:rPr>
              <a:t> social e </a:t>
            </a:r>
            <a:r>
              <a:rPr lang="en-US" sz="2000" dirty="0" err="1">
                <a:ea typeface="+mn-lt"/>
                <a:cs typeface="+mn-lt"/>
              </a:rPr>
              <a:t>econômica</a:t>
            </a:r>
            <a:r>
              <a:rPr lang="en-US" sz="2000" dirty="0">
                <a:ea typeface="+mn-lt"/>
                <a:cs typeface="+mn-lt"/>
              </a:rPr>
              <a:t> que se </a:t>
            </a:r>
            <a:r>
              <a:rPr lang="en-US" sz="2000" dirty="0" err="1">
                <a:ea typeface="+mn-lt"/>
                <a:cs typeface="+mn-lt"/>
              </a:rPr>
              <a:t>teve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pandemia</a:t>
            </a:r>
            <a:r>
              <a:rPr lang="en-US" sz="2000" dirty="0">
                <a:ea typeface="+mn-lt"/>
                <a:cs typeface="+mn-lt"/>
              </a:rPr>
              <a:t>; com as </a:t>
            </a:r>
            <a:r>
              <a:rPr lang="en-US" sz="2000" dirty="0" err="1">
                <a:ea typeface="+mn-lt"/>
                <a:cs typeface="+mn-lt"/>
              </a:rPr>
              <a:t>pessoas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ficando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mais</a:t>
            </a:r>
            <a:r>
              <a:rPr lang="en-US" sz="2000" dirty="0">
                <a:ea typeface="+mn-lt"/>
                <a:cs typeface="+mn-lt"/>
              </a:rPr>
              <a:t> tempo </a:t>
            </a:r>
            <a:r>
              <a:rPr lang="en-US" sz="2000" dirty="0" err="1">
                <a:ea typeface="+mn-lt"/>
                <a:cs typeface="+mn-lt"/>
              </a:rPr>
              <a:t>dentro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suas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residências</a:t>
            </a:r>
            <a:r>
              <a:rPr lang="en-US" sz="2000" dirty="0">
                <a:ea typeface="+mn-lt"/>
                <a:cs typeface="+mn-lt"/>
              </a:rPr>
              <a:t>, o </a:t>
            </a:r>
            <a:r>
              <a:rPr lang="en-US" sz="2000" dirty="0" err="1">
                <a:ea typeface="+mn-lt"/>
                <a:cs typeface="+mn-lt"/>
              </a:rPr>
              <a:t>trabalho</a:t>
            </a:r>
            <a:r>
              <a:rPr lang="en-US" sz="2000" dirty="0">
                <a:ea typeface="+mn-lt"/>
                <a:cs typeface="+mn-lt"/>
              </a:rPr>
              <a:t> de delivery </a:t>
            </a:r>
            <a:r>
              <a:rPr lang="en-US" sz="2000" dirty="0" err="1">
                <a:ea typeface="+mn-lt"/>
                <a:cs typeface="+mn-lt"/>
              </a:rPr>
              <a:t>aumentou</a:t>
            </a:r>
            <a:r>
              <a:rPr lang="en-US" sz="2000" dirty="0">
                <a:ea typeface="+mn-lt"/>
                <a:cs typeface="+mn-lt"/>
              </a:rPr>
              <a:t>; o </a:t>
            </a:r>
            <a:r>
              <a:rPr lang="en-US" sz="2000" dirty="0" err="1">
                <a:ea typeface="+mn-lt"/>
                <a:cs typeface="+mn-lt"/>
              </a:rPr>
              <a:t>consumo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produtos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dentro</a:t>
            </a:r>
            <a:r>
              <a:rPr lang="en-US" sz="2000" dirty="0">
                <a:ea typeface="+mn-lt"/>
                <a:cs typeface="+mn-lt"/>
              </a:rPr>
              <a:t> de casa </a:t>
            </a:r>
            <a:r>
              <a:rPr lang="en-US" sz="2000" dirty="0" err="1">
                <a:ea typeface="+mn-lt"/>
                <a:cs typeface="+mn-lt"/>
              </a:rPr>
              <a:t>aumentou</a:t>
            </a:r>
            <a:r>
              <a:rPr lang="en-US" sz="2000" dirty="0">
                <a:ea typeface="+mn-lt"/>
                <a:cs typeface="+mn-lt"/>
              </a:rPr>
              <a:t>, e o home-office </a:t>
            </a:r>
            <a:r>
              <a:rPr lang="en-US" sz="2000" dirty="0" err="1">
                <a:ea typeface="+mn-lt"/>
                <a:cs typeface="+mn-lt"/>
              </a:rPr>
              <a:t>disparou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estatísticas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</p:txBody>
      </p:sp>
      <p:pic>
        <p:nvPicPr>
          <p:cNvPr id="5" name="Picture 5" descr="A picture containing items, cluttered, plastic, messy&#10;&#10;Description automatically generated">
            <a:extLst>
              <a:ext uri="{FF2B5EF4-FFF2-40B4-BE49-F238E27FC236}">
                <a16:creationId xmlns:a16="http://schemas.microsoft.com/office/drawing/2014/main" id="{C7A87CBF-7C3F-D9A8-0E8F-DAE7B9B35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0" r="27516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981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560980-A25E-D83A-489A-9CD3EA32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025"/>
            <a:ext cx="4952999" cy="2247616"/>
          </a:xfrm>
        </p:spPr>
        <p:txBody>
          <a:bodyPr>
            <a:normAutofit/>
          </a:bodyPr>
          <a:lstStyle/>
          <a:p>
            <a:r>
              <a:rPr lang="en-US" b="1" dirty="0">
                <a:cs typeface="Posterama"/>
              </a:rPr>
              <a:t>DESTINAÇÃO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65B0-38CB-69DA-282A-8C0210BB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5390"/>
            <a:ext cx="5376332" cy="40960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Uma </a:t>
            </a:r>
            <a:r>
              <a:rPr lang="en-US" sz="2000" dirty="0" err="1">
                <a:ea typeface="+mn-lt"/>
                <a:cs typeface="+mn-lt"/>
              </a:rPr>
              <a:t>destinação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adequada</a:t>
            </a:r>
            <a:r>
              <a:rPr lang="en-US" sz="2000" dirty="0">
                <a:ea typeface="+mn-lt"/>
                <a:cs typeface="+mn-lt"/>
              </a:rPr>
              <a:t> e a </a:t>
            </a:r>
            <a:r>
              <a:rPr lang="en-US" sz="2000" dirty="0" err="1">
                <a:ea typeface="+mn-lt"/>
                <a:cs typeface="+mn-lt"/>
              </a:rPr>
              <a:t>reciclagem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destes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materiais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seriam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solução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perfeita</a:t>
            </a:r>
            <a:r>
              <a:rPr lang="en-US" sz="2000" dirty="0">
                <a:ea typeface="+mn-lt"/>
                <a:cs typeface="+mn-lt"/>
              </a:rPr>
              <a:t> para </a:t>
            </a:r>
            <a:r>
              <a:rPr lang="en-US" sz="2000" dirty="0" err="1">
                <a:ea typeface="+mn-lt"/>
                <a:cs typeface="+mn-lt"/>
              </a:rPr>
              <a:t>este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problema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ambiental</a:t>
            </a:r>
            <a:r>
              <a:rPr lang="en-US" sz="2000" dirty="0">
                <a:ea typeface="+mn-lt"/>
                <a:cs typeface="+mn-lt"/>
              </a:rPr>
              <a:t>. Tendo </a:t>
            </a:r>
            <a:r>
              <a:rPr lang="en-US" sz="2000" dirty="0" err="1">
                <a:ea typeface="+mn-lt"/>
                <a:cs typeface="+mn-lt"/>
              </a:rPr>
              <a:t>isto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mente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chamados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ecopontos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das </a:t>
            </a:r>
            <a:r>
              <a:rPr lang="en-US" sz="2000" dirty="0" err="1">
                <a:ea typeface="+mn-lt"/>
                <a:cs typeface="+mn-lt"/>
              </a:rPr>
              <a:t>soluções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apresentadas</a:t>
            </a:r>
            <a:r>
              <a:rPr lang="en-US" sz="2000" dirty="0">
                <a:ea typeface="+mn-lt"/>
                <a:cs typeface="+mn-lt"/>
              </a:rPr>
              <a:t> para o </a:t>
            </a:r>
            <a:r>
              <a:rPr lang="en-US" sz="2000" dirty="0" err="1">
                <a:ea typeface="+mn-lt"/>
                <a:cs typeface="+mn-lt"/>
              </a:rPr>
              <a:t>problema</a:t>
            </a:r>
            <a:r>
              <a:rPr lang="en-US" sz="2000" dirty="0">
                <a:ea typeface="+mn-lt"/>
                <a:cs typeface="+mn-lt"/>
              </a:rPr>
              <a:t> da </a:t>
            </a:r>
            <a:r>
              <a:rPr lang="en-US" sz="2000" dirty="0" err="1">
                <a:ea typeface="+mn-lt"/>
                <a:cs typeface="+mn-lt"/>
              </a:rPr>
              <a:t>destinação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Podendo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abrigar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diversos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tipos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resíduos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sólidos</a:t>
            </a:r>
            <a:r>
              <a:rPr lang="en-US" sz="2000" dirty="0">
                <a:ea typeface="+mn-lt"/>
                <a:cs typeface="+mn-lt"/>
              </a:rPr>
              <a:t> e </a:t>
            </a:r>
            <a:r>
              <a:rPr lang="en-US" sz="2000" dirty="0" err="1">
                <a:ea typeface="+mn-lt"/>
                <a:cs typeface="+mn-lt"/>
              </a:rPr>
              <a:t>conseguindo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gerar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até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mesmo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renda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vendendo-os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estes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estabelecimentos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demonstram</a:t>
            </a:r>
            <a:r>
              <a:rPr lang="en-US" sz="2000" dirty="0">
                <a:ea typeface="+mn-lt"/>
                <a:cs typeface="+mn-lt"/>
              </a:rPr>
              <a:t> ser </a:t>
            </a:r>
            <a:r>
              <a:rPr lang="en-US" sz="2000" dirty="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alternativa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sólida</a:t>
            </a:r>
            <a:r>
              <a:rPr lang="en-US" sz="2000" dirty="0">
                <a:ea typeface="+mn-lt"/>
                <a:cs typeface="+mn-lt"/>
              </a:rPr>
              <a:t> para </a:t>
            </a:r>
            <a:r>
              <a:rPr lang="en-US" sz="2000" dirty="0" err="1">
                <a:ea typeface="+mn-lt"/>
                <a:cs typeface="+mn-lt"/>
              </a:rPr>
              <a:t>contornar</a:t>
            </a:r>
            <a:r>
              <a:rPr lang="en-US" sz="2000" dirty="0">
                <a:ea typeface="+mn-lt"/>
                <a:cs typeface="+mn-lt"/>
              </a:rPr>
              <a:t> e resolver </a:t>
            </a:r>
            <a:r>
              <a:rPr lang="en-US" sz="2000" dirty="0" err="1">
                <a:ea typeface="+mn-lt"/>
                <a:cs typeface="+mn-lt"/>
              </a:rPr>
              <a:t>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problemas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relacionados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mau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despejo</a:t>
            </a:r>
            <a:r>
              <a:rPr lang="en-US" sz="2000" dirty="0">
                <a:ea typeface="+mn-lt"/>
                <a:cs typeface="+mn-lt"/>
              </a:rPr>
              <a:t> dos </a:t>
            </a:r>
            <a:r>
              <a:rPr lang="en-US" sz="2000" dirty="0" err="1">
                <a:ea typeface="+mn-lt"/>
                <a:cs typeface="+mn-lt"/>
              </a:rPr>
              <a:t>materiais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potencialmente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recicláveis</a:t>
            </a:r>
            <a:r>
              <a:rPr lang="en-US" sz="2000" dirty="0">
                <a:ea typeface="+mn-lt"/>
                <a:cs typeface="+mn-lt"/>
              </a:rPr>
              <a:t>. </a:t>
            </a:r>
            <a:endParaRPr lang="en-US" sz="20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8C4AC5E-3EE2-978F-4A79-6DD9B731A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r="25068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034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291548-F57F-758E-B983-C9F357F4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872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cs typeface="Posterama"/>
              </a:rPr>
              <a:t>ECOPONTO DA ETEC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EB82-16C6-5E91-84A9-F12751668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10620394" cy="27786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 err="1">
                <a:solidFill>
                  <a:schemeClr val="tx2"/>
                </a:solidFill>
              </a:rPr>
              <a:t>Dentro</a:t>
            </a:r>
            <a:r>
              <a:rPr lang="en-US" sz="2400" dirty="0">
                <a:solidFill>
                  <a:schemeClr val="tx2"/>
                </a:solidFill>
              </a:rPr>
              <a:t> da </a:t>
            </a:r>
            <a:r>
              <a:rPr lang="en-US" sz="2400" dirty="0" err="1">
                <a:solidFill>
                  <a:schemeClr val="tx2"/>
                </a:solidFill>
              </a:rPr>
              <a:t>escola</a:t>
            </a:r>
            <a:r>
              <a:rPr lang="en-US" sz="2400" dirty="0">
                <a:solidFill>
                  <a:schemeClr val="tx2"/>
                </a:solidFill>
              </a:rPr>
              <a:t> ETEC Prof. José Carlos Seno Júnior, </a:t>
            </a:r>
            <a:r>
              <a:rPr lang="en-US" sz="2400" dirty="0" err="1">
                <a:solidFill>
                  <a:schemeClr val="tx2"/>
                </a:solidFill>
              </a:rPr>
              <a:t>foi</a:t>
            </a:r>
            <a:r>
              <a:rPr lang="en-US" sz="2400" dirty="0">
                <a:solidFill>
                  <a:schemeClr val="tx2"/>
                </a:solidFill>
              </a:rPr>
              <a:t> </a:t>
            </a:r>
            <a:r>
              <a:rPr lang="en-US" sz="2400" dirty="0" err="1">
                <a:solidFill>
                  <a:schemeClr val="tx2"/>
                </a:solidFill>
              </a:rPr>
              <a:t>desenvolvido</a:t>
            </a:r>
            <a:r>
              <a:rPr lang="en-US" sz="2400" dirty="0">
                <a:solidFill>
                  <a:schemeClr val="tx2"/>
                </a:solidFill>
              </a:rPr>
              <a:t> um </a:t>
            </a:r>
            <a:r>
              <a:rPr lang="en-US" sz="2400" dirty="0" err="1">
                <a:solidFill>
                  <a:schemeClr val="tx2"/>
                </a:solidFill>
              </a:rPr>
              <a:t>ecoponto</a:t>
            </a:r>
            <a:r>
              <a:rPr lang="en-US" sz="2400" dirty="0">
                <a:solidFill>
                  <a:schemeClr val="tx2"/>
                </a:solidFill>
              </a:rPr>
              <a:t>, que </a:t>
            </a:r>
            <a:r>
              <a:rPr lang="en-US" sz="2400" dirty="0" err="1">
                <a:solidFill>
                  <a:schemeClr val="tx2"/>
                </a:solidFill>
              </a:rPr>
              <a:t>tem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por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função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demonstrar</a:t>
            </a:r>
            <a:r>
              <a:rPr lang="en-US" sz="2400" dirty="0">
                <a:solidFill>
                  <a:schemeClr val="tx2"/>
                </a:solidFill>
              </a:rPr>
              <a:t> a </a:t>
            </a:r>
            <a:r>
              <a:rPr lang="en-US" sz="2400" dirty="0" err="1">
                <a:solidFill>
                  <a:schemeClr val="tx2"/>
                </a:solidFill>
              </a:rPr>
              <a:t>eficácia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deste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tipo</a:t>
            </a:r>
            <a:r>
              <a:rPr lang="en-US" sz="2400" dirty="0">
                <a:solidFill>
                  <a:schemeClr val="tx2"/>
                </a:solidFill>
              </a:rPr>
              <a:t> de local </a:t>
            </a:r>
            <a:r>
              <a:rPr lang="en-US" sz="2400" dirty="0" err="1">
                <a:solidFill>
                  <a:schemeClr val="tx2"/>
                </a:solidFill>
              </a:rPr>
              <a:t>reservado</a:t>
            </a:r>
            <a:r>
              <a:rPr lang="en-US" sz="2400" dirty="0">
                <a:solidFill>
                  <a:schemeClr val="tx2"/>
                </a:solidFill>
              </a:rPr>
              <a:t> para </a:t>
            </a:r>
            <a:r>
              <a:rPr lang="en-US" sz="2400" dirty="0" err="1">
                <a:solidFill>
                  <a:schemeClr val="tx2"/>
                </a:solidFill>
              </a:rPr>
              <a:t>objetivos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ambientais</a:t>
            </a:r>
            <a:r>
              <a:rPr lang="en-US" sz="2400" dirty="0">
                <a:solidFill>
                  <a:schemeClr val="tx2"/>
                </a:solidFill>
              </a:rPr>
              <a:t> </a:t>
            </a:r>
            <a:r>
              <a:rPr lang="en-US" sz="2400" dirty="0" err="1">
                <a:solidFill>
                  <a:schemeClr val="tx2"/>
                </a:solidFill>
              </a:rPr>
              <a:t>sustentáveis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endParaRPr lang="en-US">
              <a:solidFill>
                <a:schemeClr val="tx2"/>
              </a:solidFill>
            </a:endParaRPr>
          </a:p>
          <a:p>
            <a:pPr algn="just">
              <a:buClr>
                <a:srgbClr val="FFFFFF"/>
              </a:buClr>
            </a:pPr>
            <a:r>
              <a:rPr lang="en-US" sz="2400" dirty="0" err="1">
                <a:solidFill>
                  <a:schemeClr val="tx2"/>
                </a:solidFill>
              </a:rPr>
              <a:t>Coletando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materiais</a:t>
            </a:r>
            <a:r>
              <a:rPr lang="en-US" sz="2400" dirty="0">
                <a:solidFill>
                  <a:schemeClr val="tx2"/>
                </a:solidFill>
              </a:rPr>
              <a:t> de </a:t>
            </a:r>
            <a:r>
              <a:rPr lang="en-US" sz="2400" dirty="0" err="1">
                <a:solidFill>
                  <a:schemeClr val="tx2"/>
                </a:solidFill>
              </a:rPr>
              <a:t>diversos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tipos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como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garrafas</a:t>
            </a:r>
            <a:r>
              <a:rPr lang="en-US" sz="2400" dirty="0">
                <a:solidFill>
                  <a:schemeClr val="tx2"/>
                </a:solidFill>
              </a:rPr>
              <a:t> pet, </a:t>
            </a:r>
            <a:r>
              <a:rPr lang="en-US" sz="2400" dirty="0" err="1">
                <a:solidFill>
                  <a:schemeClr val="tx2"/>
                </a:solidFill>
              </a:rPr>
              <a:t>papelões</a:t>
            </a:r>
            <a:r>
              <a:rPr lang="en-US" sz="2400" dirty="0">
                <a:solidFill>
                  <a:schemeClr val="tx2"/>
                </a:solidFill>
              </a:rPr>
              <a:t> e </a:t>
            </a:r>
            <a:r>
              <a:rPr lang="en-US" sz="2400" dirty="0" err="1">
                <a:solidFill>
                  <a:schemeClr val="tx2"/>
                </a:solidFill>
              </a:rPr>
              <a:t>metais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estes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resíduos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sólidos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podem</a:t>
            </a:r>
            <a:r>
              <a:rPr lang="en-US" sz="2400" dirty="0">
                <a:solidFill>
                  <a:schemeClr val="tx2"/>
                </a:solidFill>
              </a:rPr>
              <a:t> ser </a:t>
            </a:r>
            <a:r>
              <a:rPr lang="en-US" sz="2400" dirty="0" err="1">
                <a:solidFill>
                  <a:schemeClr val="tx2"/>
                </a:solidFill>
              </a:rPr>
              <a:t>vendidos</a:t>
            </a:r>
            <a:r>
              <a:rPr lang="en-US" sz="2400" dirty="0">
                <a:solidFill>
                  <a:schemeClr val="tx2"/>
                </a:solidFill>
              </a:rPr>
              <a:t> para </a:t>
            </a:r>
            <a:r>
              <a:rPr lang="en-US" sz="2400" dirty="0" err="1">
                <a:solidFill>
                  <a:schemeClr val="tx2"/>
                </a:solidFill>
              </a:rPr>
              <a:t>interessados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em</a:t>
            </a:r>
            <a:r>
              <a:rPr lang="en-US" sz="2400" dirty="0">
                <a:solidFill>
                  <a:schemeClr val="tx2"/>
                </a:solidFill>
              </a:rPr>
              <a:t> </a:t>
            </a:r>
            <a:r>
              <a:rPr lang="en-US" sz="2400" dirty="0" err="1">
                <a:solidFill>
                  <a:schemeClr val="tx2"/>
                </a:solidFill>
              </a:rPr>
              <a:t>recicláveis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arrecadando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dinheiro</a:t>
            </a:r>
            <a:r>
              <a:rPr lang="en-US" sz="2400" dirty="0">
                <a:solidFill>
                  <a:schemeClr val="tx2"/>
                </a:solidFill>
              </a:rPr>
              <a:t> para a </a:t>
            </a:r>
            <a:r>
              <a:rPr lang="en-US" sz="2400" dirty="0" err="1">
                <a:solidFill>
                  <a:schemeClr val="tx2"/>
                </a:solidFill>
              </a:rPr>
              <a:t>escola</a:t>
            </a:r>
            <a:r>
              <a:rPr lang="en-US" sz="2400" dirty="0">
                <a:solidFill>
                  <a:schemeClr val="tx2"/>
                </a:solidFill>
              </a:rPr>
              <a:t>, a </a:t>
            </a:r>
            <a:r>
              <a:rPr lang="en-US" sz="2400" dirty="0" err="1">
                <a:solidFill>
                  <a:schemeClr val="tx2"/>
                </a:solidFill>
              </a:rPr>
              <a:t>princípio</a:t>
            </a:r>
            <a:r>
              <a:rPr lang="en-US" sz="2400" dirty="0">
                <a:solidFill>
                  <a:schemeClr val="tx2"/>
                </a:solidFill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52112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CE821-5ED4-F6EF-6C29-F37D6075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871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cs typeface="Posterama"/>
              </a:rPr>
              <a:t>OBJETIVO DO TRABALHO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3F1F-3421-BFA3-E483-C154132E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1" y="3229411"/>
            <a:ext cx="9745506" cy="2552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Estudo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sobre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medições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cálculos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áreas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e volume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utilizando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geometria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plana e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espacial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Analisar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dados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tabela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(s),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gráfico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(s) para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determinar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quanto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caixa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é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possível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arrecadar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com a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venda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dos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materiais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recicláveis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arrecadados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no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ecoponto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da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escola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ETEC Prof. José Carlos Seno Júnior.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0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1422</Words>
  <Application>Microsoft Office PowerPoint</Application>
  <PresentationFormat>Widescreen</PresentationFormat>
  <Paragraphs>119</Paragraphs>
  <Slides>31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SineVTI</vt:lpstr>
      <vt:lpstr>ESTUDOS AVANÇADOS EM MATEMÁTICA E SUAS TECNOLOGIAS</vt:lpstr>
      <vt:lpstr>PARTICIPANTES DO TRABALHO</vt:lpstr>
      <vt:lpstr>O QUE SERÁ APRESENTADO NESTE TRABALHO</vt:lpstr>
      <vt:lpstr>INTRODUÇÃO</vt:lpstr>
      <vt:lpstr>PowerPoint Presentation</vt:lpstr>
      <vt:lpstr>EFEITOS DA PANDEMIA</vt:lpstr>
      <vt:lpstr>DESTINAÇÃO</vt:lpstr>
      <vt:lpstr>ECOPONTO DA ETEC</vt:lpstr>
      <vt:lpstr>OBJETIVO DO TRABALHO</vt:lpstr>
      <vt:lpstr>MEDIÇÕES, CÁLCULOS E RESULTADOS DE MATERIAIS COLETADOS</vt:lpstr>
      <vt:lpstr>MEDIÇÕES E CÁLCULOS DOS CILINDROS</vt:lpstr>
      <vt:lpstr>MEDIÇÕES E CÁLCULOS DOS CILINDROS</vt:lpstr>
      <vt:lpstr>CÍRCULO</vt:lpstr>
      <vt:lpstr>MEDIÇÕES E CÁLCULOS DOS CILINDROS</vt:lpstr>
      <vt:lpstr>CILINDRO</vt:lpstr>
      <vt:lpstr>MEDIÇÕES E CÁLCULOS DOS CILINDROS</vt:lpstr>
      <vt:lpstr>MEDIÇÕES E CÁLCULOS DOS CILINDROS</vt:lpstr>
      <vt:lpstr>MEDIÇÕES E CÁLCULOS DOS PARALELEPÍPEDOS</vt:lpstr>
      <vt:lpstr>MEDIÇÕES E CÁLCULOS DOS PARALELEPÍPEDOS</vt:lpstr>
      <vt:lpstr>RETÂNGULO</vt:lpstr>
      <vt:lpstr>MEDIÇÕES E CÁLCULOS DOS PARALELEPÍPEDOS</vt:lpstr>
      <vt:lpstr>PARALELEPÍPEDO</vt:lpstr>
      <vt:lpstr>MEDIÇÕES E CÁLCULOS DOS PARALELEPÍPEDOS</vt:lpstr>
      <vt:lpstr>MEDIÇÕES E CÁLCULOS DOS PARALELEPÍPEDOS</vt:lpstr>
      <vt:lpstr>PowerPoint Presentation</vt:lpstr>
      <vt:lpstr>RENTABILIDADE</vt:lpstr>
      <vt:lpstr>RENTABILIDADE</vt:lpstr>
      <vt:lpstr>PowerPoint Presentation</vt:lpstr>
      <vt:lpstr>PowerPoint Presentation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etim</cp:lastModifiedBy>
  <cp:revision>1520</cp:revision>
  <dcterms:created xsi:type="dcterms:W3CDTF">2022-11-18T19:23:28Z</dcterms:created>
  <dcterms:modified xsi:type="dcterms:W3CDTF">2022-12-03T19:10:34Z</dcterms:modified>
</cp:coreProperties>
</file>