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C4D87-80AB-48E5-A061-B32DA202E212}" v="406" dt="2022-08-24T01:21:5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5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3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4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ree, outdoor, reptile, forest&#10;&#10;Description automatically generated">
            <a:extLst>
              <a:ext uri="{FF2B5EF4-FFF2-40B4-BE49-F238E27FC236}">
                <a16:creationId xmlns:a16="http://schemas.microsoft.com/office/drawing/2014/main" id="{B56FF1EE-9506-9615-4726-F7752A596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18" b="124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6191"/>
            <a:ext cx="10044023" cy="22664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  <a:cs typeface="Calibri Light"/>
              </a:rPr>
              <a:t>AO SANTÍSSIMO SACRAMENTO</a:t>
            </a:r>
            <a:endParaRPr lang="en-US" sz="5200" b="1">
              <a:solidFill>
                <a:schemeClr val="accent6">
                  <a:lumMod val="40000"/>
                  <a:lumOff val="60000"/>
                </a:schemeClr>
              </a:solidFill>
              <a:latin typeface="Arial Nov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Padre José de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Anchieta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Arial Nova"/>
            </a:endParaRPr>
          </a:p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(1534-1597)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C5F4-7DD2-A305-BA37-7192303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C42E-C1FE-6E82-054A-A4F14E28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181" y="157851"/>
            <a:ext cx="4994695" cy="327303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Aqui se refina a fé,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debaixo do que vemos,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Estar Deus e homem cremos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Sem mudança.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Acrescenta-se a esperança,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na terra nos é dado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Quanto lá nos céus guardado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Nos está.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18A47-E39B-CC23-ED3E-2B5DD11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596" y="157851"/>
            <a:ext cx="5181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É necessário fazer algo com algo que nos é dado, pois assim seremos salvos e entraremos em contato com o reino de Deus.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390A4-6E58-7141-1A50-F939E9080BA3}"/>
              </a:ext>
            </a:extLst>
          </p:cNvPr>
          <p:cNvSpPr txBox="1"/>
          <p:nvPr/>
        </p:nvSpPr>
        <p:spPr>
          <a:xfrm>
            <a:off x="718867" y="4270076"/>
            <a:ext cx="571625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A caridade que lá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Há de ser aperfeiçoada,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Deste pão é confirmada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Em pureza.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Dele nasce a fortaleza,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Ele dá perseverança,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Pão da bem-aventurança,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Pão de glória.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4FB29-440C-1863-9AB1-71D422D0A583}"/>
              </a:ext>
            </a:extLst>
          </p:cNvPr>
          <p:cNvSpPr txBox="1"/>
          <p:nvPr/>
        </p:nvSpPr>
        <p:spPr>
          <a:xfrm>
            <a:off x="6771736" y="4270075"/>
            <a:ext cx="5112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b="1">
                <a:solidFill>
                  <a:srgbClr val="5B9AD5"/>
                </a:solidFill>
                <a:latin typeface="Arial"/>
              </a:rPr>
              <a:t>Assim como nas primeiras estrofes, aqui há uma colocação sobre como o pão é divino e salva os indivíduos. Ele dá perseverança.</a:t>
            </a:r>
            <a:r>
              <a:rPr lang="pt-BR" sz="1200">
                <a:solidFill>
                  <a:srgbClr val="5B9AD5"/>
                </a:solidFill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B94-72C1-A722-620C-7EE1ACE9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BB52-A2AE-7015-B3FA-F23D7A543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Deixado para memória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Da morte do Redentor,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Testemunho de Seu amor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Verdadeiro.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mansíssimo Cordeiro,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menino de Belém,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Jesus todo meu Bem,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Meu Amor.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Meu Esposo, meu Senhor,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Meu amigo, meu irmão,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Centro do meu coração,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Deus e Pai.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310C0-C9B9-7F28-938B-B7841B378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Adoração muito forte à Jesus Cristo, ele descreve muito sobre Jesus aqui.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256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8B28-9A93-F2E7-4451-D6F77DB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7229-4B0A-CB72-63C8-15B57EF94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Pois com entranhas de Mãe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Quereis de mim ser comido,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Roubai todo meu sentido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Para vós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Prendei-me com fortes nós,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Iesu</a:t>
            </a:r>
            <a:r>
              <a:rPr lang="pt-BR" dirty="0">
                <a:ea typeface="+mn-lt"/>
                <a:cs typeface="+mn-lt"/>
              </a:rPr>
              <a:t>, filho de Deus vivo,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que sou vosso cativo,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comprastes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o sangue que derramastes,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a vida que perdestes,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a morte que quisestes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Padecer.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65DCD-74F6-C9B1-5851-7809B461A2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Novamente adoração à Jesus Cristo, aqui contando um pouco de sua história, do seu sacrifício pela sua humanidade e como o Padre se tornou devoto a ele.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95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A29-C748-3198-CA50-C49D3AD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B20C-197E-FAFE-7942-AF1BBD31F0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+mn-lt"/>
                <a:cs typeface="+mn-lt"/>
              </a:rPr>
              <a:t>Morra eu, por que viver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Vós possais dentro de mim;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Ganha-me, pois me perdi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Em amar-me.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que para incorporar-me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mudar-me em vós de todo,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um tão divino modo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 mudais.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FAFDE-AB64-3D30-5BB1-9386C66B7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1" dirty="0">
                <a:ea typeface="+mn-lt"/>
                <a:cs typeface="+mn-lt"/>
              </a:rPr>
              <a:t>É praticamente um pedido para que Jesus Cristo salve-o e mude-o.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0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D7C4-B5F4-7AB9-0095-7FE38F4B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4E57-A2A9-601A-0767-836DA3F39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Quando na minha alma entrais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É dela fazeis sacrário,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vós mesmo é relicário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vos guarda.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Enquanto a presença tarda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vosso divino rosto,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 saboroso e doce gosto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Deste pão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Seja minha refeição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todo o meu apetite,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Seja gracioso convite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minha alma.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19175-DAD0-E271-98C9-5B8868BDD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Comer o pão é se aproximar de Jesus Cristo, é como se suprisse a ausência física de Jesus Cristo. Ele pede para que o pão seja como Jesus entrando em sua alma.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63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A09F-25D9-ECAA-C2E4-CB41C648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0B81-F35E-8D38-4480-403970E16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Ar fresco de minha calma,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Fogo de minha frieza,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Fonte viva de limpeza,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Doce beijo.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Mitigador do desejo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a vós suspiro, e gemo,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Esperança do que temo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perder.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não vivo sem comer,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Como a vós, em vós vivendo,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Vivo em vós, a vós comendo,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Doce amor.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Comendo de tal penhor,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Nela tenha minha parte,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depois de vós me farte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vos ver.</a:t>
            </a:r>
          </a:p>
          <a:p>
            <a:r>
              <a:rPr lang="pt-BR" b="1" dirty="0">
                <a:ea typeface="+mn-lt"/>
                <a:cs typeface="+mn-lt"/>
              </a:rPr>
              <a:t>Amém.</a:t>
            </a:r>
            <a:endParaRPr lang="pt-BR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F94D8-15A3-9A06-8F85-D445B526B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pt-BR" b="1">
                <a:ea typeface="+mn-lt"/>
                <a:cs typeface="+mn-lt"/>
              </a:rPr>
              <a:t>Ele dedica as últimas estrofes para explicar a necessidade de comer o pão para se aproximar de Jesus Cristo. O pão seria como um fragmento físico que Jesus deixou para que se aproximássemos do reino de Deus.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6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52B7-8D4F-2FDB-8477-95441CE3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890" y="487168"/>
            <a:ext cx="3925492" cy="455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Oh que pão, oh que comida,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Oh que divino manjar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Se nos dá no santo altar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latin typeface="Arial Nova"/>
                <a:ea typeface="+mn-lt"/>
                <a:cs typeface="+mn-lt"/>
              </a:rPr>
              <a:t>Cada dia.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028-E70A-2342-737D-41B5D4C2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995" y="487168"/>
            <a:ext cx="3931319" cy="3461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Aqui, José de Anchieta já faz referência ao pão, tratando-o como uma comida sagrada. Ainda diz que o pão deve ser comido em um lugar santificado, no caso, o altar.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3B26B-1E74-75F7-89B6-D126AFA50BE7}"/>
              </a:ext>
            </a:extLst>
          </p:cNvPr>
          <p:cNvSpPr txBox="1"/>
          <p:nvPr/>
        </p:nvSpPr>
        <p:spPr>
          <a:xfrm>
            <a:off x="1538376" y="2616680"/>
            <a:ext cx="301331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 Nova"/>
                <a:ea typeface="+mn-lt"/>
                <a:cs typeface="+mn-lt"/>
              </a:rPr>
              <a:t>Filho da Virgem Maria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Que Deus Padre cá mandou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 por nós na cruz passou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Crua morte.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E para que nos conforte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Se deixou no Sacramento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Para dar-nos com aumento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latin typeface="Arial Nova"/>
                <a:ea typeface="+mn-lt"/>
                <a:cs typeface="+mn-lt"/>
              </a:rPr>
              <a:t>Sua graça.</a:t>
            </a:r>
            <a:endParaRPr lang="en-US" sz="2000" dirty="0">
              <a:latin typeface="Arial Nova"/>
              <a:ea typeface="+mn-lt"/>
              <a:cs typeface="+mn-lt"/>
            </a:endParaRPr>
          </a:p>
          <a:p>
            <a:pPr algn="l"/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82E2E-3A8C-1D46-712D-17E575F53600}"/>
              </a:ext>
            </a:extLst>
          </p:cNvPr>
          <p:cNvSpPr txBox="1"/>
          <p:nvPr/>
        </p:nvSpPr>
        <p:spPr>
          <a:xfrm>
            <a:off x="6613583" y="3019245"/>
            <a:ext cx="39047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Filho da Virgem Maria – Jesus. 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Ele faz uma referência ao ato sagrado de Jesus (seu sacrifício em prol da humanidade).</a:t>
            </a:r>
            <a:endParaRPr lang="pt-BR" sz="200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Jesus aqui então deixou algo para dar-nos sua graça.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4B95-B347-2429-C10B-12D23B57F9BC}"/>
              </a:ext>
            </a:extLst>
          </p:cNvPr>
          <p:cNvCxnSpPr/>
          <p:nvPr/>
        </p:nvCxnSpPr>
        <p:spPr>
          <a:xfrm>
            <a:off x="1613140" y="2497346"/>
            <a:ext cx="8971469" cy="4313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7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77CA-6496-1618-0C81-44D98D59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890" y="-1661"/>
            <a:ext cx="4730624" cy="53878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Esta divina fogaça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É manjar de lutadores,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Galardão de vencedores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Esforçados.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Deleite de enamorados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Que com o gosto deste pão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Deixem a deleitarão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Transitória.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Quem quiser haver vitória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Do falso contentamento,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Goste deste sacramento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Divinal.</a:t>
            </a:r>
          </a:p>
          <a:p>
            <a:pPr marL="0" indent="0">
              <a:buNone/>
            </a:pPr>
            <a:endParaRPr lang="pt-BR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Ele dá vida imortal,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Este mata toda fome,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Porque nele Deus é homem</a:t>
            </a:r>
            <a:endParaRPr lang="en-US" sz="1700" dirty="0"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latin typeface="Arial Nova"/>
                <a:ea typeface="+mn-lt"/>
                <a:cs typeface="+mn-lt"/>
              </a:rPr>
              <a:t>Se contêm.</a:t>
            </a:r>
          </a:p>
          <a:p>
            <a:pPr marL="0" indent="0">
              <a:buNone/>
            </a:pPr>
            <a:endParaRPr lang="en-US" sz="17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7D55-EF0A-4BF7-598E-51F15180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844" y="875357"/>
            <a:ext cx="3931319" cy="60204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”Divina fogaça” - Pão, alimento sagrado da Bíblia. E este pão será comido por aqueles lutadores vencedores esforçados.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Depois de comer este pão eles vão poder alcançar o céu, uma boa vida.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Quem quiser superar esta falsa ilusão de felicidade, que deleite este sacramento (referência ao pão, novamente) divino.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+mn-lt"/>
                <a:cs typeface="+mn-lt"/>
              </a:rPr>
              <a:t>Este pão mata toda fome, dá vida imortal.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+mn-lt"/>
              <a:cs typeface="+mn-lt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97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40D1-F897-0321-8FEC-692D3741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616" y="68981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É fonte de todo bem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Da qual quem bem se embebeda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Não tenha medo de queda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 pecado.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7B111-A6B9-D025-E9D0-F67E6F6F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35913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Novamente o pão é tratado como divino. Ele pode colocar o indivíduo mais próximo de Jesus e Deus.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44902-1432-72BD-D01B-9D686F2EE966}"/>
              </a:ext>
            </a:extLst>
          </p:cNvPr>
          <p:cNvSpPr txBox="1"/>
          <p:nvPr/>
        </p:nvSpPr>
        <p:spPr>
          <a:xfrm>
            <a:off x="920150" y="3522453"/>
            <a:ext cx="449418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Oh! que divino bocado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tem todos os sabores,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Vindes, pobres pecadores,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 comer.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Não tendes de que temer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Senão de vossos pecados;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forem bem confessados,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Isso basta.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C94A-976A-60C4-B27B-87BED1CF8EC4}"/>
              </a:ext>
            </a:extLst>
          </p:cNvPr>
          <p:cNvSpPr txBox="1"/>
          <p:nvPr/>
        </p:nvSpPr>
        <p:spPr>
          <a:xfrm>
            <a:off x="6728604" y="2932981"/>
            <a:ext cx="48104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200" b="1">
                <a:solidFill>
                  <a:srgbClr val="5B9AD5"/>
                </a:solidFill>
                <a:latin typeface="Arial"/>
                <a:ea typeface="Segoe UI"/>
                <a:cs typeface="Segoe UI"/>
              </a:rPr>
              <a:t>Ele se refere aos índios como ‘pobres pecadores’, e ele convida estes para comer o pão divino.</a:t>
            </a:r>
            <a:r>
              <a:rPr lang="pt-BR" sz="1200">
                <a:solidFill>
                  <a:srgbClr val="5B9AD5"/>
                </a:solidFill>
                <a:latin typeface="Arial"/>
                <a:ea typeface="Arial"/>
                <a:cs typeface="Arial"/>
              </a:rPr>
              <a:t> </a:t>
            </a:r>
          </a:p>
          <a:p>
            <a:pPr rtl="0"/>
            <a:endParaRPr lang="pt-BR" sz="1200">
              <a:solidFill>
                <a:srgbClr val="5B9AD5"/>
              </a:solidFill>
              <a:latin typeface="Arial"/>
              <a:ea typeface="Segoe UI"/>
              <a:cs typeface="Segoe UI"/>
            </a:endParaRPr>
          </a:p>
          <a:p>
            <a:pPr rtl="0"/>
            <a:r>
              <a:rPr lang="pt-BR" sz="1200" b="1">
                <a:solidFill>
                  <a:srgbClr val="5B9AD5"/>
                </a:solidFill>
                <a:latin typeface="Arial"/>
                <a:ea typeface="Segoe UI"/>
                <a:cs typeface="Segoe UI"/>
              </a:rPr>
              <a:t>Se os pecados forem confessados (pecados = não serem católicos e não seguirem a religião cristã), tudo bem.</a:t>
            </a:r>
            <a:r>
              <a:rPr lang="pt-BR" sz="1200">
                <a:solidFill>
                  <a:srgbClr val="5B9AD5"/>
                </a:solidFill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0695-B140-34C2-0354-1B8C401BB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45" y="60355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Que este manjar tudo gasta,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Porque é fogo gastador,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com seu divino ardor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Tudo abrasa.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30390-F43D-3525-8E17-4DEE35E3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31600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Manjar o pão vai abrasar os pecados, seria como uma espécie de perdão.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C46D0-3E5F-113E-A5CC-831F948B2F7D}"/>
              </a:ext>
            </a:extLst>
          </p:cNvPr>
          <p:cNvSpPr txBox="1"/>
          <p:nvPr/>
        </p:nvSpPr>
        <p:spPr>
          <a:xfrm>
            <a:off x="316301" y="2487283"/>
            <a:ext cx="3847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É pão dos filhos de casa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sempre se sustentam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virtudes acrescentam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</a:t>
            </a:r>
            <a:r>
              <a:rPr lang="pt-BR" dirty="0" err="1">
                <a:ea typeface="+mn-lt"/>
                <a:cs typeface="+mn-lt"/>
              </a:rPr>
              <a:t>contino</a:t>
            </a:r>
            <a:r>
              <a:rPr lang="pt-BR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Todo al é desatino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não comer tal vianda,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a alma sempre anda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Satisfeita.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Este manjar aproveita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Para vícios arrancar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virtudes arraigar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Nas entranhas.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12951-984A-F46D-F8AC-91CB7C77B838}"/>
              </a:ext>
            </a:extLst>
          </p:cNvPr>
          <p:cNvSpPr txBox="1"/>
          <p:nvPr/>
        </p:nvSpPr>
        <p:spPr>
          <a:xfrm>
            <a:off x="6656716" y="3234905"/>
            <a:ext cx="33727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</a:rPr>
              <a:t>Três estrofes onde ele tenta caracterizar e divinizar o pão, mais uma vez. O pão arranca vícios, adiciona virtudes, é a salvação do homem.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99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0594-32F8-CD9D-B28B-1438C24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1FC5-EAD3-C900-6D16-7DCA82BB3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Suas graças são tamanhas,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se não podem contar,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Mas bem se podem gostar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quem ama.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Sua graça se derrama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Nos devotos corações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os enche de benções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Copiosas.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que entranhas piedosas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vosso divino amor!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Ó meu Deus e meu Senhor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Humanado!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5E0F-8D47-CCA2-3896-F68F692FF9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Três estrofes em relação às graças de Deus e Jesus Cristo, indicando que segui-los é o caminho para a salvação, para o amor e para a benção divina.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97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BBC6-F454-882D-EF00-05CA8183C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74" y="12909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Quem vos fez tão namorado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quem tanto vos ofende?!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Quem vos ata, quem vos prende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tais nós?!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47079-5B6A-8797-1CFF-B3FD0BF18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4162" y="12909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O questionamento do padre em relação ao motivo dos índios seguirem um caminho contrário ao cristianismo.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1E3C8-12DB-4050-1286-2552DF831AEC}"/>
              </a:ext>
            </a:extLst>
          </p:cNvPr>
          <p:cNvSpPr txBox="1"/>
          <p:nvPr/>
        </p:nvSpPr>
        <p:spPr>
          <a:xfrm>
            <a:off x="301924" y="2904226"/>
            <a:ext cx="55581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Por caber dentro de nós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Vos fazeis tão pequenino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Sem o vosso ser divino,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Se mudar.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endParaRPr lang="pt-BR" sz="1200">
              <a:latin typeface="Arial"/>
              <a:ea typeface="Arial"/>
              <a:cs typeface="Arial"/>
            </a:endParaRP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Para vosso amor plantar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Dentro em nosso coração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Achastes tal invenção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De manjar,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1754F-FB3B-73EB-F01C-17AE222C15CD}"/>
              </a:ext>
            </a:extLst>
          </p:cNvPr>
          <p:cNvSpPr txBox="1"/>
          <p:nvPr/>
        </p:nvSpPr>
        <p:spPr>
          <a:xfrm>
            <a:off x="7159924" y="2904226"/>
            <a:ext cx="5026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b="1">
                <a:solidFill>
                  <a:srgbClr val="5B9AD5"/>
                </a:solidFill>
                <a:latin typeface="Arial"/>
              </a:rPr>
              <a:t>Para colocar dentro do humano o amor, Deus “inventou” algo para que o humano manjasse.</a:t>
            </a:r>
            <a:r>
              <a:rPr lang="pt-BR" sz="1200">
                <a:solidFill>
                  <a:srgbClr val="5B9AD5"/>
                </a:solidFill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7A-BD71-F808-4C36-58B7D94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80FA-13A4-33A6-A0E3-7E40060AA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305"/>
            <a:ext cx="5181600" cy="478265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Em o qual nosso </a:t>
            </a:r>
            <a:r>
              <a:rPr lang="pt-BR" dirty="0" err="1">
                <a:ea typeface="+mn-lt"/>
                <a:cs typeface="+mn-lt"/>
              </a:rPr>
              <a:t>padar</a:t>
            </a:r>
            <a:endParaRPr lang="en-US" dirty="0" err="1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Acha gostos diferentes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Debaixo dos acidentes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Escondidos.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Uns são todos incendidos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 fogo de vosso amor,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Outros cheios de temor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Filial,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Outros com o celestial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Lume deste sacramento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Alcançam conhecimento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quem são,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Outros sentem compaixão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seu Deus que tantas dores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Por nos dar estes sabores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Quis sofrer.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AB3D9-7CE9-5CC6-FB77-CC83DBB81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Longa sequência de estrofes para dizer aos índios que com este sacramento, será dado conhecimento, amor, a compaixão de Cristo, a salvação.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968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D3C5-EFA3-6636-9EAA-2CD5B49C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2078-B905-BC3E-6785-7B4A6FDFB0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 desejam de morrer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Por amor de seu amado,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Vivendo sem ter cuidado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Desta vida.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Quem viu nunca tal comida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é o sumo de todo bem,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Ai de nós que nos detém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buscamos!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Como não nos enfrascamos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Nos deleites deste Pão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o nosso coração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Tem fartura.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buscarmos formosura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Nele está toda metida,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queremos achar vida,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Esta é.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845B-9B4D-8BCD-520B-75AC3BCF52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O pão é a vida, é a comida sagrada dada por Cristo, onde está contida toda a graça de Deus, e se queremos achar a salvação e a vida, no pão acharemos.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295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AO SANTÍSSIMO SACRAMENTO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196</cp:revision>
  <dcterms:created xsi:type="dcterms:W3CDTF">2022-08-23T23:39:48Z</dcterms:created>
  <dcterms:modified xsi:type="dcterms:W3CDTF">2022-08-24T01:24:02Z</dcterms:modified>
</cp:coreProperties>
</file>