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C70D5C-EC6E-40C1-9706-BF863390651C}" v="643" dt="2022-08-14T23:11:17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1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5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23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6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92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41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75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14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5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6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topics/computer-science/spiral-model" TargetMode="External"/><Relationship Id="rId2" Type="http://schemas.openxmlformats.org/officeDocument/2006/relationships/hyperlink" Target="https://www.javatpoint.com/software-engineering-spiral-mode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Chart, diagram, radar chart&#10;&#10;Description automatically generated">
            <a:extLst>
              <a:ext uri="{FF2B5EF4-FFF2-40B4-BE49-F238E27FC236}">
                <a16:creationId xmlns:a16="http://schemas.microsoft.com/office/drawing/2014/main" id="{A5C0C007-69E8-0EFE-961F-EE6ECED83B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8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9" name="Rectangle 22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42" y="254616"/>
            <a:ext cx="3973385" cy="2009878"/>
          </a:xfrm>
          <a:noFill/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Arial Nova"/>
              </a:rPr>
              <a:t>   </a:t>
            </a:r>
            <a:b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Arial Nova"/>
              </a:rPr>
            </a:b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Arial Nova"/>
              </a:rPr>
              <a:t>MODELO     ESPIRAL</a:t>
            </a:r>
            <a:endParaRPr lang="en-US" sz="5400">
              <a:solidFill>
                <a:schemeClr val="accent1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361" y="3162743"/>
            <a:ext cx="3973386" cy="148531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 err="1">
                <a:latin typeface="Arial Nova"/>
              </a:rPr>
              <a:t>Modelo</a:t>
            </a:r>
            <a:r>
              <a:rPr lang="en-US" dirty="0">
                <a:latin typeface="Arial Nova"/>
              </a:rPr>
              <a:t> de </a:t>
            </a:r>
            <a:r>
              <a:rPr lang="en-US" dirty="0" err="1">
                <a:latin typeface="Arial Nova"/>
              </a:rPr>
              <a:t>desenvolvimento</a:t>
            </a:r>
            <a:r>
              <a:rPr lang="en-US" dirty="0">
                <a:latin typeface="Arial Nova"/>
              </a:rPr>
              <a:t> de </a:t>
            </a:r>
            <a:r>
              <a:rPr lang="en-US" dirty="0" err="1">
                <a:latin typeface="Arial Nova"/>
              </a:rPr>
              <a:t>sistema</a:t>
            </a:r>
            <a:endParaRPr lang="en-US">
              <a:latin typeface="Arial Nov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7C2842-772C-8257-89AF-310681881854}"/>
              </a:ext>
            </a:extLst>
          </p:cNvPr>
          <p:cNvSpPr txBox="1"/>
          <p:nvPr/>
        </p:nvSpPr>
        <p:spPr>
          <a:xfrm>
            <a:off x="230037" y="4730151"/>
            <a:ext cx="4048483" cy="9684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endParaRPr lang="en-US" dirty="0">
              <a:latin typeface="Arial Nova"/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latin typeface="Arial Nova"/>
                <a:ea typeface="+mn-lt"/>
                <a:cs typeface="+mn-lt"/>
              </a:rPr>
              <a:t>Seu </a:t>
            </a:r>
            <a:r>
              <a:rPr lang="en-US" dirty="0" err="1">
                <a:latin typeface="Arial Nova"/>
                <a:ea typeface="+mn-lt"/>
                <a:cs typeface="+mn-lt"/>
              </a:rPr>
              <a:t>conceito</a:t>
            </a:r>
            <a:r>
              <a:rPr lang="en-US" dirty="0">
                <a:latin typeface="Arial Nova"/>
                <a:ea typeface="+mn-lt"/>
                <a:cs typeface="+mn-lt"/>
              </a:rPr>
              <a:t>, </a:t>
            </a:r>
            <a:r>
              <a:rPr lang="en-US" dirty="0" err="1">
                <a:latin typeface="Arial Nova"/>
                <a:ea typeface="+mn-lt"/>
                <a:cs typeface="+mn-lt"/>
              </a:rPr>
              <a:t>história</a:t>
            </a:r>
            <a:r>
              <a:rPr lang="en-US" dirty="0">
                <a:latin typeface="Arial Nova"/>
                <a:ea typeface="+mn-lt"/>
                <a:cs typeface="+mn-lt"/>
              </a:rPr>
              <a:t>, </a:t>
            </a:r>
            <a:r>
              <a:rPr lang="en-US" dirty="0" err="1">
                <a:latin typeface="Arial Nova"/>
                <a:ea typeface="+mn-lt"/>
                <a:cs typeface="+mn-lt"/>
              </a:rPr>
              <a:t>características</a:t>
            </a:r>
            <a:r>
              <a:rPr lang="en-US" dirty="0">
                <a:latin typeface="Arial Nova"/>
                <a:ea typeface="+mn-lt"/>
                <a:cs typeface="+mn-lt"/>
              </a:rPr>
              <a:t>, e </a:t>
            </a:r>
            <a:r>
              <a:rPr lang="en-US" dirty="0" err="1">
                <a:latin typeface="Arial Nova"/>
                <a:ea typeface="+mn-lt"/>
                <a:cs typeface="+mn-lt"/>
              </a:rPr>
              <a:t>mais</a:t>
            </a:r>
            <a:r>
              <a:rPr lang="en-US" dirty="0">
                <a:latin typeface="Arial Nova"/>
                <a:ea typeface="+mn-lt"/>
                <a:cs typeface="+mn-lt"/>
              </a:rPr>
              <a:t>!</a:t>
            </a:r>
            <a:endParaRPr lang="en-US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45EAD-49DC-A777-4C67-E582ABA7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78" y="508640"/>
            <a:ext cx="10905066" cy="1135737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Arial Nova"/>
                <a:ea typeface="Calibri Light"/>
                <a:cs typeface="Calibri Light"/>
              </a:rPr>
              <a:t>UTILIZAÇÃO</a:t>
            </a:r>
            <a:endParaRPr lang="en-US" sz="5400" b="1" dirty="0">
              <a:latin typeface="Arial Nov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3C05F-CCC9-7EE8-514D-A5B1A9FF7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222" y="1984264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 Nova"/>
                <a:ea typeface="+mn-lt"/>
                <a:cs typeface="+mn-lt"/>
              </a:rPr>
              <a:t>O </a:t>
            </a:r>
            <a:r>
              <a:rPr lang="en-US" err="1">
                <a:latin typeface="Arial Nova"/>
                <a:ea typeface="+mn-lt"/>
                <a:cs typeface="+mn-lt"/>
              </a:rPr>
              <a:t>modelo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err="1">
                <a:latin typeface="Arial Nova"/>
                <a:ea typeface="+mn-lt"/>
                <a:cs typeface="+mn-lt"/>
              </a:rPr>
              <a:t>espiral</a:t>
            </a:r>
            <a:r>
              <a:rPr lang="en-US" dirty="0">
                <a:latin typeface="Arial Nova"/>
                <a:ea typeface="+mn-lt"/>
                <a:cs typeface="+mn-lt"/>
              </a:rPr>
              <a:t> é </a:t>
            </a:r>
            <a:r>
              <a:rPr lang="en-US" err="1">
                <a:latin typeface="Arial Nova"/>
                <a:ea typeface="+mn-lt"/>
                <a:cs typeface="+mn-lt"/>
              </a:rPr>
              <a:t>utilizado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err="1">
                <a:latin typeface="Arial Nova"/>
                <a:ea typeface="+mn-lt"/>
                <a:cs typeface="+mn-lt"/>
              </a:rPr>
              <a:t>principalmente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err="1">
                <a:latin typeface="Arial Nova"/>
                <a:ea typeface="+mn-lt"/>
                <a:cs typeface="+mn-lt"/>
              </a:rPr>
              <a:t>em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err="1">
                <a:latin typeface="Arial Nova"/>
                <a:ea typeface="+mn-lt"/>
                <a:cs typeface="+mn-lt"/>
              </a:rPr>
              <a:t>projetos</a:t>
            </a:r>
            <a:r>
              <a:rPr lang="en-US" dirty="0">
                <a:latin typeface="Arial Nova"/>
                <a:ea typeface="+mn-lt"/>
                <a:cs typeface="+mn-lt"/>
              </a:rPr>
              <a:t> de </a:t>
            </a:r>
            <a:r>
              <a:rPr lang="en-US" err="1">
                <a:latin typeface="Arial Nova"/>
                <a:ea typeface="+mn-lt"/>
                <a:cs typeface="+mn-lt"/>
              </a:rPr>
              <a:t>larga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err="1">
                <a:latin typeface="Arial Nova"/>
                <a:ea typeface="+mn-lt"/>
                <a:cs typeface="+mn-lt"/>
              </a:rPr>
              <a:t>escala</a:t>
            </a:r>
            <a:r>
              <a:rPr lang="en-US" dirty="0">
                <a:latin typeface="Arial Nova"/>
                <a:ea typeface="+mn-lt"/>
                <a:cs typeface="+mn-lt"/>
              </a:rPr>
              <a:t>, </a:t>
            </a:r>
            <a:r>
              <a:rPr lang="en-US" err="1">
                <a:latin typeface="Arial Nova"/>
                <a:ea typeface="+mn-lt"/>
                <a:cs typeface="+mn-lt"/>
              </a:rPr>
              <a:t>já</a:t>
            </a:r>
            <a:r>
              <a:rPr lang="en-US" dirty="0">
                <a:latin typeface="Arial Nova"/>
                <a:ea typeface="+mn-lt"/>
                <a:cs typeface="+mn-lt"/>
              </a:rPr>
              <a:t> que </a:t>
            </a:r>
            <a:r>
              <a:rPr lang="en-US" err="1">
                <a:latin typeface="Arial Nova"/>
                <a:ea typeface="+mn-lt"/>
                <a:cs typeface="+mn-lt"/>
              </a:rPr>
              <a:t>suas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err="1">
                <a:latin typeface="Arial Nova"/>
                <a:ea typeface="+mn-lt"/>
                <a:cs typeface="+mn-lt"/>
              </a:rPr>
              <a:t>etapas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err="1">
                <a:latin typeface="Arial Nova"/>
                <a:ea typeface="+mn-lt"/>
                <a:cs typeface="+mn-lt"/>
              </a:rPr>
              <a:t>demandam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err="1">
                <a:latin typeface="Arial Nova"/>
                <a:ea typeface="+mn-lt"/>
                <a:cs typeface="+mn-lt"/>
              </a:rPr>
              <a:t>uma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err="1">
                <a:latin typeface="Arial Nova"/>
                <a:ea typeface="+mn-lt"/>
                <a:cs typeface="+mn-lt"/>
              </a:rPr>
              <a:t>equipe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err="1">
                <a:latin typeface="Arial Nova"/>
                <a:ea typeface="+mn-lt"/>
                <a:cs typeface="+mn-lt"/>
              </a:rPr>
              <a:t>grande</a:t>
            </a:r>
            <a:r>
              <a:rPr lang="en-US" dirty="0">
                <a:latin typeface="Arial Nova"/>
                <a:ea typeface="+mn-lt"/>
                <a:cs typeface="+mn-lt"/>
              </a:rPr>
              <a:t> e </a:t>
            </a:r>
            <a:r>
              <a:rPr lang="en-US" err="1">
                <a:latin typeface="Arial Nova"/>
                <a:ea typeface="+mn-lt"/>
                <a:cs typeface="+mn-lt"/>
              </a:rPr>
              <a:t>experiente</a:t>
            </a:r>
            <a:r>
              <a:rPr lang="en-US" dirty="0">
                <a:latin typeface="Arial Nova"/>
                <a:ea typeface="+mn-lt"/>
                <a:cs typeface="+mn-lt"/>
              </a:rPr>
              <a:t>.</a:t>
            </a:r>
            <a:endParaRPr lang="en-US" dirty="0">
              <a:latin typeface="Arial Nova"/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latin typeface="Arial Nova"/>
                <a:ea typeface="+mn-lt"/>
                <a:cs typeface="+mn-lt"/>
              </a:rPr>
              <a:t>É </a:t>
            </a:r>
            <a:r>
              <a:rPr lang="en-US" err="1">
                <a:latin typeface="Arial Nova"/>
                <a:ea typeface="+mn-lt"/>
                <a:cs typeface="+mn-lt"/>
              </a:rPr>
              <a:t>utilizado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err="1">
                <a:latin typeface="Arial Nova"/>
                <a:ea typeface="+mn-lt"/>
                <a:cs typeface="+mn-lt"/>
              </a:rPr>
              <a:t>também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err="1">
                <a:latin typeface="Arial Nova"/>
                <a:ea typeface="+mn-lt"/>
                <a:cs typeface="+mn-lt"/>
              </a:rPr>
              <a:t>quando</a:t>
            </a:r>
            <a:r>
              <a:rPr lang="en-US" dirty="0">
                <a:latin typeface="Arial Nova"/>
                <a:ea typeface="+mn-lt"/>
                <a:cs typeface="+mn-lt"/>
              </a:rPr>
              <a:t> se </a:t>
            </a:r>
            <a:r>
              <a:rPr lang="en-US" err="1">
                <a:latin typeface="Arial Nova"/>
                <a:ea typeface="+mn-lt"/>
                <a:cs typeface="+mn-lt"/>
              </a:rPr>
              <a:t>quer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err="1">
                <a:latin typeface="Arial Nova"/>
                <a:ea typeface="+mn-lt"/>
                <a:cs typeface="+mn-lt"/>
              </a:rPr>
              <a:t>prever</a:t>
            </a:r>
            <a:r>
              <a:rPr lang="en-US" dirty="0">
                <a:latin typeface="Arial Nova"/>
                <a:ea typeface="+mn-lt"/>
                <a:cs typeface="+mn-lt"/>
              </a:rPr>
              <a:t> e </a:t>
            </a:r>
            <a:r>
              <a:rPr lang="en-US" err="1">
                <a:latin typeface="Arial Nova"/>
                <a:ea typeface="+mn-lt"/>
                <a:cs typeface="+mn-lt"/>
              </a:rPr>
              <a:t>diminuir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err="1">
                <a:latin typeface="Arial Nova"/>
                <a:ea typeface="+mn-lt"/>
                <a:cs typeface="+mn-lt"/>
              </a:rPr>
              <a:t>riscos</a:t>
            </a:r>
            <a:r>
              <a:rPr lang="en-US" dirty="0">
                <a:latin typeface="Arial Nova"/>
                <a:ea typeface="+mn-lt"/>
                <a:cs typeface="+mn-lt"/>
              </a:rPr>
              <a:t> no </a:t>
            </a:r>
            <a:r>
              <a:rPr lang="en-US" err="1">
                <a:latin typeface="Arial Nova"/>
                <a:ea typeface="+mn-lt"/>
                <a:cs typeface="+mn-lt"/>
              </a:rPr>
              <a:t>desenvolvimento</a:t>
            </a:r>
            <a:r>
              <a:rPr lang="en-US" dirty="0">
                <a:latin typeface="Arial Nova"/>
                <a:ea typeface="+mn-lt"/>
                <a:cs typeface="+mn-lt"/>
              </a:rPr>
              <a:t> de software.</a:t>
            </a:r>
            <a:endParaRPr lang="en-US" dirty="0">
              <a:latin typeface="Arial Nova"/>
            </a:endParaRPr>
          </a:p>
          <a:p>
            <a:r>
              <a:rPr lang="en-US" dirty="0">
                <a:latin typeface="Arial Nova"/>
                <a:ea typeface="+mn-lt"/>
                <a:cs typeface="+mn-lt"/>
              </a:rPr>
              <a:t>E, </a:t>
            </a:r>
            <a:r>
              <a:rPr lang="en-US" err="1">
                <a:latin typeface="Arial Nova"/>
                <a:ea typeface="+mn-lt"/>
                <a:cs typeface="+mn-lt"/>
              </a:rPr>
              <a:t>por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err="1">
                <a:latin typeface="Arial Nova"/>
                <a:ea typeface="+mn-lt"/>
                <a:cs typeface="+mn-lt"/>
              </a:rPr>
              <a:t>demandar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err="1">
                <a:latin typeface="Arial Nova"/>
                <a:ea typeface="+mn-lt"/>
                <a:cs typeface="+mn-lt"/>
              </a:rPr>
              <a:t>muito</a:t>
            </a:r>
            <a:r>
              <a:rPr lang="en-US" dirty="0">
                <a:latin typeface="Arial Nova"/>
                <a:ea typeface="+mn-lt"/>
                <a:cs typeface="+mn-lt"/>
              </a:rPr>
              <a:t> tempo e </a:t>
            </a:r>
            <a:r>
              <a:rPr lang="en-US" err="1">
                <a:latin typeface="Arial Nova"/>
                <a:ea typeface="+mn-lt"/>
                <a:cs typeface="+mn-lt"/>
              </a:rPr>
              <a:t>conter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err="1">
                <a:latin typeface="Arial Nova"/>
                <a:ea typeface="+mn-lt"/>
                <a:cs typeface="+mn-lt"/>
              </a:rPr>
              <a:t>muitas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err="1">
                <a:latin typeface="Arial Nova"/>
                <a:ea typeface="+mn-lt"/>
                <a:cs typeface="+mn-lt"/>
              </a:rPr>
              <a:t>etapas</a:t>
            </a:r>
            <a:r>
              <a:rPr lang="en-US" dirty="0">
                <a:latin typeface="Arial Nova"/>
                <a:ea typeface="+mn-lt"/>
                <a:cs typeface="+mn-lt"/>
              </a:rPr>
              <a:t>, </a:t>
            </a:r>
            <a:r>
              <a:rPr lang="en-US" err="1">
                <a:latin typeface="Arial Nova"/>
                <a:ea typeface="+mn-lt"/>
                <a:cs typeface="+mn-lt"/>
              </a:rPr>
              <a:t>este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err="1">
                <a:latin typeface="Arial Nova"/>
                <a:ea typeface="+mn-lt"/>
                <a:cs typeface="+mn-lt"/>
              </a:rPr>
              <a:t>modelo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err="1">
                <a:latin typeface="Arial Nova"/>
                <a:ea typeface="+mn-lt"/>
                <a:cs typeface="+mn-lt"/>
              </a:rPr>
              <a:t>também</a:t>
            </a:r>
            <a:r>
              <a:rPr lang="en-US" dirty="0">
                <a:latin typeface="Arial Nova"/>
                <a:ea typeface="+mn-lt"/>
                <a:cs typeface="+mn-lt"/>
              </a:rPr>
              <a:t> é </a:t>
            </a:r>
            <a:r>
              <a:rPr lang="en-US" err="1">
                <a:latin typeface="Arial Nova"/>
                <a:ea typeface="+mn-lt"/>
                <a:cs typeface="+mn-lt"/>
              </a:rPr>
              <a:t>útil</a:t>
            </a:r>
            <a:r>
              <a:rPr lang="en-US" dirty="0">
                <a:latin typeface="Arial Nova"/>
                <a:ea typeface="+mn-lt"/>
                <a:cs typeface="+mn-lt"/>
              </a:rPr>
              <a:t> </a:t>
            </a:r>
            <a:r>
              <a:rPr lang="en-US" err="1">
                <a:latin typeface="Arial Nova"/>
                <a:ea typeface="+mn-lt"/>
                <a:cs typeface="+mn-lt"/>
              </a:rPr>
              <a:t>quando</a:t>
            </a:r>
            <a:r>
              <a:rPr lang="en-US" dirty="0">
                <a:latin typeface="Arial Nova"/>
                <a:ea typeface="+mn-lt"/>
                <a:cs typeface="+mn-lt"/>
              </a:rPr>
              <a:t> o </a:t>
            </a:r>
            <a:r>
              <a:rPr lang="en-US" err="1">
                <a:latin typeface="Arial Nova"/>
                <a:ea typeface="+mn-lt"/>
                <a:cs typeface="+mn-lt"/>
              </a:rPr>
              <a:t>prazo</a:t>
            </a:r>
            <a:r>
              <a:rPr lang="en-US" dirty="0">
                <a:latin typeface="Arial Nova"/>
                <a:ea typeface="+mn-lt"/>
                <a:cs typeface="+mn-lt"/>
              </a:rPr>
              <a:t> de um </a:t>
            </a:r>
            <a:r>
              <a:rPr lang="en-US" err="1">
                <a:latin typeface="Arial Nova"/>
                <a:ea typeface="+mn-lt"/>
                <a:cs typeface="+mn-lt"/>
              </a:rPr>
              <a:t>projeto</a:t>
            </a:r>
            <a:r>
              <a:rPr lang="en-US" dirty="0">
                <a:latin typeface="Arial Nova"/>
                <a:ea typeface="+mn-lt"/>
                <a:cs typeface="+mn-lt"/>
              </a:rPr>
              <a:t> for </a:t>
            </a:r>
            <a:r>
              <a:rPr lang="en-US" err="1">
                <a:latin typeface="Arial Nova"/>
                <a:ea typeface="+mn-lt"/>
                <a:cs typeface="+mn-lt"/>
              </a:rPr>
              <a:t>grande</a:t>
            </a:r>
            <a:r>
              <a:rPr lang="en-US" dirty="0">
                <a:latin typeface="Arial Nova"/>
                <a:ea typeface="+mn-lt"/>
                <a:cs typeface="+mn-lt"/>
              </a:rPr>
              <a:t>.</a:t>
            </a:r>
            <a:endParaRPr lang="en-US" dirty="0">
              <a:latin typeface="Arial Nov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49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C56EACA-43EE-B362-1545-1C1A4348E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663" b="859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54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8917-D83B-C94C-3F03-8D3AF1DAC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latin typeface="Arial Nova"/>
                <a:ea typeface="Calibri Light" panose="020F0302020204030204"/>
                <a:cs typeface="Calibri Light" panose="020F0302020204030204"/>
              </a:rPr>
              <a:t>REFERÊNCIAS BIBLIOGRÁFICAS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3683F-251F-733D-D359-5DC10AD81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b="1" dirty="0">
              <a:latin typeface="Arial Nova"/>
              <a:ea typeface="Calibri" panose="020F0502020204030204"/>
              <a:cs typeface="Calibri" panose="020F0502020204030204"/>
            </a:endParaRPr>
          </a:p>
          <a:p>
            <a:r>
              <a:rPr lang="en-US" b="1" dirty="0">
                <a:latin typeface="Arial Nova"/>
                <a:ea typeface="+mn-lt"/>
                <a:cs typeface="+mn-lt"/>
                <a:hlinkClick r:id="rId2"/>
              </a:rPr>
              <a:t>https://www.javatpoint.com/software-engineering-spiral-model</a:t>
            </a:r>
            <a:endParaRPr lang="en-US" b="1">
              <a:latin typeface="Arial Nova"/>
            </a:endParaRPr>
          </a:p>
          <a:p>
            <a:r>
              <a:rPr lang="en-US" b="1" dirty="0">
                <a:latin typeface="Arial Nova"/>
                <a:ea typeface="+mn-lt"/>
                <a:cs typeface="+mn-lt"/>
                <a:hlinkClick r:id="rId3"/>
              </a:rPr>
              <a:t>https://www.sciencedirect.com/topics/computer-science/spiral-model</a:t>
            </a:r>
            <a:endParaRPr lang="en-US" b="1">
              <a:latin typeface="Arial Nova"/>
            </a:endParaRPr>
          </a:p>
          <a:p>
            <a:r>
              <a:rPr lang="en-US" b="1" dirty="0">
                <a:latin typeface="Arial Nova"/>
                <a:ea typeface="+mn-lt"/>
                <a:cs typeface="+mn-lt"/>
              </a:rPr>
              <a:t>http://www-scf.usc.edu/~csci201/lectures/Lecture11/boehm1988.pdf</a:t>
            </a:r>
            <a:endParaRPr lang="en-US" b="1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3570630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985F-32A1-F75D-B1B8-ED3DE39C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>
                <a:latin typeface="Arial Nova"/>
                <a:ea typeface="Calibri Light" panose="020F0302020204030204"/>
                <a:cs typeface="Calibri Light" panose="020F0302020204030204"/>
              </a:rPr>
              <a:t>CRÉDITOS FINAIS</a:t>
            </a:r>
            <a:endParaRPr lang="en-US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A621E-4C9C-76F7-4A1D-538BBA220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Arial Nova"/>
                <a:ea typeface="Calibri"/>
                <a:cs typeface="Calibri"/>
              </a:rPr>
              <a:t>RESPONSÁVEIS PELO TRABALHO: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b="1" dirty="0">
              <a:latin typeface="Arial Nova"/>
              <a:ea typeface="Calibri"/>
              <a:cs typeface="Calibri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Arial Nova"/>
                <a:ea typeface="Calibri"/>
                <a:cs typeface="Calibri"/>
              </a:rPr>
              <a:t>GABRIEL DE SOUZA SANTOS</a:t>
            </a:r>
          </a:p>
          <a:p>
            <a:r>
              <a:rPr lang="en-US" sz="2400" dirty="0">
                <a:solidFill>
                  <a:schemeClr val="accent2"/>
                </a:solidFill>
                <a:latin typeface="Arial Nova"/>
                <a:ea typeface="Calibri"/>
                <a:cs typeface="Calibri"/>
              </a:rPr>
              <a:t>GUILHERME HENRQUE DAROZ</a:t>
            </a:r>
          </a:p>
          <a:p>
            <a:r>
              <a:rPr lang="en-US" sz="2400" dirty="0">
                <a:solidFill>
                  <a:schemeClr val="accent2"/>
                </a:solidFill>
                <a:latin typeface="Arial Nova"/>
                <a:ea typeface="Calibri"/>
                <a:cs typeface="Calibri"/>
              </a:rPr>
              <a:t>LEONARDO LUIS COSTA LOMBA</a:t>
            </a:r>
          </a:p>
          <a:p>
            <a:r>
              <a:rPr lang="en-US" sz="2400" dirty="0">
                <a:solidFill>
                  <a:schemeClr val="accent2"/>
                </a:solidFill>
                <a:latin typeface="Arial Nova"/>
                <a:ea typeface="Calibri"/>
                <a:cs typeface="Calibri"/>
              </a:rPr>
              <a:t>LUIS ARTUR FAUSTONONI RIBEIRO</a:t>
            </a:r>
          </a:p>
          <a:p>
            <a:r>
              <a:rPr lang="en-US" sz="2400" dirty="0">
                <a:solidFill>
                  <a:schemeClr val="accent2"/>
                </a:solidFill>
                <a:latin typeface="Arial Nova"/>
                <a:ea typeface="Calibri"/>
                <a:cs typeface="Calibri"/>
              </a:rPr>
              <a:t>PEDRO LUCAS APARECIDO SILVA</a:t>
            </a:r>
          </a:p>
          <a:p>
            <a:pPr marL="0" indent="0">
              <a:buNone/>
            </a:pPr>
            <a:endParaRPr lang="en-US" sz="2400" dirty="0">
              <a:latin typeface="Arial Nova"/>
              <a:ea typeface="Calibri"/>
              <a:cs typeface="Calibri"/>
            </a:endParaRPr>
          </a:p>
          <a:p>
            <a:pPr marL="0" indent="0" algn="r">
              <a:buNone/>
            </a:pPr>
            <a:r>
              <a:rPr lang="en-US" sz="2400" dirty="0">
                <a:latin typeface="Arial Nova"/>
                <a:ea typeface="Calibri"/>
                <a:cs typeface="Calibri"/>
              </a:rPr>
              <a:t>1° </a:t>
            </a:r>
            <a:r>
              <a:rPr lang="en-US" sz="2400" dirty="0" err="1">
                <a:latin typeface="Arial Nova"/>
                <a:ea typeface="Calibri"/>
                <a:cs typeface="Calibri"/>
              </a:rPr>
              <a:t>Desenvolvimento</a:t>
            </a:r>
            <a:r>
              <a:rPr lang="en-US" sz="2400" dirty="0">
                <a:latin typeface="Arial Nova"/>
                <a:ea typeface="Calibri"/>
                <a:cs typeface="Calibri"/>
              </a:rPr>
              <a:t> de Sistemas</a:t>
            </a:r>
          </a:p>
          <a:p>
            <a:pPr marL="0" indent="0" algn="r">
              <a:buNone/>
            </a:pPr>
            <a:r>
              <a:rPr lang="en-US" sz="2400" dirty="0" err="1">
                <a:latin typeface="Arial Nova"/>
                <a:ea typeface="Calibri"/>
                <a:cs typeface="Calibri"/>
              </a:rPr>
              <a:t>Análise</a:t>
            </a:r>
            <a:r>
              <a:rPr lang="en-US" sz="2400" dirty="0">
                <a:latin typeface="Arial Nova"/>
                <a:ea typeface="Calibri"/>
                <a:cs typeface="Calibri"/>
              </a:rPr>
              <a:t> e </a:t>
            </a:r>
            <a:r>
              <a:rPr lang="en-US" sz="2400" dirty="0" err="1">
                <a:latin typeface="Arial Nova"/>
                <a:ea typeface="Calibri"/>
                <a:cs typeface="Calibri"/>
              </a:rPr>
              <a:t>Projeto</a:t>
            </a:r>
            <a:r>
              <a:rPr lang="en-US" sz="2400" dirty="0">
                <a:latin typeface="Arial Nova"/>
                <a:ea typeface="Calibri"/>
                <a:cs typeface="Calibri"/>
              </a:rPr>
              <a:t> de Sistemas</a:t>
            </a:r>
          </a:p>
        </p:txBody>
      </p:sp>
    </p:spTree>
    <p:extLst>
      <p:ext uri="{BB962C8B-B14F-4D97-AF65-F5344CB8AC3E}">
        <p14:creationId xmlns:p14="http://schemas.microsoft.com/office/powerpoint/2010/main" val="234981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A876A-97C4-F2BA-62D8-3B9C05E53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76" y="118272"/>
            <a:ext cx="5130795" cy="1461778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Arial Nova"/>
                <a:ea typeface="Calibri Light" panose="020F0302020204030204"/>
                <a:cs typeface="Calibri Light" panose="020F0302020204030204"/>
              </a:rPr>
              <a:t>CONCEITO</a:t>
            </a:r>
            <a:endParaRPr lang="en-US" sz="540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31034-483E-8803-A762-9D0805A12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68" y="1391947"/>
            <a:ext cx="5083513" cy="508898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latin typeface="Arial Nova"/>
                <a:ea typeface="Calibri"/>
                <a:cs typeface="Calibri"/>
              </a:rPr>
              <a:t>O 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Modelo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espiral</a:t>
            </a:r>
            <a:r>
              <a:rPr lang="en-US" sz="2000" dirty="0">
                <a:latin typeface="Arial Nova"/>
                <a:ea typeface="+mn-lt"/>
                <a:cs typeface="+mn-lt"/>
              </a:rPr>
              <a:t> é um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modelo</a:t>
            </a:r>
            <a:r>
              <a:rPr lang="en-US" sz="2000" dirty="0">
                <a:latin typeface="Arial Nova"/>
                <a:ea typeface="+mn-lt"/>
                <a:cs typeface="+mn-lt"/>
              </a:rPr>
              <a:t> de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desenvolvimento</a:t>
            </a:r>
            <a:r>
              <a:rPr lang="en-US" sz="2000" dirty="0">
                <a:latin typeface="Arial Nova"/>
                <a:ea typeface="+mn-lt"/>
                <a:cs typeface="+mn-lt"/>
              </a:rPr>
              <a:t> de software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baseado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em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análise</a:t>
            </a:r>
            <a:r>
              <a:rPr lang="en-US" sz="2000" dirty="0">
                <a:latin typeface="Arial Nova"/>
                <a:ea typeface="+mn-lt"/>
                <a:cs typeface="+mn-lt"/>
              </a:rPr>
              <a:t> de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riscos</a:t>
            </a:r>
            <a:r>
              <a:rPr lang="en-US" sz="2000" dirty="0">
                <a:latin typeface="Arial Nova"/>
                <a:ea typeface="+mn-lt"/>
                <a:cs typeface="+mn-lt"/>
              </a:rPr>
              <a:t>. Este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modelo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começa</a:t>
            </a:r>
            <a:r>
              <a:rPr lang="en-US" sz="2000" dirty="0">
                <a:latin typeface="Arial Nova"/>
                <a:ea typeface="+mn-lt"/>
                <a:cs typeface="+mn-lt"/>
              </a:rPr>
              <a:t> com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prototipagens</a:t>
            </a:r>
            <a:r>
              <a:rPr lang="en-US" sz="2000" dirty="0">
                <a:latin typeface="Arial Nova"/>
                <a:ea typeface="+mn-lt"/>
                <a:cs typeface="+mn-lt"/>
              </a:rPr>
              <a:t> e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objetivos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modestos</a:t>
            </a:r>
            <a:r>
              <a:rPr lang="en-US" sz="2000" dirty="0">
                <a:latin typeface="Arial Nova"/>
                <a:ea typeface="+mn-lt"/>
                <a:cs typeface="+mn-lt"/>
              </a:rPr>
              <a:t>, e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passa</a:t>
            </a:r>
            <a:r>
              <a:rPr lang="en-US" sz="2000" dirty="0">
                <a:latin typeface="Arial Nova"/>
                <a:ea typeface="+mn-lt"/>
                <a:cs typeface="+mn-lt"/>
              </a:rPr>
              <a:t> para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metas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mais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amplas</a:t>
            </a:r>
            <a:r>
              <a:rPr lang="en-US" sz="2000" dirty="0">
                <a:latin typeface="Arial Nova"/>
                <a:ea typeface="+mn-lt"/>
                <a:cs typeface="+mn-lt"/>
              </a:rPr>
              <a:t> e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complexas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conforme</a:t>
            </a:r>
            <a:r>
              <a:rPr lang="en-US" sz="2000" dirty="0">
                <a:latin typeface="Arial Nova"/>
                <a:ea typeface="+mn-lt"/>
                <a:cs typeface="+mn-lt"/>
              </a:rPr>
              <a:t> o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desenvolvimento</a:t>
            </a:r>
            <a:r>
              <a:rPr lang="en-US" sz="2000" dirty="0">
                <a:latin typeface="Arial Nova"/>
                <a:ea typeface="+mn-lt"/>
                <a:cs typeface="+mn-lt"/>
              </a:rPr>
              <a:t> e o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cumprimento</a:t>
            </a:r>
            <a:r>
              <a:rPr lang="en-US" sz="2000" dirty="0">
                <a:latin typeface="Arial Nova"/>
                <a:ea typeface="+mn-lt"/>
                <a:cs typeface="+mn-lt"/>
              </a:rPr>
              <a:t> das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etapas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acontecem</a:t>
            </a:r>
            <a:r>
              <a:rPr lang="en-US" sz="2000" dirty="0">
                <a:latin typeface="Arial Nova"/>
                <a:ea typeface="+mn-lt"/>
                <a:cs typeface="+mn-lt"/>
              </a:rPr>
              <a:t>. O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modelo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espiral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tem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este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nome</a:t>
            </a:r>
            <a:r>
              <a:rPr lang="en-US" sz="2000" dirty="0">
                <a:latin typeface="Arial Nova"/>
                <a:ea typeface="+mn-lt"/>
                <a:cs typeface="+mn-lt"/>
              </a:rPr>
              <a:t> pois, se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baseando</a:t>
            </a:r>
            <a:r>
              <a:rPr lang="en-US" sz="2000" dirty="0">
                <a:latin typeface="Arial Nova"/>
                <a:ea typeface="+mn-lt"/>
                <a:cs typeface="+mn-lt"/>
              </a:rPr>
              <a:t> num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desenho</a:t>
            </a:r>
            <a:r>
              <a:rPr lang="en-US" sz="2000" dirty="0">
                <a:latin typeface="Arial Nova"/>
                <a:ea typeface="+mn-lt"/>
                <a:cs typeface="+mn-lt"/>
              </a:rPr>
              <a:t> de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espiral</a:t>
            </a:r>
            <a:r>
              <a:rPr lang="en-US" sz="2000" dirty="0">
                <a:latin typeface="Arial Nova"/>
                <a:ea typeface="+mn-lt"/>
                <a:cs typeface="+mn-lt"/>
              </a:rPr>
              <a:t> real, é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como</a:t>
            </a:r>
            <a:r>
              <a:rPr lang="en-US" sz="2000" dirty="0">
                <a:latin typeface="Arial Nova"/>
                <a:ea typeface="+mn-lt"/>
                <a:cs typeface="+mn-lt"/>
              </a:rPr>
              <a:t> se o software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começasse</a:t>
            </a:r>
            <a:r>
              <a:rPr lang="en-US" sz="2000" dirty="0">
                <a:latin typeface="Arial Nova"/>
                <a:ea typeface="+mn-lt"/>
                <a:cs typeface="+mn-lt"/>
              </a:rPr>
              <a:t> a ser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desenvolvido</a:t>
            </a:r>
            <a:r>
              <a:rPr lang="en-US" sz="2000" dirty="0">
                <a:latin typeface="Arial Nova"/>
                <a:ea typeface="+mn-lt"/>
                <a:cs typeface="+mn-lt"/>
              </a:rPr>
              <a:t> pela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parte</a:t>
            </a:r>
            <a:r>
              <a:rPr lang="en-US" sz="2000" dirty="0">
                <a:latin typeface="Arial Nova"/>
                <a:ea typeface="+mn-lt"/>
                <a:cs typeface="+mn-lt"/>
              </a:rPr>
              <a:t> interna da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espiral</a:t>
            </a:r>
            <a:r>
              <a:rPr lang="en-US" sz="2000" dirty="0">
                <a:latin typeface="Arial Nova"/>
                <a:ea typeface="+mn-lt"/>
                <a:cs typeface="+mn-lt"/>
              </a:rPr>
              <a:t>, e,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conforme</a:t>
            </a:r>
            <a:r>
              <a:rPr lang="en-US" sz="2000" dirty="0">
                <a:latin typeface="Arial Nova"/>
                <a:ea typeface="+mn-lt"/>
                <a:cs typeface="+mn-lt"/>
              </a:rPr>
              <a:t> o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ciclo</a:t>
            </a:r>
            <a:r>
              <a:rPr lang="en-US" sz="2000" dirty="0">
                <a:latin typeface="Arial Nova"/>
                <a:ea typeface="+mn-lt"/>
                <a:cs typeface="+mn-lt"/>
              </a:rPr>
              <a:t> e as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etapas</a:t>
            </a:r>
            <a:r>
              <a:rPr lang="en-US" sz="2000" dirty="0">
                <a:latin typeface="Arial Nova"/>
                <a:ea typeface="+mn-lt"/>
                <a:cs typeface="+mn-lt"/>
              </a:rPr>
              <a:t> de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produção</a:t>
            </a:r>
            <a:r>
              <a:rPr lang="en-US" sz="2000" dirty="0">
                <a:latin typeface="Arial Nova"/>
                <a:ea typeface="+mn-lt"/>
                <a:cs typeface="+mn-lt"/>
              </a:rPr>
              <a:t> do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projeto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avançam</a:t>
            </a:r>
            <a:r>
              <a:rPr lang="en-US" sz="2000" dirty="0">
                <a:latin typeface="Arial Nova"/>
                <a:ea typeface="+mn-lt"/>
                <a:cs typeface="+mn-lt"/>
              </a:rPr>
              <a:t>, o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desenvolvimento</a:t>
            </a:r>
            <a:r>
              <a:rPr lang="en-US" sz="2000" dirty="0">
                <a:latin typeface="Arial Nova"/>
                <a:ea typeface="+mn-lt"/>
                <a:cs typeface="+mn-lt"/>
              </a:rPr>
              <a:t> do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sistema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começa</a:t>
            </a:r>
            <a:r>
              <a:rPr lang="en-US" sz="2000" dirty="0">
                <a:latin typeface="Arial Nova"/>
                <a:ea typeface="+mn-lt"/>
                <a:cs typeface="+mn-lt"/>
              </a:rPr>
              <a:t> a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alcançar</a:t>
            </a:r>
            <a:r>
              <a:rPr lang="en-US" sz="2000" dirty="0">
                <a:latin typeface="Arial Nova"/>
                <a:ea typeface="+mn-lt"/>
                <a:cs typeface="+mn-lt"/>
              </a:rPr>
              <a:t> as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rodadas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mais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externas</a:t>
            </a:r>
            <a:r>
              <a:rPr lang="en-US" sz="2000" dirty="0">
                <a:latin typeface="Arial Nova"/>
                <a:ea typeface="+mn-lt"/>
                <a:cs typeface="+mn-lt"/>
              </a:rPr>
              <a:t> da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espiral</a:t>
            </a:r>
            <a:r>
              <a:rPr lang="en-US" sz="2000" dirty="0">
                <a:latin typeface="Arial Nova"/>
                <a:ea typeface="+mn-lt"/>
                <a:cs typeface="+mn-lt"/>
              </a:rPr>
              <a:t>. Ao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fim</a:t>
            </a:r>
            <a:r>
              <a:rPr lang="en-US" sz="2000" dirty="0">
                <a:latin typeface="Arial Nova"/>
                <a:ea typeface="+mn-lt"/>
                <a:cs typeface="+mn-lt"/>
              </a:rPr>
              <a:t> de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todo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ciclo</a:t>
            </a:r>
            <a:r>
              <a:rPr lang="en-US" sz="2000" dirty="0">
                <a:latin typeface="Arial Nova"/>
                <a:ea typeface="+mn-lt"/>
                <a:cs typeface="+mn-lt"/>
              </a:rPr>
              <a:t> de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etapas</a:t>
            </a:r>
            <a:r>
              <a:rPr lang="en-US" sz="2000" dirty="0">
                <a:latin typeface="Arial Nova"/>
                <a:ea typeface="+mn-lt"/>
                <a:cs typeface="+mn-lt"/>
              </a:rPr>
              <a:t> do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desenvolvimento</a:t>
            </a:r>
            <a:r>
              <a:rPr lang="en-US" sz="2000" dirty="0">
                <a:latin typeface="Arial Nova"/>
                <a:ea typeface="+mn-lt"/>
                <a:cs typeface="+mn-lt"/>
              </a:rPr>
              <a:t> do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sistema</a:t>
            </a:r>
            <a:r>
              <a:rPr lang="en-US" sz="2000" dirty="0">
                <a:latin typeface="Arial Nova"/>
                <a:ea typeface="+mn-lt"/>
                <a:cs typeface="+mn-lt"/>
              </a:rPr>
              <a:t>, é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realizada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uma</a:t>
            </a:r>
            <a:r>
              <a:rPr lang="en-US" sz="2000" dirty="0">
                <a:latin typeface="Arial Nova"/>
                <a:ea typeface="+mn-lt"/>
                <a:cs typeface="+mn-lt"/>
              </a:rPr>
              <a:t> 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revisão</a:t>
            </a:r>
            <a:r>
              <a:rPr lang="en-US" sz="2000" dirty="0">
                <a:latin typeface="Arial Nova"/>
                <a:ea typeface="+mn-lt"/>
                <a:cs typeface="+mn-lt"/>
              </a:rPr>
              <a:t> e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uma</a:t>
            </a:r>
            <a:r>
              <a:rPr lang="en-US" sz="2000" dirty="0">
                <a:latin typeface="Arial Nova"/>
                <a:ea typeface="+mn-lt"/>
                <a:cs typeface="+mn-lt"/>
              </a:rPr>
              <a:t> 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análise</a:t>
            </a:r>
            <a:r>
              <a:rPr lang="en-US" sz="2000" dirty="0">
                <a:latin typeface="Arial Nova"/>
                <a:ea typeface="+mn-lt"/>
                <a:cs typeface="+mn-lt"/>
              </a:rPr>
              <a:t> de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risco</a:t>
            </a:r>
            <a:r>
              <a:rPr lang="en-US" sz="2000" dirty="0">
                <a:latin typeface="Arial Nova"/>
                <a:ea typeface="+mn-lt"/>
                <a:cs typeface="+mn-lt"/>
              </a:rPr>
              <a:t> do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projeto</a:t>
            </a:r>
            <a:r>
              <a:rPr lang="en-US" sz="2000" dirty="0">
                <a:latin typeface="Arial Nova"/>
                <a:ea typeface="+mn-lt"/>
                <a:cs typeface="+mn-lt"/>
              </a:rPr>
              <a:t>.</a:t>
            </a:r>
          </a:p>
          <a:p>
            <a:endParaRPr lang="en-US" sz="2000" dirty="0">
              <a:latin typeface="Arial Nova"/>
              <a:ea typeface="+mn-lt"/>
              <a:cs typeface="+mn-lt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5C29DEE-EDC9-B383-4FA9-276485810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707" y="1204827"/>
            <a:ext cx="6926692" cy="425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07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CD0E-D40A-F80B-87BD-1EDEF09BB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b="1">
                <a:latin typeface="Arial Nova"/>
                <a:ea typeface="Calibri Light" panose="020F0302020204030204"/>
                <a:cs typeface="Calibri Light" panose="020F0302020204030204"/>
              </a:rPr>
              <a:t>CONCEITO</a:t>
            </a:r>
            <a:endParaRPr lang="en-US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742FD-C205-9F8E-8D84-74F947333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050211"/>
            <a:ext cx="3505494" cy="378541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latin typeface="Arial Nova"/>
                <a:ea typeface="+mn-lt"/>
                <a:cs typeface="+mn-lt"/>
              </a:rPr>
              <a:t>Na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prática</a:t>
            </a:r>
            <a:r>
              <a:rPr lang="en-US" sz="2400" dirty="0">
                <a:latin typeface="Arial Nova"/>
                <a:ea typeface="+mn-lt"/>
                <a:cs typeface="+mn-lt"/>
              </a:rPr>
              <a:t>, o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modelo</a:t>
            </a:r>
            <a:r>
              <a:rPr lang="en-US" sz="2400" dirty="0">
                <a:latin typeface="Arial Nova"/>
                <a:ea typeface="+mn-lt"/>
                <a:cs typeface="+mn-lt"/>
              </a:rPr>
              <a:t>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espiral</a:t>
            </a:r>
            <a:r>
              <a:rPr lang="en-US" sz="2400" dirty="0">
                <a:latin typeface="Arial Nova"/>
                <a:ea typeface="+mn-lt"/>
                <a:cs typeface="+mn-lt"/>
              </a:rPr>
              <a:t>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promove</a:t>
            </a:r>
            <a:r>
              <a:rPr lang="en-US" sz="2400" dirty="0">
                <a:latin typeface="Arial Nova"/>
                <a:ea typeface="+mn-lt"/>
                <a:cs typeface="+mn-lt"/>
              </a:rPr>
              <a:t>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uma</a:t>
            </a:r>
            <a:r>
              <a:rPr lang="en-US" sz="2400" dirty="0">
                <a:latin typeface="Arial Nova"/>
                <a:ea typeface="+mn-lt"/>
                <a:cs typeface="+mn-lt"/>
              </a:rPr>
              <a:t>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vasta</a:t>
            </a:r>
            <a:r>
              <a:rPr lang="en-US" sz="2400" dirty="0">
                <a:latin typeface="Arial Nova"/>
                <a:ea typeface="+mn-lt"/>
                <a:cs typeface="+mn-lt"/>
              </a:rPr>
              <a:t>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quantidade</a:t>
            </a:r>
            <a:r>
              <a:rPr lang="en-US" sz="2400" dirty="0">
                <a:latin typeface="Arial Nova"/>
                <a:ea typeface="+mn-lt"/>
                <a:cs typeface="+mn-lt"/>
              </a:rPr>
              <a:t> de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modelos</a:t>
            </a:r>
            <a:r>
              <a:rPr lang="en-US" sz="2400" dirty="0">
                <a:latin typeface="Arial Nova"/>
                <a:ea typeface="+mn-lt"/>
                <a:cs typeface="+mn-lt"/>
              </a:rPr>
              <a:t> que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podem</a:t>
            </a:r>
            <a:r>
              <a:rPr lang="en-US" sz="2400" dirty="0">
                <a:latin typeface="Arial Nova"/>
                <a:ea typeface="+mn-lt"/>
                <a:cs typeface="+mn-lt"/>
              </a:rPr>
              <a:t> ser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utilizados</a:t>
            </a:r>
            <a:r>
              <a:rPr lang="en-US" sz="2400" dirty="0">
                <a:latin typeface="Arial Nova"/>
                <a:ea typeface="+mn-lt"/>
                <a:cs typeface="+mn-lt"/>
              </a:rPr>
              <a:t> no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desenvolvimento</a:t>
            </a:r>
            <a:r>
              <a:rPr lang="en-US" sz="2400" dirty="0">
                <a:latin typeface="Arial Nova"/>
                <a:ea typeface="+mn-lt"/>
                <a:cs typeface="+mn-lt"/>
              </a:rPr>
              <a:t> de um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sistema</a:t>
            </a:r>
            <a:r>
              <a:rPr lang="en-US" sz="2400" dirty="0">
                <a:latin typeface="Arial Nova"/>
                <a:ea typeface="+mn-lt"/>
                <a:cs typeface="+mn-lt"/>
              </a:rPr>
              <a:t>, visto que a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cada</a:t>
            </a:r>
            <a:r>
              <a:rPr lang="en-US" sz="2400" dirty="0">
                <a:latin typeface="Arial Nova"/>
                <a:ea typeface="+mn-lt"/>
                <a:cs typeface="+mn-lt"/>
              </a:rPr>
              <a:t>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rodada</a:t>
            </a:r>
            <a:r>
              <a:rPr lang="en-US" sz="2400" dirty="0">
                <a:latin typeface="Arial Nova"/>
                <a:ea typeface="+mn-lt"/>
                <a:cs typeface="+mn-lt"/>
              </a:rPr>
              <a:t>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deste</a:t>
            </a:r>
            <a:r>
              <a:rPr lang="en-US" sz="2400" dirty="0">
                <a:latin typeface="Arial Nova"/>
                <a:ea typeface="+mn-lt"/>
                <a:cs typeface="+mn-lt"/>
              </a:rPr>
              <a:t>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desenvolvimento</a:t>
            </a:r>
            <a:r>
              <a:rPr lang="en-US" sz="2400" dirty="0">
                <a:latin typeface="Arial Nova"/>
                <a:ea typeface="+mn-lt"/>
                <a:cs typeface="+mn-lt"/>
              </a:rPr>
              <a:t>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pode</a:t>
            </a:r>
            <a:r>
              <a:rPr lang="en-US" sz="2400" dirty="0">
                <a:latin typeface="Arial Nova"/>
                <a:ea typeface="+mn-lt"/>
                <a:cs typeface="+mn-lt"/>
              </a:rPr>
              <a:t>-se usar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modelos</a:t>
            </a:r>
            <a:r>
              <a:rPr lang="en-US" sz="2400" dirty="0">
                <a:latin typeface="Arial Nova"/>
                <a:ea typeface="+mn-lt"/>
                <a:cs typeface="+mn-lt"/>
              </a:rPr>
              <a:t>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diferentes</a:t>
            </a:r>
            <a:r>
              <a:rPr lang="en-US" sz="2400" dirty="0">
                <a:latin typeface="Arial Nova"/>
                <a:ea typeface="+mn-lt"/>
                <a:cs typeface="+mn-lt"/>
              </a:rPr>
              <a:t>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afim</a:t>
            </a:r>
            <a:r>
              <a:rPr lang="en-US" sz="2400" dirty="0">
                <a:latin typeface="Arial Nova"/>
                <a:ea typeface="+mn-lt"/>
                <a:cs typeface="+mn-lt"/>
              </a:rPr>
              <a:t> de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cumprir</a:t>
            </a:r>
            <a:r>
              <a:rPr lang="en-US" sz="2400" dirty="0">
                <a:latin typeface="Arial Nova"/>
                <a:ea typeface="+mn-lt"/>
                <a:cs typeface="+mn-lt"/>
              </a:rPr>
              <a:t> as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etapas</a:t>
            </a:r>
            <a:r>
              <a:rPr lang="en-US" sz="2400" dirty="0">
                <a:latin typeface="Arial Nova"/>
                <a:ea typeface="+mn-lt"/>
                <a:cs typeface="+mn-lt"/>
              </a:rPr>
              <a:t> do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ciclo</a:t>
            </a:r>
            <a:r>
              <a:rPr lang="en-US" sz="2400" dirty="0">
                <a:latin typeface="Arial Nova"/>
                <a:ea typeface="+mn-lt"/>
                <a:cs typeface="+mn-lt"/>
              </a:rPr>
              <a:t>.</a:t>
            </a:r>
            <a:endParaRPr lang="en-US" sz="2400" dirty="0">
              <a:latin typeface="Arial Nova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BC46600-D76D-4F73-266F-1B9796A73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951928"/>
            <a:ext cx="6019331" cy="49508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2254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8225-C7E6-3C78-7CC8-2E389C22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43" y="106389"/>
            <a:ext cx="9392421" cy="1330841"/>
          </a:xfrm>
        </p:spPr>
        <p:txBody>
          <a:bodyPr>
            <a:normAutofit/>
          </a:bodyPr>
          <a:lstStyle/>
          <a:p>
            <a:r>
              <a:rPr lang="en-US" b="1">
                <a:latin typeface="Arial Nova"/>
              </a:rPr>
              <a:t>HISTÓRIA</a:t>
            </a:r>
            <a:endParaRPr lang="en-US" b="1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D139B-4520-2822-DB5A-CA4534D1F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93" y="1580136"/>
            <a:ext cx="5821607" cy="44066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latin typeface="Arial Nova"/>
                <a:ea typeface="+mn-lt"/>
                <a:cs typeface="+mn-lt"/>
              </a:rPr>
              <a:t>O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modelo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foi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criado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pelo</a:t>
            </a:r>
            <a:r>
              <a:rPr lang="en-US" sz="2000" dirty="0">
                <a:latin typeface="Arial Nova"/>
                <a:ea typeface="+mn-lt"/>
                <a:cs typeface="+mn-lt"/>
              </a:rPr>
              <a:t> Barry Boehm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em</a:t>
            </a:r>
            <a:r>
              <a:rPr lang="en-US" sz="2000" dirty="0">
                <a:latin typeface="Arial Nova"/>
                <a:ea typeface="+mn-lt"/>
                <a:cs typeface="+mn-lt"/>
              </a:rPr>
              <a:t> 1988, e é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descrito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em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seu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artigo</a:t>
            </a:r>
            <a:r>
              <a:rPr lang="en-US" sz="2000" dirty="0">
                <a:latin typeface="Arial Nova"/>
                <a:ea typeface="+mn-lt"/>
                <a:cs typeface="+mn-lt"/>
              </a:rPr>
              <a:t> "A Spiral Model Of Software Development and Enhancement". Nele, Boehm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produziu</a:t>
            </a:r>
            <a:r>
              <a:rPr lang="en-US" sz="2000" dirty="0">
                <a:latin typeface="Arial Nova"/>
                <a:ea typeface="+mn-lt"/>
                <a:cs typeface="+mn-lt"/>
              </a:rPr>
              <a:t> um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diagrama</a:t>
            </a:r>
            <a:r>
              <a:rPr lang="en-US" sz="2000" dirty="0">
                <a:latin typeface="Arial Nova"/>
                <a:ea typeface="+mn-lt"/>
                <a:cs typeface="+mn-lt"/>
              </a:rPr>
              <a:t> que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foi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utilizado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em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muitas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publicações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posteriores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sobre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este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modelo</a:t>
            </a:r>
            <a:r>
              <a:rPr lang="en-US" sz="2000" dirty="0">
                <a:latin typeface="Arial Nova"/>
                <a:ea typeface="+mn-lt"/>
                <a:cs typeface="+mn-lt"/>
              </a:rPr>
              <a:t>. Boehm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descreveu</a:t>
            </a:r>
            <a:r>
              <a:rPr lang="en-US" sz="2000" dirty="0">
                <a:latin typeface="Arial Nova"/>
                <a:ea typeface="+mn-lt"/>
                <a:cs typeface="+mn-lt"/>
              </a:rPr>
              <a:t> o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modelo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espiral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como</a:t>
            </a:r>
            <a:r>
              <a:rPr lang="en-US" sz="2000" dirty="0">
                <a:latin typeface="Arial Nova"/>
                <a:ea typeface="+mn-lt"/>
                <a:cs typeface="+mn-lt"/>
              </a:rPr>
              <a:t> um "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processo</a:t>
            </a:r>
            <a:r>
              <a:rPr lang="en-US" sz="2000" dirty="0">
                <a:latin typeface="Arial Nova"/>
                <a:ea typeface="+mn-lt"/>
                <a:cs typeface="+mn-lt"/>
              </a:rPr>
              <a:t> de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gerador</a:t>
            </a:r>
            <a:r>
              <a:rPr lang="en-US" sz="2000" dirty="0">
                <a:latin typeface="Arial Nova"/>
                <a:ea typeface="+mn-lt"/>
                <a:cs typeface="+mn-lt"/>
              </a:rPr>
              <a:t> de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modelos</a:t>
            </a:r>
            <a:r>
              <a:rPr lang="en-US" sz="2000" dirty="0">
                <a:latin typeface="Arial Nova"/>
                <a:ea typeface="+mn-lt"/>
                <a:cs typeface="+mn-lt"/>
              </a:rPr>
              <a:t>",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onde</a:t>
            </a:r>
            <a:r>
              <a:rPr lang="en-US" sz="2000" dirty="0">
                <a:latin typeface="Arial Nova"/>
                <a:ea typeface="+mn-lt"/>
                <a:cs typeface="+mn-lt"/>
              </a:rPr>
              <a:t> as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escolhas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são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baseadas</a:t>
            </a:r>
            <a:r>
              <a:rPr lang="en-US" sz="2000" dirty="0">
                <a:latin typeface="Arial Nova"/>
                <a:ea typeface="+mn-lt"/>
                <a:cs typeface="+mn-lt"/>
              </a:rPr>
              <a:t> no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risco</a:t>
            </a:r>
            <a:r>
              <a:rPr lang="en-US" sz="2000" dirty="0">
                <a:latin typeface="Arial Nova"/>
                <a:ea typeface="+mn-lt"/>
                <a:cs typeface="+mn-lt"/>
              </a:rPr>
              <a:t> do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projeto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gerar</a:t>
            </a:r>
            <a:r>
              <a:rPr lang="en-US" sz="2000" dirty="0">
                <a:latin typeface="Arial Nova"/>
                <a:ea typeface="+mn-lt"/>
                <a:cs typeface="+mn-lt"/>
              </a:rPr>
              <a:t> um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modelo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apropriado</a:t>
            </a:r>
            <a:r>
              <a:rPr lang="en-US" sz="2000" dirty="0">
                <a:latin typeface="Arial Nova"/>
                <a:ea typeface="+mn-lt"/>
                <a:cs typeface="+mn-lt"/>
              </a:rPr>
              <a:t>. O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modelo</a:t>
            </a:r>
            <a:r>
              <a:rPr lang="en-US" sz="2000" dirty="0">
                <a:latin typeface="Arial Nova"/>
                <a:ea typeface="+mn-lt"/>
                <a:cs typeface="+mn-lt"/>
              </a:rPr>
              <a:t> incremental, o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cascata</a:t>
            </a:r>
            <a:r>
              <a:rPr lang="en-US" sz="2000" dirty="0">
                <a:latin typeface="Arial Nova"/>
                <a:ea typeface="+mn-lt"/>
                <a:cs typeface="+mn-lt"/>
              </a:rPr>
              <a:t>, o de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prototipação</a:t>
            </a:r>
            <a:r>
              <a:rPr lang="en-US" sz="2000" dirty="0">
                <a:latin typeface="Arial Nova"/>
                <a:ea typeface="+mn-lt"/>
                <a:cs typeface="+mn-lt"/>
              </a:rPr>
              <a:t>, e outros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modelos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são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casos</a:t>
            </a:r>
            <a:r>
              <a:rPr lang="en-US" sz="2000" dirty="0">
                <a:latin typeface="Arial Nova"/>
                <a:ea typeface="+mn-lt"/>
                <a:cs typeface="+mn-lt"/>
              </a:rPr>
              <a:t> do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modelo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espiral</a:t>
            </a:r>
            <a:r>
              <a:rPr lang="en-US" sz="2000" dirty="0">
                <a:latin typeface="Arial Nova"/>
                <a:ea typeface="+mn-lt"/>
                <a:cs typeface="+mn-lt"/>
              </a:rPr>
              <a:t> que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podem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ter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espaço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em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certos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projetos</a:t>
            </a:r>
            <a:r>
              <a:rPr lang="en-US" sz="2000" dirty="0">
                <a:latin typeface="Arial Nova"/>
                <a:ea typeface="+mn-lt"/>
                <a:cs typeface="+mn-lt"/>
              </a:rPr>
              <a:t>.</a:t>
            </a:r>
          </a:p>
          <a:p>
            <a:r>
              <a:rPr lang="en-US" sz="2000" dirty="0">
                <a:latin typeface="Arial Nova"/>
                <a:ea typeface="+mn-lt"/>
                <a:cs typeface="+mn-lt"/>
              </a:rPr>
              <a:t>Neste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artigo</a:t>
            </a:r>
            <a:r>
              <a:rPr lang="en-US" sz="2000" dirty="0">
                <a:latin typeface="Arial Nova"/>
                <a:ea typeface="+mn-lt"/>
                <a:cs typeface="+mn-lt"/>
              </a:rPr>
              <a:t>, Boehm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descreve</a:t>
            </a:r>
            <a:r>
              <a:rPr lang="en-US" sz="2000" dirty="0">
                <a:latin typeface="Arial Nova"/>
                <a:ea typeface="+mn-lt"/>
                <a:cs typeface="+mn-lt"/>
              </a:rPr>
              <a:t> as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principais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características</a:t>
            </a:r>
            <a:r>
              <a:rPr lang="en-US" sz="2000" dirty="0">
                <a:latin typeface="Arial Nova"/>
                <a:ea typeface="+mn-lt"/>
                <a:cs typeface="+mn-lt"/>
              </a:rPr>
              <a:t> do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modelo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espiral</a:t>
            </a:r>
            <a:r>
              <a:rPr lang="en-US" sz="2000" dirty="0">
                <a:latin typeface="Arial Nova"/>
                <a:ea typeface="+mn-lt"/>
                <a:cs typeface="+mn-lt"/>
              </a:rPr>
              <a:t>,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além</a:t>
            </a:r>
            <a:r>
              <a:rPr lang="en-US" sz="2000" dirty="0">
                <a:latin typeface="Arial Nova"/>
                <a:ea typeface="+mn-lt"/>
                <a:cs typeface="+mn-lt"/>
              </a:rPr>
              <a:t> de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também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compará</a:t>
            </a:r>
            <a:r>
              <a:rPr lang="en-US" sz="2000" dirty="0">
                <a:latin typeface="Arial Nova"/>
                <a:ea typeface="+mn-lt"/>
                <a:cs typeface="+mn-lt"/>
              </a:rPr>
              <a:t>-lo com o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modelo</a:t>
            </a:r>
            <a:r>
              <a:rPr lang="en-US" sz="2000" dirty="0">
                <a:latin typeface="Arial Nova"/>
                <a:ea typeface="+mn-lt"/>
                <a:cs typeface="+mn-lt"/>
              </a:rPr>
              <a:t> Cascata e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demonstrar</a:t>
            </a:r>
            <a:r>
              <a:rPr lang="en-US" sz="2000" dirty="0">
                <a:latin typeface="Arial Nova"/>
                <a:ea typeface="+mn-lt"/>
                <a:cs typeface="+mn-lt"/>
              </a:rPr>
              <a:t> as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diferenças</a:t>
            </a:r>
            <a:r>
              <a:rPr lang="en-US" sz="2000" dirty="0">
                <a:latin typeface="Arial Nova"/>
                <a:ea typeface="+mn-lt"/>
                <a:cs typeface="+mn-lt"/>
              </a:rPr>
              <a:t> entre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os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dois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modelos</a:t>
            </a:r>
            <a:r>
              <a:rPr lang="en-US" sz="2000" dirty="0">
                <a:latin typeface="Arial Nova"/>
                <a:ea typeface="+mn-lt"/>
                <a:cs typeface="+mn-lt"/>
              </a:rPr>
              <a:t>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3AD4356-1B37-7375-EE5E-543510227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587" y="1710461"/>
            <a:ext cx="5136140" cy="515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4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6140B-8B35-A70B-09B6-7EFED20F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64" y="-147111"/>
            <a:ext cx="3908060" cy="209677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 Nova"/>
                <a:ea typeface="Calibri Light"/>
                <a:cs typeface="Calibri Light"/>
              </a:rPr>
              <a:t>CARACTERÍSTICAS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F7B58-4912-9F50-860E-DBF6CAFD4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365" y="1360099"/>
            <a:ext cx="4224361" cy="564009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latin typeface="Arial Nova"/>
                <a:ea typeface="+mn-lt"/>
                <a:cs typeface="+mn-lt"/>
              </a:rPr>
              <a:t>O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modelo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espiral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tem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uma</a:t>
            </a:r>
            <a:r>
              <a:rPr lang="en-US" sz="2000" dirty="0">
                <a:latin typeface="Arial Nova"/>
                <a:ea typeface="+mn-lt"/>
                <a:cs typeface="+mn-lt"/>
              </a:rPr>
              <a:t> base fundamental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em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seus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ciclos</a:t>
            </a:r>
            <a:r>
              <a:rPr lang="en-US" sz="2000" dirty="0">
                <a:latin typeface="Arial Nova"/>
                <a:ea typeface="+mn-lt"/>
                <a:cs typeface="+mn-lt"/>
              </a:rPr>
              <a:t>:</a:t>
            </a:r>
            <a:endParaRPr lang="en-US" sz="2000" dirty="0">
              <a:latin typeface="Arial Nova"/>
              <a:ea typeface="Calibri" panose="020F0502020204030204"/>
              <a:cs typeface="Calibri" panose="020F0502020204030204"/>
            </a:endParaRPr>
          </a:p>
          <a:p>
            <a:r>
              <a:rPr lang="en-US" sz="2000" dirty="0" err="1">
                <a:latin typeface="Arial Nova"/>
                <a:ea typeface="+mn-lt"/>
                <a:cs typeface="+mn-lt"/>
              </a:rPr>
              <a:t>Primeiramente</a:t>
            </a:r>
            <a:r>
              <a:rPr lang="en-US" sz="2000" dirty="0">
                <a:latin typeface="Arial Nova"/>
                <a:ea typeface="+mn-lt"/>
                <a:cs typeface="+mn-lt"/>
              </a:rPr>
              <a:t>, o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modelo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espiral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começa</a:t>
            </a:r>
            <a:r>
              <a:rPr lang="en-US" sz="2000" dirty="0">
                <a:latin typeface="Arial Nova"/>
                <a:ea typeface="+mn-lt"/>
                <a:cs typeface="+mn-lt"/>
              </a:rPr>
              <a:t> com a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identificação</a:t>
            </a:r>
            <a:r>
              <a:rPr lang="en-US" sz="2000" dirty="0">
                <a:latin typeface="Arial Nova"/>
                <a:ea typeface="+mn-lt"/>
                <a:cs typeface="+mn-lt"/>
              </a:rPr>
              <a:t> do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objetivos</a:t>
            </a:r>
            <a:r>
              <a:rPr lang="en-US" sz="2000" dirty="0">
                <a:latin typeface="Arial Nova"/>
                <a:ea typeface="+mn-lt"/>
                <a:cs typeface="+mn-lt"/>
              </a:rPr>
              <a:t> de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certas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partes</a:t>
            </a:r>
            <a:r>
              <a:rPr lang="en-US" sz="2000" dirty="0">
                <a:latin typeface="Arial Nova"/>
                <a:ea typeface="+mn-lt"/>
                <a:cs typeface="+mn-lt"/>
              </a:rPr>
              <a:t> do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projetos</a:t>
            </a:r>
            <a:r>
              <a:rPr lang="en-US" sz="2000" dirty="0">
                <a:latin typeface="Arial Nova"/>
                <a:ea typeface="+mn-lt"/>
                <a:cs typeface="+mn-lt"/>
              </a:rPr>
              <a:t> (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sua</a:t>
            </a:r>
            <a:r>
              <a:rPr lang="en-US" sz="2000" dirty="0">
                <a:latin typeface="Arial Nova"/>
                <a:ea typeface="+mn-lt"/>
                <a:cs typeface="+mn-lt"/>
              </a:rPr>
              <a:t> performance,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sua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funcionabilidade</a:t>
            </a:r>
            <a:r>
              <a:rPr lang="en-US" sz="2000" dirty="0">
                <a:latin typeface="Arial Nova"/>
                <a:ea typeface="+mn-lt"/>
                <a:cs typeface="+mn-lt"/>
              </a:rPr>
              <a:t>),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os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meios</a:t>
            </a:r>
            <a:r>
              <a:rPr lang="en-US" sz="2000" dirty="0">
                <a:latin typeface="Arial Nova"/>
                <a:ea typeface="+mn-lt"/>
                <a:cs typeface="+mn-lt"/>
              </a:rPr>
              <a:t> alternativos de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implementação</a:t>
            </a:r>
            <a:r>
              <a:rPr lang="en-US" sz="2000" dirty="0">
                <a:latin typeface="Arial Nova"/>
                <a:ea typeface="+mn-lt"/>
                <a:cs typeface="+mn-lt"/>
              </a:rPr>
              <a:t> de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partes</a:t>
            </a:r>
            <a:r>
              <a:rPr lang="en-US" sz="2000" dirty="0">
                <a:latin typeface="Arial Nova"/>
                <a:ea typeface="+mn-lt"/>
                <a:cs typeface="+mn-lt"/>
              </a:rPr>
              <a:t> do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desenvolvimento</a:t>
            </a:r>
            <a:r>
              <a:rPr lang="en-US" sz="2000" dirty="0">
                <a:latin typeface="Arial Nova"/>
                <a:ea typeface="+mn-lt"/>
                <a:cs typeface="+mn-lt"/>
              </a:rPr>
              <a:t> e as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restrições</a:t>
            </a:r>
            <a:r>
              <a:rPr lang="en-US" sz="2000" dirty="0">
                <a:latin typeface="Arial Nova"/>
                <a:ea typeface="+mn-lt"/>
                <a:cs typeface="+mn-lt"/>
              </a:rPr>
              <a:t> que a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própria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aplicação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pode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impor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durante</a:t>
            </a:r>
            <a:r>
              <a:rPr lang="en-US" sz="2000" dirty="0">
                <a:latin typeface="Arial Nova"/>
                <a:ea typeface="+mn-lt"/>
                <a:cs typeface="+mn-lt"/>
              </a:rPr>
              <a:t> o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desenvolvimento</a:t>
            </a:r>
            <a:r>
              <a:rPr lang="en-US" sz="2000" dirty="0">
                <a:latin typeface="Arial Nova"/>
                <a:ea typeface="+mn-lt"/>
                <a:cs typeface="+mn-lt"/>
              </a:rPr>
              <a:t> do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sistema</a:t>
            </a:r>
            <a:r>
              <a:rPr lang="en-US" sz="2000" dirty="0">
                <a:latin typeface="Arial Nova"/>
                <a:ea typeface="+mn-lt"/>
                <a:cs typeface="+mn-lt"/>
              </a:rPr>
              <a:t>. A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etapa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seguinte</a:t>
            </a:r>
            <a:r>
              <a:rPr lang="en-US" sz="2000" dirty="0">
                <a:latin typeface="Arial Nova"/>
                <a:ea typeface="+mn-lt"/>
                <a:cs typeface="+mn-lt"/>
              </a:rPr>
              <a:t> é a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avaliação</a:t>
            </a:r>
            <a:r>
              <a:rPr lang="en-US" sz="2000" dirty="0">
                <a:latin typeface="Arial Nova"/>
                <a:ea typeface="+mn-lt"/>
                <a:cs typeface="+mn-lt"/>
              </a:rPr>
              <a:t> das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áreas</a:t>
            </a:r>
            <a:r>
              <a:rPr lang="en-US" sz="2000" dirty="0">
                <a:latin typeface="Arial Nova"/>
                <a:ea typeface="+mn-lt"/>
                <a:cs typeface="+mn-lt"/>
              </a:rPr>
              <a:t> de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riscos</a:t>
            </a:r>
            <a:r>
              <a:rPr lang="en-US" sz="2000" dirty="0">
                <a:latin typeface="Arial Nova"/>
                <a:ea typeface="+mn-lt"/>
                <a:cs typeface="+mn-lt"/>
              </a:rPr>
              <a:t> do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projeto</a:t>
            </a:r>
            <a:r>
              <a:rPr lang="en-US" sz="2000" dirty="0">
                <a:latin typeface="Arial Nova"/>
                <a:ea typeface="+mn-lt"/>
                <a:cs typeface="+mn-lt"/>
              </a:rPr>
              <a:t>. Nesta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etapa</a:t>
            </a:r>
            <a:r>
              <a:rPr lang="en-US" sz="2000" dirty="0">
                <a:latin typeface="Arial Nova"/>
                <a:ea typeface="+mn-lt"/>
                <a:cs typeface="+mn-lt"/>
              </a:rPr>
              <a:t>,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serão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avaliadas</a:t>
            </a:r>
            <a:r>
              <a:rPr lang="en-US" sz="2000" dirty="0">
                <a:latin typeface="Arial Nova"/>
                <a:ea typeface="+mn-lt"/>
                <a:cs typeface="+mn-lt"/>
              </a:rPr>
              <a:t> as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alternativas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possíveis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em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caso</a:t>
            </a:r>
            <a:r>
              <a:rPr lang="en-US" sz="2000" dirty="0">
                <a:latin typeface="Arial Nova"/>
                <a:ea typeface="+mn-lt"/>
                <a:cs typeface="+mn-lt"/>
              </a:rPr>
              <a:t> de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necessidade</a:t>
            </a:r>
            <a:r>
              <a:rPr lang="en-US" sz="2000" dirty="0">
                <a:latin typeface="Arial Nova"/>
                <a:ea typeface="+mn-lt"/>
                <a:cs typeface="+mn-lt"/>
              </a:rPr>
              <a:t> de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mudança</a:t>
            </a:r>
            <a:r>
              <a:rPr lang="en-US" sz="2000" dirty="0">
                <a:latin typeface="Arial Nova"/>
                <a:ea typeface="+mn-lt"/>
                <a:cs typeface="+mn-lt"/>
              </a:rPr>
              <a:t> de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objetivos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devido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às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restrições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estabelecidas</a:t>
            </a:r>
            <a:r>
              <a:rPr lang="en-US" sz="2000" dirty="0">
                <a:latin typeface="Arial Nova"/>
                <a:ea typeface="+mn-lt"/>
                <a:cs typeface="+mn-lt"/>
              </a:rPr>
              <a:t>.</a:t>
            </a:r>
            <a:endParaRPr lang="en-US" sz="2000" dirty="0">
              <a:latin typeface="Arial Nova"/>
            </a:endParaRP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3F4026DF-085F-9B87-0766-8EE12F44D6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2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4855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A0DB-A95C-7461-664E-B4D97B82F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83" y="365182"/>
            <a:ext cx="9392421" cy="1330841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rial Nova"/>
                <a:ea typeface="Calibri Light"/>
                <a:cs typeface="Calibri Light"/>
              </a:rPr>
              <a:t>CARACTERÍSTICAS</a:t>
            </a:r>
            <a:endParaRPr lang="en-US" sz="4800" b="1">
              <a:latin typeface="Arial Nov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37A17-C78C-F281-73B9-3584FD66F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374" y="2054588"/>
            <a:ext cx="4958966" cy="3917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latin typeface="Arial Nova"/>
                <a:ea typeface="+mn-lt"/>
                <a:cs typeface="+mn-lt"/>
              </a:rPr>
              <a:t>A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etapa</a:t>
            </a:r>
            <a:r>
              <a:rPr lang="en-US" sz="2400" dirty="0">
                <a:latin typeface="Arial Nova"/>
                <a:ea typeface="+mn-lt"/>
                <a:cs typeface="+mn-lt"/>
              </a:rPr>
              <a:t>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seguinte</a:t>
            </a:r>
            <a:r>
              <a:rPr lang="en-US" sz="2400" dirty="0">
                <a:latin typeface="Arial Nova"/>
                <a:ea typeface="+mn-lt"/>
                <a:cs typeface="+mn-lt"/>
              </a:rPr>
              <a:t>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também</a:t>
            </a:r>
            <a:r>
              <a:rPr lang="en-US" sz="2400" dirty="0">
                <a:latin typeface="Arial Nova"/>
                <a:ea typeface="+mn-lt"/>
                <a:cs typeface="+mn-lt"/>
              </a:rPr>
              <a:t>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tem</a:t>
            </a:r>
            <a:r>
              <a:rPr lang="en-US" sz="2400" dirty="0">
                <a:latin typeface="Arial Nova"/>
                <a:ea typeface="+mn-lt"/>
                <a:cs typeface="+mn-lt"/>
              </a:rPr>
              <a:t> haver com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riscos</a:t>
            </a:r>
            <a:r>
              <a:rPr lang="en-US" sz="2400" dirty="0">
                <a:latin typeface="Arial Nova"/>
                <a:ea typeface="+mn-lt"/>
                <a:cs typeface="+mn-lt"/>
              </a:rPr>
              <a:t>: o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objetivo</a:t>
            </a:r>
            <a:r>
              <a:rPr lang="en-US" sz="2400" dirty="0">
                <a:latin typeface="Arial Nova"/>
                <a:ea typeface="+mn-lt"/>
                <a:cs typeface="+mn-lt"/>
              </a:rPr>
              <a:t>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desta</a:t>
            </a:r>
            <a:r>
              <a:rPr lang="en-US" sz="2400" dirty="0">
                <a:latin typeface="Arial Nova"/>
                <a:ea typeface="+mn-lt"/>
                <a:cs typeface="+mn-lt"/>
              </a:rPr>
              <a:t> é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fazer</a:t>
            </a:r>
            <a:r>
              <a:rPr lang="en-US" sz="2400" dirty="0">
                <a:latin typeface="Arial Nova"/>
                <a:ea typeface="+mn-lt"/>
                <a:cs typeface="+mn-lt"/>
              </a:rPr>
              <a:t> um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protótipo</a:t>
            </a:r>
            <a:r>
              <a:rPr lang="en-US" sz="2400" dirty="0">
                <a:latin typeface="Arial Nova"/>
                <a:ea typeface="+mn-lt"/>
                <a:cs typeface="+mn-lt"/>
              </a:rPr>
              <a:t> do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sistema</a:t>
            </a:r>
            <a:r>
              <a:rPr lang="en-US" sz="2400" dirty="0">
                <a:latin typeface="Arial Nova"/>
                <a:ea typeface="+mn-lt"/>
                <a:cs typeface="+mn-lt"/>
              </a:rPr>
              <a:t>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afim</a:t>
            </a:r>
            <a:r>
              <a:rPr lang="en-US" sz="2400" dirty="0">
                <a:latin typeface="Arial Nova"/>
                <a:ea typeface="+mn-lt"/>
                <a:cs typeface="+mn-lt"/>
              </a:rPr>
              <a:t> de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analisar</a:t>
            </a:r>
            <a:r>
              <a:rPr lang="en-US" sz="2400" dirty="0">
                <a:latin typeface="Arial Nova"/>
                <a:ea typeface="+mn-lt"/>
                <a:cs typeface="+mn-lt"/>
              </a:rPr>
              <a:t>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seus</a:t>
            </a:r>
            <a:r>
              <a:rPr lang="en-US" sz="2400" dirty="0">
                <a:latin typeface="Arial Nova"/>
                <a:ea typeface="+mn-lt"/>
                <a:cs typeface="+mn-lt"/>
              </a:rPr>
              <a:t>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riscos</a:t>
            </a:r>
            <a:r>
              <a:rPr lang="en-US" sz="2400" dirty="0">
                <a:latin typeface="Arial Nova"/>
                <a:ea typeface="+mn-lt"/>
                <a:cs typeface="+mn-lt"/>
              </a:rPr>
              <a:t>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principais</a:t>
            </a:r>
            <a:r>
              <a:rPr lang="en-US" sz="2400" dirty="0">
                <a:latin typeface="Arial Nova"/>
                <a:ea typeface="+mn-lt"/>
                <a:cs typeface="+mn-lt"/>
              </a:rPr>
              <a:t>,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como</a:t>
            </a:r>
            <a:r>
              <a:rPr lang="en-US" sz="2400" dirty="0">
                <a:latin typeface="Arial Nova"/>
                <a:ea typeface="+mn-lt"/>
                <a:cs typeface="+mn-lt"/>
              </a:rPr>
              <a:t>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os</a:t>
            </a:r>
            <a:r>
              <a:rPr lang="en-US" sz="2400" dirty="0">
                <a:latin typeface="Arial Nova"/>
                <a:ea typeface="+mn-lt"/>
                <a:cs typeface="+mn-lt"/>
              </a:rPr>
              <a:t> de interface e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os</a:t>
            </a:r>
            <a:r>
              <a:rPr lang="en-US" sz="2400" dirty="0">
                <a:latin typeface="Arial Nova"/>
                <a:ea typeface="+mn-lt"/>
                <a:cs typeface="+mn-lt"/>
              </a:rPr>
              <a:t>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relacionados</a:t>
            </a:r>
            <a:r>
              <a:rPr lang="en-US" sz="2400" dirty="0">
                <a:latin typeface="Arial Nova"/>
                <a:ea typeface="+mn-lt"/>
                <a:cs typeface="+mn-lt"/>
              </a:rPr>
              <a:t> com o que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usuário</a:t>
            </a:r>
            <a:r>
              <a:rPr lang="en-US" sz="2400" dirty="0">
                <a:latin typeface="Arial Nova"/>
                <a:ea typeface="+mn-lt"/>
                <a:cs typeface="+mn-lt"/>
              </a:rPr>
              <a:t>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entende</a:t>
            </a:r>
            <a:r>
              <a:rPr lang="en-US" sz="2400" dirty="0">
                <a:latin typeface="Arial Nova"/>
                <a:ea typeface="+mn-lt"/>
                <a:cs typeface="+mn-lt"/>
              </a:rPr>
              <a:t>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na</a:t>
            </a:r>
            <a:r>
              <a:rPr lang="en-US" sz="2400" dirty="0">
                <a:latin typeface="Arial Nova"/>
                <a:ea typeface="+mn-lt"/>
                <a:cs typeface="+mn-lt"/>
              </a:rPr>
              <a:t>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tela</a:t>
            </a:r>
            <a:r>
              <a:rPr lang="en-US" sz="2400" dirty="0">
                <a:latin typeface="Arial Nova"/>
                <a:ea typeface="+mn-lt"/>
                <a:cs typeface="+mn-lt"/>
              </a:rPr>
              <a:t>.</a:t>
            </a:r>
            <a:endParaRPr lang="en-US" sz="2400">
              <a:latin typeface="Arial Nova"/>
              <a:ea typeface="Calibri"/>
              <a:cs typeface="Calibri"/>
            </a:endParaRPr>
          </a:p>
          <a:p>
            <a:r>
              <a:rPr lang="en-US" sz="2400" dirty="0">
                <a:latin typeface="Arial Nova"/>
                <a:ea typeface="+mn-lt"/>
                <a:cs typeface="+mn-lt"/>
              </a:rPr>
              <a:t>A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análise</a:t>
            </a:r>
            <a:r>
              <a:rPr lang="en-US" sz="2400" dirty="0">
                <a:latin typeface="Arial Nova"/>
                <a:ea typeface="+mn-lt"/>
                <a:cs typeface="+mn-lt"/>
              </a:rPr>
              <a:t> de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riscos</a:t>
            </a:r>
            <a:r>
              <a:rPr lang="en-US" sz="2400" dirty="0">
                <a:latin typeface="Arial Nova"/>
                <a:ea typeface="+mn-lt"/>
                <a:cs typeface="+mn-lt"/>
              </a:rPr>
              <a:t> do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modelo</a:t>
            </a:r>
            <a:r>
              <a:rPr lang="en-US" sz="2400" dirty="0">
                <a:latin typeface="Arial Nova"/>
                <a:ea typeface="+mn-lt"/>
                <a:cs typeface="+mn-lt"/>
              </a:rPr>
              <a:t>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espiral</a:t>
            </a:r>
            <a:r>
              <a:rPr lang="en-US" sz="2400" dirty="0">
                <a:latin typeface="Arial Nova"/>
                <a:ea typeface="+mn-lt"/>
                <a:cs typeface="+mn-lt"/>
              </a:rPr>
              <a:t>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faz</a:t>
            </a:r>
            <a:r>
              <a:rPr lang="en-US" sz="2400" dirty="0">
                <a:latin typeface="Arial Nova"/>
                <a:ea typeface="+mn-lt"/>
                <a:cs typeface="+mn-lt"/>
              </a:rPr>
              <a:t> com que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este</a:t>
            </a:r>
            <a:r>
              <a:rPr lang="en-US" sz="2400" dirty="0">
                <a:latin typeface="Arial Nova"/>
                <a:ea typeface="+mn-lt"/>
                <a:cs typeface="+mn-lt"/>
              </a:rPr>
              <a:t>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modelo</a:t>
            </a:r>
            <a:r>
              <a:rPr lang="en-US" sz="2400" dirty="0">
                <a:latin typeface="Arial Nova"/>
                <a:ea typeface="+mn-lt"/>
                <a:cs typeface="+mn-lt"/>
              </a:rPr>
              <a:t>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consiga</a:t>
            </a:r>
            <a:r>
              <a:rPr lang="en-US" sz="2400" dirty="0">
                <a:latin typeface="Arial Nova"/>
                <a:ea typeface="+mn-lt"/>
                <a:cs typeface="+mn-lt"/>
              </a:rPr>
              <a:t>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abrigar</a:t>
            </a:r>
            <a:r>
              <a:rPr lang="en-US" sz="2400" dirty="0">
                <a:latin typeface="Arial Nova"/>
                <a:ea typeface="+mn-lt"/>
                <a:cs typeface="+mn-lt"/>
              </a:rPr>
              <a:t> outros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modelos</a:t>
            </a:r>
            <a:r>
              <a:rPr lang="en-US" sz="2400" dirty="0">
                <a:latin typeface="Arial Nova"/>
                <a:ea typeface="+mn-lt"/>
                <a:cs typeface="+mn-lt"/>
              </a:rPr>
              <a:t> e sub-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modelos</a:t>
            </a:r>
            <a:r>
              <a:rPr lang="en-US" sz="2400" dirty="0">
                <a:latin typeface="Arial Nova"/>
                <a:ea typeface="+mn-lt"/>
                <a:cs typeface="+mn-lt"/>
              </a:rPr>
              <a:t> de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desenvolvimento</a:t>
            </a:r>
            <a:r>
              <a:rPr lang="en-US" sz="2400" dirty="0">
                <a:latin typeface="Arial Nova"/>
                <a:ea typeface="+mn-lt"/>
                <a:cs typeface="+mn-lt"/>
              </a:rPr>
              <a:t> de software no </a:t>
            </a:r>
            <a:r>
              <a:rPr lang="en-US" sz="2400" dirty="0" err="1">
                <a:latin typeface="Arial Nova"/>
                <a:ea typeface="+mn-lt"/>
                <a:cs typeface="+mn-lt"/>
              </a:rPr>
              <a:t>projeto</a:t>
            </a:r>
            <a:r>
              <a:rPr lang="en-US" sz="2400" dirty="0">
                <a:latin typeface="Arial Nova"/>
                <a:ea typeface="+mn-lt"/>
                <a:cs typeface="+mn-lt"/>
              </a:rPr>
              <a:t>.</a:t>
            </a:r>
            <a:endParaRPr lang="en-US" sz="2400">
              <a:latin typeface="Arial Nova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E20C61E-1563-7652-FC49-67FC3D444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092" y="1696084"/>
            <a:ext cx="5557129" cy="451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72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CA6D-E24E-E324-0E74-461A80269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" y="-3337"/>
            <a:ext cx="4152475" cy="149292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 Nova"/>
                <a:ea typeface="Calibri Light"/>
                <a:cs typeface="Calibri Light"/>
              </a:rPr>
              <a:t>CARACTERÍSTICAS</a:t>
            </a:r>
            <a:endParaRPr lang="en-US" sz="3200" b="1">
              <a:latin typeface="Arial Nov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DDA99-EB06-A0C8-B196-DE87398A7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78" y="1446362"/>
            <a:ext cx="4152475" cy="52662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latin typeface="Arial Nova"/>
                <a:ea typeface="+mn-lt"/>
                <a:cs typeface="+mn-lt"/>
              </a:rPr>
              <a:t>Uma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característica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deste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modelo</a:t>
            </a:r>
            <a:r>
              <a:rPr lang="en-US" sz="2000" dirty="0">
                <a:latin typeface="Arial Nova"/>
                <a:ea typeface="+mn-lt"/>
                <a:cs typeface="+mn-lt"/>
              </a:rPr>
              <a:t> é que, a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última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etapa</a:t>
            </a:r>
            <a:r>
              <a:rPr lang="en-US" sz="2000" dirty="0">
                <a:latin typeface="Arial Nova"/>
                <a:ea typeface="+mn-lt"/>
                <a:cs typeface="+mn-lt"/>
              </a:rPr>
              <a:t> de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cada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ciclo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durante</a:t>
            </a:r>
            <a:r>
              <a:rPr lang="en-US" sz="2000" dirty="0">
                <a:latin typeface="Arial Nova"/>
                <a:ea typeface="+mn-lt"/>
                <a:cs typeface="+mn-lt"/>
              </a:rPr>
              <a:t> o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desenvolvimento</a:t>
            </a:r>
            <a:r>
              <a:rPr lang="en-US" sz="2000" dirty="0">
                <a:latin typeface="Arial Nova"/>
                <a:ea typeface="+mn-lt"/>
                <a:cs typeface="+mn-lt"/>
              </a:rPr>
              <a:t> do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sistema</a:t>
            </a:r>
            <a:r>
              <a:rPr lang="en-US" sz="2000" dirty="0">
                <a:latin typeface="Arial Nova"/>
                <a:ea typeface="+mn-lt"/>
                <a:cs typeface="+mn-lt"/>
              </a:rPr>
              <a:t> é sempre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uma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revisão</a:t>
            </a:r>
            <a:r>
              <a:rPr lang="en-US" sz="2000" dirty="0">
                <a:latin typeface="Arial Nova"/>
                <a:ea typeface="+mn-lt"/>
                <a:cs typeface="+mn-lt"/>
              </a:rPr>
              <a:t> do que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foi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aplicado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dentro</a:t>
            </a:r>
            <a:r>
              <a:rPr lang="en-US" sz="2000" dirty="0">
                <a:latin typeface="Arial Nova"/>
                <a:ea typeface="+mn-lt"/>
                <a:cs typeface="+mn-lt"/>
              </a:rPr>
              <a:t> do software.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Esta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revisão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acontece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sobre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tudo</a:t>
            </a:r>
            <a:r>
              <a:rPr lang="en-US" sz="2000" dirty="0">
                <a:latin typeface="Arial Nova"/>
                <a:ea typeface="+mn-lt"/>
                <a:cs typeface="+mn-lt"/>
              </a:rPr>
              <a:t> que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aconteceu</a:t>
            </a:r>
            <a:r>
              <a:rPr lang="en-US" sz="2000" dirty="0">
                <a:latin typeface="Arial Nova"/>
                <a:ea typeface="+mn-lt"/>
                <a:cs typeface="+mn-lt"/>
              </a:rPr>
              <a:t> no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desenvolvimento</a:t>
            </a:r>
            <a:r>
              <a:rPr lang="en-US" sz="2000" dirty="0">
                <a:latin typeface="Arial Nova"/>
                <a:ea typeface="+mn-lt"/>
                <a:cs typeface="+mn-lt"/>
              </a:rPr>
              <a:t> de um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ciclo</a:t>
            </a:r>
            <a:r>
              <a:rPr lang="en-US" sz="2000" dirty="0">
                <a:latin typeface="Arial Nova"/>
                <a:ea typeface="+mn-lt"/>
                <a:cs typeface="+mn-lt"/>
              </a:rPr>
              <a:t>,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assim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como</a:t>
            </a:r>
            <a:r>
              <a:rPr lang="en-US" sz="2000" dirty="0">
                <a:latin typeface="Arial Nova"/>
                <a:ea typeface="+mn-lt"/>
                <a:cs typeface="+mn-lt"/>
              </a:rPr>
              <a:t> o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planejamento</a:t>
            </a:r>
            <a:r>
              <a:rPr lang="en-US" sz="2000" dirty="0">
                <a:latin typeface="Arial Nova"/>
                <a:ea typeface="+mn-lt"/>
                <a:cs typeface="+mn-lt"/>
              </a:rPr>
              <a:t> para o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próximo</a:t>
            </a:r>
            <a:r>
              <a:rPr lang="en-US" sz="2000" dirty="0">
                <a:latin typeface="Arial Nova"/>
                <a:ea typeface="+mn-lt"/>
                <a:cs typeface="+mn-lt"/>
              </a:rPr>
              <a:t>.</a:t>
            </a:r>
            <a:endParaRPr lang="en-US" sz="2000" dirty="0">
              <a:latin typeface="Arial Nova"/>
              <a:ea typeface="Calibri" panose="020F0502020204030204"/>
              <a:cs typeface="Calibri" panose="020F0502020204030204"/>
            </a:endParaRPr>
          </a:p>
          <a:p>
            <a:r>
              <a:rPr lang="en-US" sz="2000" dirty="0" err="1">
                <a:latin typeface="Arial Nova"/>
                <a:ea typeface="+mn-lt"/>
                <a:cs typeface="+mn-lt"/>
              </a:rPr>
              <a:t>Logicamente</a:t>
            </a:r>
            <a:r>
              <a:rPr lang="en-US" sz="2000" dirty="0">
                <a:latin typeface="Arial Nova"/>
                <a:ea typeface="+mn-lt"/>
                <a:cs typeface="+mn-lt"/>
              </a:rPr>
              <a:t>, entre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todas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estas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etapas</a:t>
            </a:r>
            <a:r>
              <a:rPr lang="en-US" sz="2000" dirty="0">
                <a:latin typeface="Arial Nova"/>
                <a:ea typeface="+mn-lt"/>
                <a:cs typeface="+mn-lt"/>
              </a:rPr>
              <a:t>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estão</a:t>
            </a:r>
            <a:r>
              <a:rPr lang="en-US" sz="2000" dirty="0">
                <a:latin typeface="Arial Nova"/>
                <a:ea typeface="+mn-lt"/>
                <a:cs typeface="+mn-lt"/>
              </a:rPr>
              <a:t> o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desenvolvimento</a:t>
            </a:r>
            <a:r>
              <a:rPr lang="en-US" sz="2000" dirty="0">
                <a:latin typeface="Arial Nova"/>
                <a:ea typeface="+mn-lt"/>
                <a:cs typeface="+mn-lt"/>
              </a:rPr>
              <a:t>, a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prototipação</a:t>
            </a:r>
            <a:r>
              <a:rPr lang="en-US" sz="2000" dirty="0">
                <a:latin typeface="Arial Nova"/>
                <a:ea typeface="+mn-lt"/>
                <a:cs typeface="+mn-lt"/>
              </a:rPr>
              <a:t>, a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produção</a:t>
            </a:r>
            <a:r>
              <a:rPr lang="en-US" sz="2000" dirty="0">
                <a:latin typeface="Arial Nova"/>
                <a:ea typeface="+mn-lt"/>
                <a:cs typeface="+mn-lt"/>
              </a:rPr>
              <a:t>, a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implementação</a:t>
            </a:r>
            <a:r>
              <a:rPr lang="en-US" sz="2000" dirty="0">
                <a:latin typeface="Arial Nova"/>
                <a:ea typeface="+mn-lt"/>
                <a:cs typeface="+mn-lt"/>
              </a:rPr>
              <a:t>, o 'coding', </a:t>
            </a:r>
            <a:r>
              <a:rPr lang="en-US" sz="2000" dirty="0" err="1">
                <a:latin typeface="Arial Nova"/>
                <a:ea typeface="+mn-lt"/>
                <a:cs typeface="+mn-lt"/>
              </a:rPr>
              <a:t>os</a:t>
            </a:r>
            <a:r>
              <a:rPr lang="en-US" sz="2000" dirty="0">
                <a:latin typeface="Arial Nova"/>
                <a:ea typeface="+mn-lt"/>
                <a:cs typeface="+mn-lt"/>
              </a:rPr>
              <a:t> testes, etc.</a:t>
            </a:r>
            <a:endParaRPr lang="en-US" sz="2000" dirty="0">
              <a:latin typeface="Arial Nova"/>
            </a:endParaRPr>
          </a:p>
          <a:p>
            <a:endParaRPr lang="en-US" sz="2000" dirty="0">
              <a:latin typeface="Arial Nova"/>
            </a:endParaRPr>
          </a:p>
          <a:p>
            <a:endParaRPr lang="en-US" sz="2000" dirty="0">
              <a:latin typeface="Arial Nova"/>
              <a:ea typeface="Calibri"/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51D6781-D6C2-9057-A28C-91E1E5701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910" y="807593"/>
            <a:ext cx="6005235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30811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371-EE92-BBA4-578E-1C2A7FD2A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Arial Nova"/>
                <a:ea typeface="Calibri Light"/>
                <a:cs typeface="Calibri Light"/>
              </a:rPr>
              <a:t>VANTAGENS</a:t>
            </a:r>
            <a:endParaRPr lang="en-US" sz="540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876A-D19D-9737-4C66-10EC8C9D3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7912" y="2417388"/>
            <a:ext cx="9181799" cy="355006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alta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qualidade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e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quantidade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de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análise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de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riscos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diminuindo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os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imprevistos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e 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quantidade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de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desvios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fatais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durante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o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desenvolvimento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do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sistema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 Nova"/>
              <a:ea typeface="Calibri" panose="020F0502020204030204"/>
              <a:cs typeface="Calibri" panose="020F0502020204030204"/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 É um </a:t>
            </a:r>
            <a:r>
              <a:rPr lang="en-US" sz="240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modelo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de alto </a:t>
            </a:r>
            <a:r>
              <a:rPr lang="en-US" sz="240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planejamento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, </a:t>
            </a:r>
            <a:r>
              <a:rPr lang="en-US" sz="240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onde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está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sempre </a:t>
            </a:r>
            <a:r>
              <a:rPr lang="en-US" sz="240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planejando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as </a:t>
            </a:r>
            <a:r>
              <a:rPr lang="en-US" sz="240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etapas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de </a:t>
            </a:r>
            <a:r>
              <a:rPr lang="en-US" sz="240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desenvolvimento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do </a:t>
            </a:r>
            <a:r>
              <a:rPr lang="en-US" sz="240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projeto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.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Arial Nova"/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O </a:t>
            </a:r>
            <a:r>
              <a:rPr lang="en-US" sz="240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modelo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consegue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prever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falhas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e as </a:t>
            </a:r>
            <a:r>
              <a:rPr lang="en-US" sz="240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principais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dificuldades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do </a:t>
            </a:r>
            <a:r>
              <a:rPr lang="en-US" sz="240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projeto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, antes </a:t>
            </a:r>
            <a:r>
              <a:rPr lang="en-US" sz="240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mesmo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de </a:t>
            </a:r>
            <a:r>
              <a:rPr lang="en-US" sz="240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sua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implementação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 Nova"/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 </a:t>
            </a:r>
            <a:r>
              <a:rPr lang="en-US" sz="240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Consegue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conter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outros </a:t>
            </a:r>
            <a:r>
              <a:rPr lang="en-US" sz="240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modelos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e sub-</a:t>
            </a:r>
            <a:r>
              <a:rPr lang="en-US" sz="240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modelos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durante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sua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produção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 Nova"/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 Nova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9335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1E5E0-AD92-92B5-34BC-4EAAE086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Arial Nova"/>
                <a:ea typeface="Calibri Light"/>
                <a:cs typeface="Calibri Light"/>
              </a:rPr>
              <a:t>DESVANTAGENS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27957-E810-3612-D0EF-6F3A2A1C2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799" y="2259237"/>
            <a:ext cx="8664214" cy="34925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Demanda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alta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equipe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e,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portanto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, altos custos.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 Nova"/>
              <a:ea typeface="Calibri"/>
              <a:cs typeface="Calibri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É um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projeto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que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envolve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etapas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longas e que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podem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consumir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muito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tempo.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 Nova"/>
            </a:endParaRPr>
          </a:p>
          <a:p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Portanto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,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este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modelo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não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consegue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servir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projetos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que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não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sejam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de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alta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escala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com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uma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equipe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experiente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 e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grande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/>
                <a:ea typeface="+mn-lt"/>
                <a:cs typeface="+mn-lt"/>
              </a:rPr>
              <a:t>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1086075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    MODELO     ESPIRAL</vt:lpstr>
      <vt:lpstr>CONCEITO</vt:lpstr>
      <vt:lpstr>CONCEITO</vt:lpstr>
      <vt:lpstr>HISTÓRIA</vt:lpstr>
      <vt:lpstr>CARACTERÍSTICAS</vt:lpstr>
      <vt:lpstr>CARACTERÍSTICAS</vt:lpstr>
      <vt:lpstr>CARACTERÍSTICAS</vt:lpstr>
      <vt:lpstr>VANTAGENS</vt:lpstr>
      <vt:lpstr>DESVANTAGENS</vt:lpstr>
      <vt:lpstr>UTILIZAÇÃO</vt:lpstr>
      <vt:lpstr>PowerPoint Presentation</vt:lpstr>
      <vt:lpstr>REFERÊNCIAS BIBLIOGRÁFICAS</vt:lpstr>
      <vt:lpstr>CRÉDITOS FINAIS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300</cp:revision>
  <dcterms:created xsi:type="dcterms:W3CDTF">2022-08-14T21:34:16Z</dcterms:created>
  <dcterms:modified xsi:type="dcterms:W3CDTF">2022-08-14T23:11:38Z</dcterms:modified>
</cp:coreProperties>
</file>