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91" r:id="rId27"/>
    <p:sldId id="287" r:id="rId28"/>
    <p:sldId id="288" r:id="rId29"/>
    <p:sldId id="289" r:id="rId30"/>
    <p:sldId id="290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  <a:srgbClr val="4F3CFA"/>
    <a:srgbClr val="3D6A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2E2B698B-C927-0488-6ADD-A1B5E55A32A0}" v="2" dt="2022-11-30T01:11:15.791"/>
    <p1510:client id="{37B7A2AA-BDC2-2BF0-6AE8-DB76B41D643A}" v="4354" dt="2022-11-20T13:54:05.653"/>
    <p1510:client id="{3C57EB16-0AA7-B230-3BB0-D5D2394DAFC4}" v="656" dt="2022-11-21T23:51:46.941"/>
    <p1510:client id="{42FB5FC0-45EB-AC12-8FB9-C103637ED6A0}" v="26" dt="2022-11-20T13:55:56.144"/>
    <p1510:client id="{C6FAF44B-D629-4D6B-9C7D-A2FF1751C9F7}" v="21" dt="2022-11-28T02:22:25.683"/>
    <p1510:client id="{E7091457-C70D-4156-D4CA-70604D4F050B}" v="87" dt="2022-11-29T22:57:42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LZ6H0pBBsw" TargetMode="External"/><Relationship Id="rId2" Type="http://schemas.openxmlformats.org/officeDocument/2006/relationships/hyperlink" Target="https://abrelpe.org.br/panoram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>
              <a:solidFill>
                <a:schemeClr val="tx2">
                  <a:alpha val="80000"/>
                </a:scheme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9F0-EFA5-77BA-0524-13FFA59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COLETA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0E4C-0F83-A62F-3D72-4684CF1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Assim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RSU,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Sudeste</a:t>
            </a:r>
            <a:r>
              <a:rPr lang="en-US" dirty="0">
                <a:ea typeface="+mn-lt"/>
                <a:cs typeface="+mn-lt"/>
              </a:rPr>
              <a:t> e Centro-Oeste se </a:t>
            </a:r>
            <a:r>
              <a:rPr lang="en-US" dirty="0" err="1">
                <a:ea typeface="+mn-lt"/>
                <a:cs typeface="+mn-lt"/>
              </a:rPr>
              <a:t>destacam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coletoras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cobertura</a:t>
            </a:r>
            <a:r>
              <a:rPr lang="en-US" dirty="0">
                <a:ea typeface="+mn-lt"/>
                <a:cs typeface="+mn-lt"/>
              </a:rPr>
              <a:t> de coleta de RSU, a </a:t>
            </a:r>
            <a:r>
              <a:rPr lang="en-US" dirty="0" err="1">
                <a:ea typeface="+mn-lt"/>
                <a:cs typeface="+mn-lt"/>
              </a:rPr>
              <a:t>região</a:t>
            </a:r>
            <a:r>
              <a:rPr lang="en-US" dirty="0">
                <a:ea typeface="+mn-lt"/>
                <a:cs typeface="+mn-lt"/>
              </a:rPr>
              <a:t> Sul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mostra</a:t>
            </a:r>
            <a:r>
              <a:rPr lang="en-US" dirty="0">
                <a:ea typeface="+mn-lt"/>
                <a:cs typeface="+mn-lt"/>
              </a:rPr>
              <a:t>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alto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quesito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Portanto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demonstrável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coletas de RSU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ligado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E40-3E64-35D6-124D-BA18154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GEOMETRIA PLANA E ESPACIAL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9167-9B94-B7A9-3F49-5EAC7FC2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 as </a:t>
            </a:r>
            <a:r>
              <a:rPr lang="en-US" dirty="0" err="1"/>
              <a:t>medições</a:t>
            </a:r>
            <a:r>
              <a:rPr lang="en-US" dirty="0"/>
              <a:t> </a:t>
            </a:r>
            <a:r>
              <a:rPr lang="en-US" dirty="0" err="1"/>
              <a:t>dimensionais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potencialmente</a:t>
            </a:r>
            <a:r>
              <a:rPr lang="en-US" dirty="0"/>
              <a:t> </a:t>
            </a:r>
            <a:r>
              <a:rPr lang="en-US" dirty="0" err="1"/>
              <a:t>recicláveis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ETEC Prof. José Carlos Seno Júnior,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 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planas</a:t>
            </a:r>
            <a:r>
              <a:rPr lang="en-US" dirty="0"/>
              <a:t> e </a:t>
            </a:r>
            <a:r>
              <a:rPr lang="en-US" dirty="0" err="1"/>
              <a:t>espaciais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100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TRIÂNGULO RETÂNGULO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=base * </a:t>
            </a:r>
            <a:r>
              <a:rPr lang="en-US" dirty="0" err="1">
                <a:ea typeface="+mn-lt"/>
                <a:cs typeface="+mn-lt"/>
              </a:rPr>
              <a:t>altura</a:t>
            </a:r>
            <a:endParaRPr lang="en-US" dirty="0" err="1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A5B4FD2-08ED-08C6-107F-FC1E243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06" y="3617735"/>
            <a:ext cx="5129387" cy="2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CÍRCULO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None/>
            </a:pPr>
            <a:endParaRPr lang="en-US" dirty="0"/>
          </a:p>
          <a:p>
            <a:pPr algn="ctr">
              <a:buNone/>
            </a:pP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=π * raio²</a:t>
            </a: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 err="1">
                <a:ea typeface="+mn-lt"/>
                <a:cs typeface="+mn-lt"/>
              </a:rPr>
              <a:t>Diâmetro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Circunferência</a:t>
            </a:r>
            <a:r>
              <a:rPr lang="en-US" dirty="0">
                <a:ea typeface="+mn-lt"/>
                <a:cs typeface="+mn-lt"/>
              </a:rPr>
              <a:t> / π</a:t>
            </a: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PARALELEPÍPEDO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Base= </a:t>
            </a:r>
            <a:r>
              <a:rPr lang="en-US" dirty="0" err="1">
                <a:ea typeface="+mn-lt"/>
                <a:cs typeface="+mn-lt"/>
              </a:rPr>
              <a:t>Largura</a:t>
            </a:r>
            <a:r>
              <a:rPr lang="en-US" dirty="0">
                <a:ea typeface="+mn-lt"/>
                <a:cs typeface="+mn-lt"/>
              </a:rPr>
              <a:t> * </a:t>
            </a:r>
            <a:r>
              <a:rPr lang="en-US" dirty="0" err="1">
                <a:ea typeface="+mn-lt"/>
                <a:cs typeface="+mn-lt"/>
              </a:rPr>
              <a:t>Comprimento</a:t>
            </a: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Volume=Base * Altura</a:t>
            </a:r>
            <a:endParaRPr lang="pt-BR" dirty="0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DCBD687-F09C-323C-8834-5F19697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0" y="4093633"/>
            <a:ext cx="5296252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Posterama"/>
              </a:rPr>
              <a:t>CILINDRO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3721"/>
            <a:ext cx="5764049" cy="3591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br>
              <a:rPr lang="en-US" dirty="0"/>
            </a:br>
            <a:r>
              <a:rPr lang="en-US" dirty="0">
                <a:ea typeface="+mn-lt"/>
                <a:cs typeface="+mn-lt"/>
              </a:rPr>
              <a:t>Base= π * raio²</a:t>
            </a:r>
            <a:endParaRPr lang="en-US" dirty="0"/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Volume = Base * </a:t>
            </a:r>
            <a:r>
              <a:rPr lang="en-US" dirty="0" err="1">
                <a:ea typeface="+mn-lt"/>
                <a:cs typeface="+mn-lt"/>
              </a:rPr>
              <a:t>altura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50502"/>
            <a:ext cx="5009616" cy="54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recicláveis, com a finalidade de calcular a área de suas bases e seu volume.</a:t>
            </a:r>
            <a:endParaRPr lang="en-US" dirty="0"/>
          </a:p>
          <a:p>
            <a:pPr marL="457200" indent="-457200"/>
            <a:r>
              <a:rPr lang="pt-BR" dirty="0"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FFFFFF"/>
              </a:buClr>
              <a:buFont typeface="Arial"/>
            </a:pPr>
            <a:r>
              <a:rPr lang="en-US" dirty="0"/>
              <a:t>A </a:t>
            </a:r>
            <a:r>
              <a:rPr lang="en-US" err="1"/>
              <a:t>garrafa</a:t>
            </a:r>
            <a:r>
              <a:rPr lang="en-US" dirty="0"/>
              <a:t> pet,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pó</a:t>
            </a:r>
            <a:r>
              <a:rPr lang="en-US" dirty="0"/>
              <a:t>, o </a:t>
            </a:r>
            <a:r>
              <a:rPr lang="en-US" err="1"/>
              <a:t>detergente</a:t>
            </a:r>
            <a:r>
              <a:rPr lang="en-US" dirty="0"/>
              <a:t>, o </a:t>
            </a:r>
            <a:r>
              <a:rPr lang="en-US" err="1"/>
              <a:t>óleo</a:t>
            </a:r>
            <a:r>
              <a:rPr lang="en-US" dirty="0"/>
              <a:t> e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condensado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tratados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materiais</a:t>
            </a:r>
            <a:r>
              <a:rPr lang="en-US" dirty="0"/>
              <a:t> de </a:t>
            </a:r>
            <a:r>
              <a:rPr lang="en-US" err="1"/>
              <a:t>formato</a:t>
            </a:r>
            <a:r>
              <a:rPr lang="en-US" dirty="0"/>
              <a:t> </a:t>
            </a:r>
            <a:r>
              <a:rPr lang="en-US" err="1"/>
              <a:t>cilíndricos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Sendo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mediu</a:t>
            </a:r>
            <a:r>
              <a:rPr lang="en-US" dirty="0"/>
              <a:t>-se, para </a:t>
            </a:r>
            <a:r>
              <a:rPr lang="en-US" dirty="0" err="1"/>
              <a:t>cada</a:t>
            </a:r>
            <a:r>
              <a:rPr lang="en-US" dirty="0"/>
              <a:t> um deles, 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circunferências</a:t>
            </a:r>
            <a:r>
              <a:rPr lang="en-US" dirty="0"/>
              <a:t> e 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alturas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Para que se </a:t>
            </a:r>
            <a:r>
              <a:rPr lang="en-US" err="1"/>
              <a:t>calculasse</a:t>
            </a:r>
            <a:r>
              <a:rPr lang="en-US" dirty="0"/>
              <a:t> o volume de </a:t>
            </a:r>
            <a:r>
              <a:rPr lang="en-US" err="1"/>
              <a:t>cada</a:t>
            </a:r>
            <a:r>
              <a:rPr lang="en-US" dirty="0"/>
              <a:t> material, </a:t>
            </a:r>
            <a:r>
              <a:rPr lang="en-US" err="1"/>
              <a:t>precisou</a:t>
            </a:r>
            <a:r>
              <a:rPr lang="en-US" dirty="0"/>
              <a:t>-se, </a:t>
            </a:r>
            <a:r>
              <a:rPr lang="en-US" err="1"/>
              <a:t>primeiro</a:t>
            </a:r>
            <a:r>
              <a:rPr lang="en-US" dirty="0"/>
              <a:t>, </a:t>
            </a:r>
            <a:r>
              <a:rPr lang="en-US" err="1"/>
              <a:t>calcular</a:t>
            </a:r>
            <a:r>
              <a:rPr lang="en-US" dirty="0"/>
              <a:t> a </a:t>
            </a:r>
            <a:r>
              <a:rPr lang="en-US" err="1"/>
              <a:t>área</a:t>
            </a:r>
            <a:r>
              <a:rPr lang="en-US" dirty="0"/>
              <a:t> de </a:t>
            </a:r>
            <a:r>
              <a:rPr lang="en-US" err="1"/>
              <a:t>suas</a:t>
            </a:r>
            <a:r>
              <a:rPr lang="en-US" dirty="0"/>
              <a:t> bases. Para 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 err="1"/>
              <a:t>cálculo</a:t>
            </a:r>
            <a:r>
              <a:rPr lang="en-US" dirty="0"/>
              <a:t> de pi </a:t>
            </a:r>
            <a:r>
              <a:rPr lang="en-US" err="1"/>
              <a:t>multiplicado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raio</a:t>
            </a:r>
            <a:r>
              <a:rPr lang="en-US" dirty="0"/>
              <a:t> dos </a:t>
            </a:r>
            <a:r>
              <a:rPr lang="en-US" err="1"/>
              <a:t>círculos</a:t>
            </a:r>
            <a:r>
              <a:rPr lang="en-US" dirty="0"/>
              <a:t> </a:t>
            </a:r>
            <a:r>
              <a:rPr lang="en-US" err="1"/>
              <a:t>basilares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quadrado</a:t>
            </a:r>
            <a:r>
              <a:rPr lang="en-US" dirty="0"/>
              <a:t>. No </a:t>
            </a:r>
            <a:r>
              <a:rPr lang="en-US" err="1"/>
              <a:t>entanto</a:t>
            </a:r>
            <a:r>
              <a:rPr lang="en-US" dirty="0"/>
              <a:t>, para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raio</a:t>
            </a:r>
            <a:r>
              <a:rPr lang="en-US" dirty="0"/>
              <a:t> da base, é </a:t>
            </a:r>
            <a:r>
              <a:rPr lang="en-US" err="1"/>
              <a:t>necessário</a:t>
            </a:r>
            <a:r>
              <a:rPr lang="en-US" dirty="0"/>
              <a:t>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diâmetro</a:t>
            </a:r>
            <a:r>
              <a:rPr lang="en-US" dirty="0"/>
              <a:t> das bases </a:t>
            </a:r>
            <a:r>
              <a:rPr lang="en-US" err="1"/>
              <a:t>primeiro</a:t>
            </a:r>
            <a:r>
              <a:rPr lang="en-US" dirty="0"/>
              <a:t>. E, para 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/>
              <a:t>cálculo: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 </a:t>
            </a:r>
            <a:r>
              <a:rPr lang="en-US" err="1"/>
              <a:t>Diâmetro</a:t>
            </a:r>
            <a:r>
              <a:rPr lang="en-US" dirty="0"/>
              <a:t> = </a:t>
            </a:r>
            <a:r>
              <a:rPr lang="en-US" err="1"/>
              <a:t>Circunferência</a:t>
            </a:r>
            <a:r>
              <a:rPr lang="en-US" dirty="0"/>
              <a:t> / pi.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Visto que </a:t>
            </a:r>
            <a:r>
              <a:rPr lang="en-US" err="1"/>
              <a:t>todas</a:t>
            </a:r>
            <a:r>
              <a:rPr lang="en-US" dirty="0"/>
              <a:t> as </a:t>
            </a:r>
            <a:r>
              <a:rPr lang="en-US" err="1"/>
              <a:t>circunferências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calculadas</a:t>
            </a:r>
            <a:r>
              <a:rPr lang="en-US" dirty="0"/>
              <a:t>, e o valor </a:t>
            </a:r>
            <a:r>
              <a:rPr lang="en-US"/>
              <a:t>de pi pode ser arredondado para 3.14, basta </a:t>
            </a:r>
            <a:r>
              <a:rPr lang="en-US" err="1"/>
              <a:t>substituir</a:t>
            </a:r>
            <a:r>
              <a:rPr lang="en-US" dirty="0"/>
              <a:t> </a:t>
            </a:r>
            <a:r>
              <a:rPr lang="en-US" err="1"/>
              <a:t>estes</a:t>
            </a:r>
            <a:r>
              <a:rPr lang="en-US" dirty="0"/>
              <a:t> </a:t>
            </a:r>
            <a:r>
              <a:rPr lang="en-US" err="1"/>
              <a:t>valores</a:t>
            </a:r>
            <a:r>
              <a:rPr lang="en-US" dirty="0"/>
              <a:t> </a:t>
            </a:r>
            <a:r>
              <a:rPr lang="en-US" err="1"/>
              <a:t>pelas</a:t>
            </a:r>
            <a:r>
              <a:rPr lang="en-US" dirty="0"/>
              <a:t> </a:t>
            </a:r>
            <a:r>
              <a:rPr lang="en-US" err="1"/>
              <a:t>incógnitas</a:t>
            </a:r>
            <a:r>
              <a:rPr lang="en-US" dirty="0"/>
              <a:t> 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/>
              <a:t>equação. Como exemplo, foi usada a circunferência da garrafa pet.</a:t>
            </a: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Diâmetro = 33 / 3.14</a:t>
            </a:r>
          </a:p>
          <a:p>
            <a:pPr marL="457200" indent="-457200"/>
            <a:r>
              <a:rPr lang="en-US"/>
              <a:t>33 dividido por 3.14 se resulta em 10.5. Sendo assim, o diâmetro da base é de 10.5 centímetros. Para calcular o raio, basta dividir este valor por 2, resultando no número de 5.25 centímetros.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 todos os números em mãos, basta calcular agora o valor final da área da base, utilizando a equação: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Base = pi * r²</a:t>
            </a:r>
            <a:endParaRPr lang="en-US" dirty="0"/>
          </a:p>
          <a:p>
            <a:pPr marL="0" indent="0">
              <a:buNone/>
            </a:pPr>
            <a:r>
              <a:rPr lang="en-US"/>
              <a:t>Substituindo as incógnitas pelos números, temos:</a:t>
            </a:r>
          </a:p>
          <a:p>
            <a:pPr marL="0" indent="0" algn="ctr">
              <a:buNone/>
            </a:pPr>
            <a:r>
              <a:rPr lang="en-US"/>
              <a:t>Base = 3.14 * 5.25²</a:t>
            </a:r>
          </a:p>
          <a:p>
            <a:pPr marL="0" indent="0">
              <a:buNone/>
            </a:pPr>
            <a:r>
              <a:rPr lang="en-US"/>
              <a:t>Resolvendo os cálculos, temos o valor final aproximado de 86 </a:t>
            </a:r>
            <a:r>
              <a:rPr lang="en-US" dirty="0"/>
              <a:t>centímetros quadrados como área da base.</a:t>
            </a:r>
          </a:p>
        </p:txBody>
      </p:sp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PARTICIPANTES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21B2-E132-223B-B694-7C39729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GABRIEL DE SOUZA SANTOS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GUILHERME HENRIQUE DAROZ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LUÍS ARTUR FAUSTINONI RIBEIRO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PEDRO LUCAS APARECIDO SILVA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RAFAEL NEVES NASCIMENTO</a:t>
            </a:r>
          </a:p>
        </p:txBody>
      </p:sp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Para o cálculo do volume, basta multiplicar o valor da base pela altura obtida nas medições. Ainda usando os valores da garrafa pet como exemplo, temos: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V = 86 * 25</a:t>
            </a:r>
          </a:p>
          <a:p>
            <a:pPr marL="0" indent="0">
              <a:buNone/>
            </a:pPr>
            <a:r>
              <a:rPr lang="en-US"/>
              <a:t>Que resulta num valor próximo à 2150 centímetros cúbicos.</a:t>
            </a:r>
          </a:p>
          <a:p>
            <a:pPr marL="0" indent="0">
              <a:buNone/>
            </a:pPr>
            <a:r>
              <a:rPr lang="en-US" dirty="0"/>
              <a:t>Calculou-se também o valor do volume em mililitros, que é encontrado após multiplicar o valor do volume por 1. Por fim, calculou-se o</a:t>
            </a:r>
            <a:r>
              <a:rPr lang="en-US"/>
              <a:t> valor do volume em litros, após a divisão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caixinha de leite e a caixinha de leite condensado foram considerados materiais de formato paralelepipédicos.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Sendo assim, mediu-se, para cada um deles, o tamanho de suas respectivas larguras, profundidades e alturas.</a:t>
            </a:r>
          </a:p>
          <a:p>
            <a:pPr lvl="1">
              <a:buClr>
                <a:srgbClr val="FFFFFF"/>
              </a:buClr>
            </a:pP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Para que se calculasse o volume de cada material, precisou-se, primeiro, calcular a área de suas bases. Para isso, é necessário realizar o cálculo da largura pela profundidade, visto que estas representariam os dois lados de um retângulo na base. </a:t>
            </a:r>
            <a:endParaRPr lang="en-US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caixinha</a:t>
            </a:r>
            <a:r>
              <a:rPr lang="en-US" dirty="0"/>
              <a:t> de </a:t>
            </a:r>
            <a:r>
              <a:rPr lang="en-US" dirty="0" err="1"/>
              <a:t>leite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B = 9 * 6</a:t>
            </a:r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cálculo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54.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a base da </a:t>
            </a:r>
            <a:r>
              <a:rPr lang="en-US" dirty="0" err="1"/>
              <a:t>caixinha</a:t>
            </a:r>
            <a:r>
              <a:rPr lang="en-US" dirty="0"/>
              <a:t> de </a:t>
            </a:r>
            <a:r>
              <a:rPr lang="en-US" dirty="0" err="1"/>
              <a:t>leite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54 </a:t>
            </a:r>
            <a:r>
              <a:rPr lang="en-US" dirty="0" err="1"/>
              <a:t>centímetros</a:t>
            </a:r>
            <a:r>
              <a:rPr lang="en-US" dirty="0"/>
              <a:t> </a:t>
            </a:r>
            <a:r>
              <a:rPr lang="en-US" dirty="0" err="1"/>
              <a:t>quadrados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Para calcular o volume da caixinha de leite, é necessário multiplicar o valor encontrado da base pela altura do </a:t>
            </a:r>
            <a:r>
              <a:rPr lang="en-US" dirty="0" err="1"/>
              <a:t>paralelepípedo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caixinha</a:t>
            </a:r>
            <a:r>
              <a:rPr lang="en-US" dirty="0"/>
              <a:t> de </a:t>
            </a:r>
            <a:r>
              <a:rPr lang="en-US" dirty="0" err="1"/>
              <a:t>leite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V = 54 * 17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Resultando</a:t>
            </a:r>
            <a:r>
              <a:rPr lang="en-US" dirty="0"/>
              <a:t> no valor de 918 </a:t>
            </a:r>
            <a:r>
              <a:rPr lang="en-US" dirty="0" err="1"/>
              <a:t>centímetros</a:t>
            </a:r>
            <a:r>
              <a:rPr lang="en-US" dirty="0"/>
              <a:t> </a:t>
            </a:r>
            <a:r>
              <a:rPr lang="en-US" dirty="0" err="1"/>
              <a:t>cúbicos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volume.</a:t>
            </a:r>
          </a:p>
          <a:p>
            <a:pPr>
              <a:buClr>
                <a:srgbClr val="FFFFFF"/>
              </a:buClr>
            </a:pPr>
            <a:r>
              <a:rPr lang="en-US" dirty="0"/>
              <a:t>Com o valor do volume </a:t>
            </a:r>
            <a:r>
              <a:rPr lang="en-US" dirty="0" err="1"/>
              <a:t>obtido</a:t>
            </a:r>
            <a:r>
              <a:rPr lang="en-US" dirty="0"/>
              <a:t>, </a:t>
            </a:r>
            <a:r>
              <a:rPr lang="en-US" dirty="0" err="1"/>
              <a:t>calculou</a:t>
            </a:r>
            <a:r>
              <a:rPr lang="en-US" dirty="0"/>
              <a:t>-se o volume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, </a:t>
            </a:r>
            <a:r>
              <a:rPr lang="en-US" dirty="0" err="1"/>
              <a:t>multiplicando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do volume por 1. 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calculou</a:t>
            </a:r>
            <a:r>
              <a:rPr lang="en-US" dirty="0"/>
              <a:t>-se </a:t>
            </a:r>
            <a:r>
              <a:rPr lang="en-US" dirty="0" err="1"/>
              <a:t>também</a:t>
            </a:r>
            <a:r>
              <a:rPr lang="en-US" dirty="0"/>
              <a:t> o volume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litros</a:t>
            </a:r>
            <a:r>
              <a:rPr lang="en-US" dirty="0"/>
              <a:t>, que 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divisão</a:t>
            </a:r>
            <a:r>
              <a:rPr lang="en-US" dirty="0"/>
              <a:t> do valor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F81-E46E-3AC5-97E0-D7A1059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63C-5F2B-DAFB-1856-FB412478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Realizando todos estes cálculos para os respectivos materiais, em razão deles serem cilíndricos ou paralelepipédicos, colocou-se numa tabela os valores.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663298"/>
            <a:ext cx="12381088" cy="5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A56-6B2A-B4BE-74CD-C62B68F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RENTABILIDADE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6D39-0794-D5E7-54C3-4CB498D4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61598" cy="46617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/>
              <a:t>Após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</a:t>
            </a:r>
            <a:r>
              <a:rPr lang="en-US" err="1"/>
              <a:t>volumétricas</a:t>
            </a:r>
            <a:r>
              <a:rPr lang="en-US" dirty="0"/>
              <a:t>,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realizadas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de </a:t>
            </a:r>
            <a:r>
              <a:rPr lang="en-US" err="1"/>
              <a:t>massa</a:t>
            </a:r>
            <a:r>
              <a:rPr lang="en-US" dirty="0"/>
              <a:t> das </a:t>
            </a:r>
            <a:r>
              <a:rPr lang="en-US" err="1"/>
              <a:t>categorias</a:t>
            </a:r>
            <a:r>
              <a:rPr lang="en-US" dirty="0"/>
              <a:t> dos </a:t>
            </a:r>
            <a:r>
              <a:rPr lang="en-US" err="1"/>
              <a:t>objetos</a:t>
            </a:r>
            <a:r>
              <a:rPr lang="en-US" dirty="0"/>
              <a:t> </a:t>
            </a:r>
            <a:r>
              <a:rPr lang="en-US" err="1"/>
              <a:t>coletados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As </a:t>
            </a:r>
            <a:r>
              <a:rPr lang="en-US" err="1"/>
              <a:t>categorias</a:t>
            </a:r>
            <a:r>
              <a:rPr lang="en-US" dirty="0"/>
              <a:t> </a:t>
            </a:r>
            <a:r>
              <a:rPr lang="en-US" err="1"/>
              <a:t>são</a:t>
            </a:r>
            <a:r>
              <a:rPr lang="en-US" dirty="0"/>
              <a:t>: </a:t>
            </a:r>
            <a:r>
              <a:rPr lang="en-US" err="1"/>
              <a:t>Alumínio</a:t>
            </a:r>
            <a:r>
              <a:rPr lang="en-US" dirty="0"/>
              <a:t>, Garrafa Pet, </a:t>
            </a:r>
            <a:r>
              <a:rPr lang="en-US" err="1"/>
              <a:t>Plástico</a:t>
            </a:r>
            <a:r>
              <a:rPr lang="en-US" dirty="0"/>
              <a:t> Misto, </a:t>
            </a:r>
            <a:r>
              <a:rPr lang="en-US" err="1"/>
              <a:t>Plástico</a:t>
            </a:r>
            <a:r>
              <a:rPr lang="en-US" dirty="0"/>
              <a:t> Fino, </a:t>
            </a:r>
            <a:r>
              <a:rPr lang="en-US" err="1"/>
              <a:t>Plástico</a:t>
            </a:r>
            <a:r>
              <a:rPr lang="en-US" dirty="0"/>
              <a:t> Seco, </a:t>
            </a:r>
            <a:r>
              <a:rPr lang="en-US" err="1"/>
              <a:t>Papelão</a:t>
            </a:r>
            <a:r>
              <a:rPr lang="en-US" dirty="0"/>
              <a:t> e Material de </a:t>
            </a:r>
            <a:r>
              <a:rPr lang="en-US" err="1"/>
              <a:t>Limpeza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Primeiro</a:t>
            </a:r>
            <a:r>
              <a:rPr lang="en-US" dirty="0"/>
              <a:t>, </a:t>
            </a:r>
            <a:r>
              <a:rPr lang="en-US" dirty="0" err="1"/>
              <a:t>pesaram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dos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de 01/04/2022 à 07/10/2022, </a:t>
            </a:r>
            <a:r>
              <a:rPr lang="en-US" dirty="0" err="1"/>
              <a:t>calculando</a:t>
            </a:r>
            <a:r>
              <a:rPr lang="en-US" dirty="0"/>
              <a:t> o total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estimou</a:t>
            </a:r>
            <a:r>
              <a:rPr lang="en-US" dirty="0"/>
              <a:t>-se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reais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baseando</a:t>
            </a:r>
            <a:r>
              <a:rPr lang="en-US" dirty="0"/>
              <a:t> no valor dos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multiplicou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, </a:t>
            </a:r>
            <a:r>
              <a:rPr lang="en-US" dirty="0" err="1"/>
              <a:t>estimando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,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0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A30566C-5574-1CEA-2E54-4588C2C1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75887"/>
            <a:ext cx="12197644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4FEB41-4A5B-22E6-429A-94EB891A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1" y="116999"/>
            <a:ext cx="10751387" cy="66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8070FE-34A2-B46B-4D03-B29511A3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617098"/>
            <a:ext cx="11844066" cy="5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 QUE SERÁ APRESENTADO NESTE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destinações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ecopontos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Objetivo</a:t>
            </a:r>
            <a:r>
              <a:rPr lang="en-US" dirty="0"/>
              <a:t>: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Dados e </a:t>
            </a:r>
            <a:r>
              <a:rPr lang="en-US" dirty="0" err="1"/>
              <a:t>estatísticas</a:t>
            </a:r>
            <a:r>
              <a:rPr lang="en-US" dirty="0"/>
              <a:t> da </a:t>
            </a:r>
            <a:r>
              <a:rPr lang="en-US" dirty="0" err="1"/>
              <a:t>movimentação</a:t>
            </a:r>
            <a:r>
              <a:rPr lang="en-US" dirty="0"/>
              <a:t> e </a:t>
            </a:r>
            <a:r>
              <a:rPr lang="en-US" dirty="0" err="1"/>
              <a:t>disposição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2020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Geometria</a:t>
            </a:r>
            <a:r>
              <a:rPr lang="en-US" dirty="0"/>
              <a:t> plana e </a:t>
            </a:r>
            <a:r>
              <a:rPr lang="en-US" dirty="0" err="1"/>
              <a:t>espacial</a:t>
            </a:r>
            <a:r>
              <a:rPr lang="en-US" dirty="0"/>
              <a:t>,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no </a:t>
            </a:r>
            <a:r>
              <a:rPr lang="en-US" dirty="0" err="1"/>
              <a:t>cálculo</a:t>
            </a:r>
            <a:r>
              <a:rPr lang="en-US" dirty="0"/>
              <a:t> </a:t>
            </a:r>
            <a:r>
              <a:rPr lang="en-US" dirty="0" err="1"/>
              <a:t>volumétrico</a:t>
            </a:r>
            <a:r>
              <a:rPr lang="en-US" dirty="0"/>
              <a:t> de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Medições</a:t>
            </a:r>
            <a:r>
              <a:rPr lang="en-US" dirty="0"/>
              <a:t>, </a:t>
            </a:r>
            <a:r>
              <a:rPr lang="en-US" dirty="0" err="1"/>
              <a:t>cálculos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D7DC-FE80-C7E1-9A25-80920BC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CONCLUSÃO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B50-35DA-E80D-81FD-8E5FFA9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Realizando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escala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 e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participantes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 que um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social, o </a:t>
            </a:r>
            <a:r>
              <a:rPr lang="en-US" dirty="0" err="1">
                <a:ea typeface="+mn-lt"/>
                <a:cs typeface="+mn-lt"/>
              </a:rPr>
              <a:t>resultado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provou</a:t>
            </a:r>
            <a:r>
              <a:rPr lang="en-US" dirty="0">
                <a:ea typeface="+mn-lt"/>
                <a:cs typeface="+mn-lt"/>
              </a:rPr>
              <a:t> o que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volume 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acumulando</a:t>
            </a:r>
            <a:r>
              <a:rPr lang="en-US" dirty="0">
                <a:ea typeface="+mn-lt"/>
                <a:cs typeface="+mn-lt"/>
              </a:rPr>
              <a:t> um total de 500 reais </a:t>
            </a:r>
            <a:r>
              <a:rPr lang="en-US" dirty="0" err="1">
                <a:ea typeface="+mn-lt"/>
                <a:cs typeface="+mn-lt"/>
              </a:rPr>
              <a:t>gerados</a:t>
            </a:r>
            <a:r>
              <a:rPr lang="en-US" dirty="0">
                <a:ea typeface="+mn-lt"/>
                <a:cs typeface="+mn-lt"/>
              </a:rPr>
              <a:t>. Sendo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prática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eficiência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comprovada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BF9B7-2FAB-4826-A92E-24493437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99CFE-9A41-4175-906B-A7AC51F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ABRELPE. </a:t>
            </a:r>
            <a:r>
              <a:rPr lang="pt-BR" b="1" dirty="0"/>
              <a:t>Panorama dos resíduos sólidos no Brasil 2021. </a:t>
            </a:r>
            <a:r>
              <a:rPr lang="pt-BR" dirty="0"/>
              <a:t>n 54. dezembro 2021.  Disponível em:</a:t>
            </a:r>
            <a:r>
              <a:rPr lang="pt-BR" dirty="0">
                <a:hlinkClick r:id="rId2"/>
              </a:rPr>
              <a:t>https://abrelpe.org.br/panorama/</a:t>
            </a:r>
            <a:r>
              <a:rPr lang="pt-BR" dirty="0"/>
              <a:t>. Acesso em: 11 Ago. 2022.</a:t>
            </a:r>
            <a:endParaRPr lang="pt-BR" b="1" dirty="0"/>
          </a:p>
          <a:p>
            <a:pPr>
              <a:buClr>
                <a:srgbClr val="FFFFFF"/>
              </a:buClr>
            </a:pPr>
            <a:r>
              <a:rPr lang="pt-BR" dirty="0">
                <a:ea typeface="+mn-lt"/>
                <a:cs typeface="+mn-lt"/>
              </a:rPr>
              <a:t>ESPETACULAR, Domingo. </a:t>
            </a:r>
            <a:r>
              <a:rPr lang="pt-BR" b="1" dirty="0">
                <a:ea typeface="+mn-lt"/>
                <a:cs typeface="+mn-lt"/>
              </a:rPr>
              <a:t>Conheça a dura realidade de quem sobrevive dos lixões.</a:t>
            </a:r>
            <a:r>
              <a:rPr lang="pt-BR" dirty="0">
                <a:ea typeface="+mn-lt"/>
                <a:cs typeface="+mn-lt"/>
              </a:rPr>
              <a:t> Youtube, janeiro 2020. Disponível em: </a:t>
            </a:r>
            <a:r>
              <a:rPr lang="pt-BR" dirty="0">
                <a:ea typeface="+mn-lt"/>
                <a:cs typeface="+mn-lt"/>
                <a:hlinkClick r:id="rId3"/>
              </a:rPr>
              <a:t>https://youtu.be/VLZ6H0pBBsw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3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INTRODUÇÃO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países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(RSU),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. Estes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um dos, </a:t>
            </a:r>
            <a:r>
              <a:rPr lang="en-US" dirty="0" err="1">
                <a:ea typeface="+mn-lt"/>
                <a:cs typeface="+mn-lt"/>
              </a:rPr>
              <a:t>senão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causador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vivenciam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décadas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contaminam</a:t>
            </a:r>
            <a:r>
              <a:rPr lang="en-US" dirty="0">
                <a:ea typeface="+mn-lt"/>
                <a:cs typeface="+mn-lt"/>
              </a:rPr>
              <a:t> solos, </a:t>
            </a:r>
            <a:r>
              <a:rPr lang="en-US" dirty="0" err="1">
                <a:ea typeface="+mn-lt"/>
                <a:cs typeface="+mn-lt"/>
              </a:rPr>
              <a:t>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d’água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provedores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Estes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geralmente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cunho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maioria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despejados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chamados</a:t>
            </a:r>
            <a:r>
              <a:rPr lang="en-US" dirty="0">
                <a:ea typeface="+mn-lt"/>
                <a:cs typeface="+mn-lt"/>
              </a:rPr>
              <a:t> ‘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’ (</a:t>
            </a:r>
            <a:r>
              <a:rPr lang="en-US" dirty="0" err="1">
                <a:ea typeface="+mn-lt"/>
                <a:cs typeface="+mn-lt"/>
              </a:rPr>
              <a:t>montanhas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céu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córregos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consequências</a:t>
            </a:r>
            <a:r>
              <a:rPr lang="en-US" dirty="0">
                <a:ea typeface="+mn-lt"/>
                <a:cs typeface="+mn-lt"/>
              </a:rPr>
              <a:t> dessa </a:t>
            </a:r>
            <a:r>
              <a:rPr lang="en-US" dirty="0" err="1">
                <a:ea typeface="+mn-lt"/>
                <a:cs typeface="+mn-lt"/>
              </a:rPr>
              <a:t>má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cita</a:t>
            </a:r>
            <a:r>
              <a:rPr lang="en-US" dirty="0">
                <a:ea typeface="+mn-lt"/>
                <a:cs typeface="+mn-lt"/>
              </a:rPr>
              <a:t>-se </a:t>
            </a:r>
            <a:r>
              <a:rPr lang="en-US" dirty="0" err="1">
                <a:ea typeface="+mn-lt"/>
                <a:cs typeface="+mn-lt"/>
              </a:rPr>
              <a:t>aqui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proliferação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 e a </a:t>
            </a:r>
            <a:r>
              <a:rPr lang="en-US" dirty="0" err="1">
                <a:ea typeface="+mn-lt"/>
                <a:cs typeface="+mn-lt"/>
              </a:rPr>
              <a:t>poluição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89820" cy="45206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reciclagem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seriam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solução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perfeita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ambiental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Reciclar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RSU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produção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mercadorias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ponto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vista industrial, mas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excelente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ambientais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descritos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anteriormente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trabalho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o que,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indivíduos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questão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sanitária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própria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movimentação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economia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ecopontos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soluções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apresentadas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o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Podendo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abrigar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diversos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resíduos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conseguindo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gerar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até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mesmo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renda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vendendo-os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estabelecimentos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demonstram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alternativa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contornar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resolver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relacionados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mau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despejo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potencialmente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recicláveis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OBJETIVO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4181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perímetros</a:t>
            </a:r>
            <a:r>
              <a:rPr lang="en-US" dirty="0">
                <a:ea typeface="+mn-lt"/>
                <a:cs typeface="+mn-lt"/>
              </a:rPr>
              <a:t> e volume </a:t>
            </a:r>
            <a:r>
              <a:rPr lang="en-US" dirty="0" err="1">
                <a:ea typeface="+mn-lt"/>
                <a:cs typeface="+mn-lt"/>
              </a:rPr>
              <a:t>utilizando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geometria</a:t>
            </a:r>
            <a:r>
              <a:rPr lang="en-US" dirty="0">
                <a:ea typeface="+mn-lt"/>
                <a:cs typeface="+mn-lt"/>
              </a:rPr>
              <a:t> plana e </a:t>
            </a:r>
            <a:r>
              <a:rPr lang="en-US" dirty="0" err="1">
                <a:ea typeface="+mn-lt"/>
                <a:cs typeface="+mn-lt"/>
              </a:rPr>
              <a:t>espacial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(s), </a:t>
            </a:r>
            <a:r>
              <a:rPr lang="en-US" dirty="0" err="1">
                <a:ea typeface="+mn-lt"/>
                <a:cs typeface="+mn-lt"/>
              </a:rPr>
              <a:t>gráfico</a:t>
            </a:r>
            <a:r>
              <a:rPr lang="en-US" dirty="0">
                <a:ea typeface="+mn-lt"/>
                <a:cs typeface="+mn-lt"/>
              </a:rPr>
              <a:t>(s) para </a:t>
            </a:r>
            <a:r>
              <a:rPr lang="en-US" dirty="0" err="1">
                <a:ea typeface="+mn-lt"/>
                <a:cs typeface="+mn-lt"/>
              </a:rPr>
              <a:t>determinar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caixa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arrecadar</a:t>
            </a:r>
            <a:r>
              <a:rPr lang="en-US" dirty="0">
                <a:ea typeface="+mn-lt"/>
                <a:cs typeface="+mn-lt"/>
              </a:rPr>
              <a:t> com a </a:t>
            </a:r>
            <a:r>
              <a:rPr lang="en-US" dirty="0" err="1">
                <a:ea typeface="+mn-lt"/>
                <a:cs typeface="+mn-lt"/>
              </a:rPr>
              <a:t>venda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arrecadados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ecoponto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 ETEC Prof. José Carlos Seno Júnior.</a:t>
            </a: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EFEITOS DA PANDEMIA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com o início da pandemia, os resíduos sólidos urbanos foram, principalmente, descartados originalmente de casas domiciliares, fazendo destes suas principalmente disseminação.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Isto é </a:t>
            </a:r>
            <a:r>
              <a:rPr lang="en-US" dirty="0" err="1">
                <a:ea typeface="+mn-lt"/>
                <a:cs typeface="+mn-lt"/>
              </a:rPr>
              <a:t>evidenciado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explicado</a:t>
            </a:r>
            <a:r>
              <a:rPr lang="en-US" dirty="0">
                <a:ea typeface="+mn-lt"/>
                <a:cs typeface="+mn-lt"/>
              </a:rPr>
              <a:t> pela </a:t>
            </a:r>
            <a:r>
              <a:rPr lang="en-US" dirty="0" err="1">
                <a:ea typeface="+mn-lt"/>
                <a:cs typeface="+mn-lt"/>
              </a:rPr>
              <a:t>mudança</a:t>
            </a:r>
            <a:r>
              <a:rPr lang="en-US" dirty="0">
                <a:ea typeface="+mn-lt"/>
                <a:cs typeface="+mn-lt"/>
              </a:rPr>
              <a:t> social e </a:t>
            </a:r>
            <a:r>
              <a:rPr lang="en-US" dirty="0" err="1">
                <a:ea typeface="+mn-lt"/>
                <a:cs typeface="+mn-lt"/>
              </a:rPr>
              <a:t>econômica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pandemia</a:t>
            </a:r>
            <a:r>
              <a:rPr lang="en-US" dirty="0">
                <a:ea typeface="+mn-lt"/>
                <a:cs typeface="+mn-lt"/>
              </a:rPr>
              <a:t>; com as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residências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de delivery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; o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casa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, e o home-office </a:t>
            </a:r>
            <a:r>
              <a:rPr lang="en-US" dirty="0" err="1">
                <a:ea typeface="+mn-lt"/>
                <a:cs typeface="+mn-lt"/>
              </a:rPr>
              <a:t>disparou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estatísticas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D25-A97F-6233-EBB8-2FEF6271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825625"/>
            <a:ext cx="10878154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 marL="0" indent="0">
              <a:buClr>
                <a:srgbClr val="FFFFFF"/>
              </a:buCl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6068C6-5302-B86D-DAF3-BF845D9B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804111"/>
            <a:ext cx="10032520" cy="48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1422</Words>
  <Application>Microsoft Office PowerPoint</Application>
  <PresentationFormat>Widescreen</PresentationFormat>
  <Paragraphs>119</Paragraphs>
  <Slides>31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SineVTI</vt:lpstr>
      <vt:lpstr>ESTUDOS AVANÇADOS EM MATEMÁTICA E SUAS TECNOLOGIAS</vt:lpstr>
      <vt:lpstr>PARTICIPANTES DO TRABALHO</vt:lpstr>
      <vt:lpstr>O QUE SERÁ APRESENTADO NESTE TRABALHO</vt:lpstr>
      <vt:lpstr>INTRODUÇÃO</vt:lpstr>
      <vt:lpstr>DESTINAÇÃO</vt:lpstr>
      <vt:lpstr>OBJETIVO DO TRABALHO</vt:lpstr>
      <vt:lpstr>PowerPoint Presentation</vt:lpstr>
      <vt:lpstr>EFEITOS DA PANDEMIA</vt:lpstr>
      <vt:lpstr>PowerPoint Presentation</vt:lpstr>
      <vt:lpstr>COLETA DE RSU EM 2020</vt:lpstr>
      <vt:lpstr>GEOMETRIA PLANA E ESPACIAL</vt:lpstr>
      <vt:lpstr>TRIÂNGULO RETÂNGULO</vt:lpstr>
      <vt:lpstr>CÍRCULO</vt:lpstr>
      <vt:lpstr>PARALELEPÍPEDO</vt:lpstr>
      <vt:lpstr>CILINDRO</vt:lpstr>
      <vt:lpstr>MEDIÇÕES, CÁLCULOS E RESULTADOS</vt:lpstr>
      <vt:lpstr>MEDIÇÕES E CÁLCULOS DOS CILINDROS</vt:lpstr>
      <vt:lpstr>MEDIÇÕES E CÁLCULOS DOS CILINDROS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MEDIÇÕES E CÁLCULOS DOS PARALELEPÍPEDOS</vt:lpstr>
      <vt:lpstr>MEDIÇÕES, CÁLCULOS E RESULTADOS</vt:lpstr>
      <vt:lpstr>PowerPoint Presentation</vt:lpstr>
      <vt:lpstr>RENTABILIDADE</vt:lpstr>
      <vt:lpstr>PowerPoint Presentation</vt:lpstr>
      <vt:lpstr>PowerPoint Presentation</vt:lpstr>
      <vt:lpstr>PowerPoint Presentation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897</cp:revision>
  <dcterms:created xsi:type="dcterms:W3CDTF">2022-11-18T19:23:28Z</dcterms:created>
  <dcterms:modified xsi:type="dcterms:W3CDTF">2022-11-30T01:11:40Z</dcterms:modified>
</cp:coreProperties>
</file>