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70D5C-EC6E-40C1-9706-BF863390651C}" v="643" dt="2022-08-14T23:11:17.166"/>
    <p1510:client id="{9015EDCE-CB5B-FC49-DB05-6994E5CE010F}" v="415" dt="2022-08-16T01:55:40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928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0356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2619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916630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57514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57829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73269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6300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8003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1791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735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0190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15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3833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8819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9172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4087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37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ransition spd="med">
    <p:pull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oftware-engineering-spiral-mode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topics/computer-science/spiral-mode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diagram, radar chart&#10;&#10;Description automatically generated">
            <a:extLst>
              <a:ext uri="{FF2B5EF4-FFF2-40B4-BE49-F238E27FC236}">
                <a16:creationId xmlns:a16="http://schemas.microsoft.com/office/drawing/2014/main" id="{A5C0C007-69E8-0EFE-961F-EE6ECED83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76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237" y="2022894"/>
            <a:ext cx="8466225" cy="12592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>
                <a:latin typeface="Arial Nova"/>
              </a:rPr>
              <a:t>   </a:t>
            </a:r>
            <a:br>
              <a:rPr lang="en-US" b="1" dirty="0">
                <a:latin typeface="Arial Nova"/>
              </a:rPr>
            </a:br>
            <a:r>
              <a:rPr lang="en-US" b="1" dirty="0">
                <a:latin typeface="Arial Nova"/>
              </a:rPr>
              <a:t>MODELO     ESPIRAL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427" y="3929117"/>
            <a:ext cx="6194602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latin typeface="Arial Nova"/>
              </a:rPr>
              <a:t>Modelo</a:t>
            </a:r>
            <a:r>
              <a:rPr lang="en-US" b="1" dirty="0">
                <a:latin typeface="Arial Nova"/>
              </a:rPr>
              <a:t> de </a:t>
            </a:r>
            <a:r>
              <a:rPr lang="en-US" b="1" dirty="0" err="1">
                <a:latin typeface="Arial Nova"/>
              </a:rPr>
              <a:t>desenvolvimento</a:t>
            </a:r>
            <a:r>
              <a:rPr lang="en-US" b="1" dirty="0">
                <a:latin typeface="Arial Nova"/>
              </a:rPr>
              <a:t> de </a:t>
            </a:r>
            <a:r>
              <a:rPr lang="en-US" b="1" dirty="0" err="1">
                <a:latin typeface="Arial Nova"/>
              </a:rPr>
              <a:t>sistemaS</a:t>
            </a:r>
            <a:endParaRPr lang="en-US" b="1" dirty="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C2842-772C-8257-89AF-310681881854}"/>
              </a:ext>
            </a:extLst>
          </p:cNvPr>
          <p:cNvSpPr txBox="1"/>
          <p:nvPr/>
        </p:nvSpPr>
        <p:spPr>
          <a:xfrm>
            <a:off x="3680603" y="5348376"/>
            <a:ext cx="5371199" cy="774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atin typeface="Arial 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Arial Nova"/>
                <a:ea typeface="+mn-lt"/>
                <a:cs typeface="+mn-lt"/>
              </a:rPr>
              <a:t>Seu 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conceito</a:t>
            </a:r>
            <a:r>
              <a:rPr lang="en-US" sz="2000" dirty="0">
                <a:latin typeface="Arial Nova"/>
                <a:ea typeface="+mn-lt"/>
                <a:cs typeface="+mn-lt"/>
              </a:rPr>
              <a:t>, 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história</a:t>
            </a:r>
            <a:r>
              <a:rPr lang="en-US" sz="2000" dirty="0">
                <a:latin typeface="Arial Nova"/>
                <a:ea typeface="+mn-lt"/>
                <a:cs typeface="+mn-lt"/>
              </a:rPr>
              <a:t>, 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características</a:t>
            </a:r>
            <a:r>
              <a:rPr lang="en-US" sz="2000" dirty="0">
                <a:latin typeface="Arial Nova"/>
                <a:ea typeface="+mn-lt"/>
                <a:cs typeface="+mn-lt"/>
              </a:rPr>
              <a:t> e 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mais</a:t>
            </a:r>
            <a:r>
              <a:rPr lang="en-US" sz="2000" dirty="0">
                <a:latin typeface="Arial Nova"/>
                <a:ea typeface="+mn-lt"/>
                <a:cs typeface="+mn-lt"/>
              </a:rPr>
              <a:t>!</a:t>
            </a:r>
            <a:endParaRPr lang="en-U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5EAD-49DC-A777-4C67-E582ABA7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23" y="804672"/>
            <a:ext cx="4326491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Arial Nova"/>
                <a:ea typeface="Calibri Light"/>
                <a:cs typeface="Calibri Light"/>
              </a:rPr>
              <a:t>UTILIZAÇÃO</a:t>
            </a:r>
            <a:endParaRPr lang="en-US" sz="5400" b="1" dirty="0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C05F-CCC9-7EE8-514D-A5B1A9FF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 Nova"/>
                <a:ea typeface="+mn-lt"/>
                <a:cs typeface="+mn-lt"/>
              </a:rPr>
              <a:t>O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 é </a:t>
            </a:r>
            <a:r>
              <a:rPr lang="en-US" dirty="0" err="1">
                <a:latin typeface="Arial Nova"/>
                <a:ea typeface="+mn-lt"/>
                <a:cs typeface="+mn-lt"/>
              </a:rPr>
              <a:t>utilizado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principalmente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projetos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larga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escala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dirty="0" err="1">
                <a:latin typeface="Arial Nova"/>
                <a:ea typeface="+mn-lt"/>
                <a:cs typeface="+mn-lt"/>
              </a:rPr>
              <a:t>já</a:t>
            </a:r>
            <a:r>
              <a:rPr lang="en-US" dirty="0">
                <a:latin typeface="Arial Nova"/>
                <a:ea typeface="+mn-lt"/>
                <a:cs typeface="+mn-lt"/>
              </a:rPr>
              <a:t> que </a:t>
            </a:r>
            <a:r>
              <a:rPr lang="en-US" dirty="0" err="1">
                <a:latin typeface="Arial Nova"/>
                <a:ea typeface="+mn-lt"/>
                <a:cs typeface="+mn-lt"/>
              </a:rPr>
              <a:t>suas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demandam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uma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equipe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grande</a:t>
            </a:r>
            <a:r>
              <a:rPr lang="en-US" dirty="0">
                <a:latin typeface="Arial Nova"/>
                <a:ea typeface="+mn-lt"/>
                <a:cs typeface="+mn-lt"/>
              </a:rPr>
              <a:t> e </a:t>
            </a:r>
            <a:r>
              <a:rPr lang="en-US" dirty="0" err="1">
                <a:latin typeface="Arial Nova"/>
                <a:ea typeface="+mn-lt"/>
                <a:cs typeface="+mn-lt"/>
              </a:rPr>
              <a:t>experiente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Arial Nova"/>
                <a:ea typeface="+mn-lt"/>
                <a:cs typeface="+mn-lt"/>
              </a:rPr>
              <a:t>É </a:t>
            </a:r>
            <a:r>
              <a:rPr lang="en-US" dirty="0" err="1">
                <a:latin typeface="Arial Nova"/>
                <a:ea typeface="+mn-lt"/>
                <a:cs typeface="+mn-lt"/>
              </a:rPr>
              <a:t>utilizado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também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quando</a:t>
            </a:r>
            <a:r>
              <a:rPr lang="en-US" dirty="0">
                <a:latin typeface="Arial Nova"/>
                <a:ea typeface="+mn-lt"/>
                <a:cs typeface="+mn-lt"/>
              </a:rPr>
              <a:t> se </a:t>
            </a:r>
            <a:r>
              <a:rPr lang="en-US" dirty="0" err="1">
                <a:latin typeface="Arial Nova"/>
                <a:ea typeface="+mn-lt"/>
                <a:cs typeface="+mn-lt"/>
              </a:rPr>
              <a:t>quer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prever</a:t>
            </a:r>
            <a:r>
              <a:rPr lang="en-US" dirty="0">
                <a:latin typeface="Arial Nova"/>
                <a:ea typeface="+mn-lt"/>
                <a:cs typeface="+mn-lt"/>
              </a:rPr>
              <a:t> e </a:t>
            </a:r>
            <a:r>
              <a:rPr lang="en-US" dirty="0" err="1">
                <a:latin typeface="Arial Nova"/>
                <a:ea typeface="+mn-lt"/>
                <a:cs typeface="+mn-lt"/>
              </a:rPr>
              <a:t>diminuir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dirty="0">
                <a:latin typeface="Arial Nova"/>
                <a:ea typeface="+mn-lt"/>
                <a:cs typeface="+mn-lt"/>
              </a:rPr>
              <a:t> no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de um software.</a:t>
            </a:r>
            <a:endParaRPr lang="en-US" dirty="0">
              <a:latin typeface="Arial Nova"/>
            </a:endParaRPr>
          </a:p>
          <a:p>
            <a:r>
              <a:rPr lang="en-US" dirty="0">
                <a:latin typeface="Arial Nova"/>
                <a:ea typeface="+mn-lt"/>
                <a:cs typeface="+mn-lt"/>
              </a:rPr>
              <a:t>E, </a:t>
            </a:r>
            <a:r>
              <a:rPr lang="en-US" dirty="0" err="1">
                <a:latin typeface="Arial Nova"/>
                <a:ea typeface="+mn-lt"/>
                <a:cs typeface="+mn-lt"/>
              </a:rPr>
              <a:t>por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demandar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muito</a:t>
            </a:r>
            <a:r>
              <a:rPr lang="en-US" dirty="0">
                <a:latin typeface="Arial Nova"/>
                <a:ea typeface="+mn-lt"/>
                <a:cs typeface="+mn-lt"/>
              </a:rPr>
              <a:t> tempo e </a:t>
            </a:r>
            <a:r>
              <a:rPr lang="en-US" dirty="0" err="1">
                <a:latin typeface="Arial Nova"/>
                <a:ea typeface="+mn-lt"/>
                <a:cs typeface="+mn-lt"/>
              </a:rPr>
              <a:t>conter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muitas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dirty="0" err="1">
                <a:latin typeface="Arial Nova"/>
                <a:ea typeface="+mn-lt"/>
                <a:cs typeface="+mn-lt"/>
              </a:rPr>
              <a:t>este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também</a:t>
            </a:r>
            <a:r>
              <a:rPr lang="en-US" dirty="0">
                <a:latin typeface="Arial Nova"/>
                <a:ea typeface="+mn-lt"/>
                <a:cs typeface="+mn-lt"/>
              </a:rPr>
              <a:t> é </a:t>
            </a:r>
            <a:r>
              <a:rPr lang="en-US" dirty="0" err="1">
                <a:latin typeface="Arial Nova"/>
                <a:ea typeface="+mn-lt"/>
                <a:cs typeface="+mn-lt"/>
              </a:rPr>
              <a:t>útil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quando</a:t>
            </a:r>
            <a:r>
              <a:rPr lang="en-US" dirty="0">
                <a:latin typeface="Arial Nova"/>
                <a:ea typeface="+mn-lt"/>
                <a:cs typeface="+mn-lt"/>
              </a:rPr>
              <a:t> o </a:t>
            </a:r>
            <a:r>
              <a:rPr lang="en-US" dirty="0" err="1">
                <a:latin typeface="Arial Nova"/>
                <a:ea typeface="+mn-lt"/>
                <a:cs typeface="+mn-lt"/>
              </a:rPr>
              <a:t>prazo</a:t>
            </a:r>
            <a:r>
              <a:rPr lang="en-US" dirty="0">
                <a:latin typeface="Arial Nova"/>
                <a:ea typeface="+mn-lt"/>
                <a:cs typeface="+mn-lt"/>
              </a:rPr>
              <a:t> de um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latin typeface="Arial Nova"/>
                <a:ea typeface="+mn-lt"/>
                <a:cs typeface="+mn-lt"/>
              </a:rPr>
              <a:t> for </a:t>
            </a:r>
            <a:r>
              <a:rPr lang="en-US" dirty="0" err="1">
                <a:latin typeface="Arial Nova"/>
                <a:ea typeface="+mn-lt"/>
                <a:cs typeface="+mn-lt"/>
              </a:rPr>
              <a:t>grande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43794961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C56EACA-43EE-B362-1545-1C1A4348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663" b="85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5417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8917-D83B-C94C-3F03-8D3AF1DA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54" y="804672"/>
            <a:ext cx="3622000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latin typeface="Arial Nova"/>
                <a:ea typeface="Calibri Light" panose="020F0302020204030204"/>
                <a:cs typeface="Calibri Light" panose="020F0302020204030204"/>
              </a:rPr>
              <a:t>REFERÊNCIAS BIBLIOGRÁFICAS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683F-251F-733D-D359-5DC10AD8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b="1" dirty="0">
              <a:latin typeface="Arial Nova"/>
              <a:ea typeface="Calibri" panose="020F0502020204030204"/>
              <a:cs typeface="Calibri" panose="020F0502020204030204"/>
            </a:endParaRPr>
          </a:p>
          <a:p>
            <a:r>
              <a:rPr lang="en-US" sz="2400" b="1" dirty="0">
                <a:latin typeface="Arial Nova"/>
                <a:ea typeface="+mn-lt"/>
                <a:cs typeface="+mn-lt"/>
                <a:hlinkClick r:id="rId3"/>
              </a:rPr>
              <a:t>https://www.javatpoint.com/software-engineering-spiral-model</a:t>
            </a:r>
            <a:endParaRPr lang="en-US" sz="2400" b="1" dirty="0">
              <a:latin typeface="Arial Nova"/>
            </a:endParaRPr>
          </a:p>
          <a:p>
            <a:r>
              <a:rPr lang="en-US" sz="2400" b="1" dirty="0">
                <a:latin typeface="Arial Nova"/>
                <a:ea typeface="+mn-lt"/>
                <a:cs typeface="+mn-lt"/>
                <a:hlinkClick r:id="rId4"/>
              </a:rPr>
              <a:t>https://www.sciencedirect.com/topics/computer-science/spiral-model</a:t>
            </a:r>
            <a:endParaRPr lang="en-US" sz="2400" b="1" dirty="0">
              <a:latin typeface="Arial Nova"/>
            </a:endParaRPr>
          </a:p>
          <a:p>
            <a:r>
              <a:rPr lang="en-US" sz="2400" b="1" dirty="0">
                <a:latin typeface="Arial Nova"/>
                <a:ea typeface="+mn-lt"/>
                <a:cs typeface="+mn-lt"/>
              </a:rPr>
              <a:t>http://www-scf.usc.edu/~csci201/lectures/Lecture11/boehm1988.pdf</a:t>
            </a:r>
            <a:endParaRPr lang="en-US" sz="2400" b="1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57063012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985F-32A1-F75D-B1B8-ED3DE39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rial Nova"/>
                <a:ea typeface="Calibri Light" panose="020F0302020204030204"/>
                <a:cs typeface="Calibri Light" panose="020F0302020204030204"/>
              </a:rPr>
              <a:t>CRÉDITOS FINAIS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621E-4C9C-76F7-4A1D-538BBA22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 Nova"/>
                <a:ea typeface="Calibri"/>
                <a:cs typeface="Calibri"/>
              </a:rPr>
              <a:t>RESPONSÁVEIS PELO TRABALHO: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b="1" dirty="0">
              <a:latin typeface="Arial Nova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 Nova"/>
                <a:ea typeface="Calibri"/>
                <a:cs typeface="Calibri"/>
              </a:rPr>
              <a:t>GABRIEL DE SOUZA SANTOS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 Nova"/>
                <a:ea typeface="Calibri"/>
                <a:cs typeface="Calibri"/>
              </a:rPr>
              <a:t>GUILHERME HENRIQUE DAROZ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 Nova"/>
                <a:ea typeface="Calibri"/>
                <a:cs typeface="Calibri"/>
              </a:rPr>
              <a:t>LEONARDO LUIS COSTA LOMBA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 Nova"/>
                <a:ea typeface="Calibri"/>
                <a:cs typeface="Calibri"/>
              </a:rPr>
              <a:t>LUÍS ARTUR FAUSTINONI RIBEIRO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 Nova"/>
                <a:ea typeface="Calibri"/>
                <a:cs typeface="Calibri"/>
              </a:rPr>
              <a:t>PEDRO LUCAS APARECIDO SILVA</a:t>
            </a:r>
          </a:p>
          <a:p>
            <a:pPr marL="0" indent="0">
              <a:buNone/>
            </a:pPr>
            <a:endParaRPr lang="en-US" sz="2400" dirty="0">
              <a:latin typeface="Arial Nova"/>
              <a:ea typeface="Calibri"/>
              <a:cs typeface="Calibri"/>
            </a:endParaRPr>
          </a:p>
          <a:p>
            <a:pPr marL="0" indent="0" algn="r">
              <a:buNone/>
            </a:pPr>
            <a:r>
              <a:rPr lang="en-US" sz="2400" dirty="0">
                <a:latin typeface="Arial Nova"/>
                <a:ea typeface="Calibri"/>
                <a:cs typeface="Calibri"/>
              </a:rPr>
              <a:t>1° </a:t>
            </a:r>
            <a:r>
              <a:rPr lang="en-US" sz="2400" dirty="0" err="1">
                <a:latin typeface="Arial Nova"/>
                <a:ea typeface="Calibri"/>
                <a:cs typeface="Calibri"/>
              </a:rPr>
              <a:t>Desenvolvimento</a:t>
            </a:r>
            <a:r>
              <a:rPr lang="en-US" sz="2400" dirty="0">
                <a:latin typeface="Arial Nova"/>
                <a:ea typeface="Calibri"/>
                <a:cs typeface="Calibri"/>
              </a:rPr>
              <a:t> de Sistemas</a:t>
            </a:r>
          </a:p>
          <a:p>
            <a:pPr marL="0" indent="0" algn="r">
              <a:buNone/>
            </a:pPr>
            <a:r>
              <a:rPr lang="en-US" sz="2400" dirty="0" err="1">
                <a:latin typeface="Arial Nova"/>
                <a:ea typeface="Calibri"/>
                <a:cs typeface="Calibri"/>
              </a:rPr>
              <a:t>Análise</a:t>
            </a:r>
            <a:r>
              <a:rPr lang="en-US" sz="2400" dirty="0">
                <a:latin typeface="Arial Nova"/>
                <a:ea typeface="Calibri"/>
                <a:cs typeface="Calibri"/>
              </a:rPr>
              <a:t> e </a:t>
            </a:r>
            <a:r>
              <a:rPr lang="en-US" sz="2400" dirty="0" err="1">
                <a:latin typeface="Arial Nova"/>
                <a:ea typeface="Calibri"/>
                <a:cs typeface="Calibri"/>
              </a:rPr>
              <a:t>Projeto</a:t>
            </a:r>
            <a:r>
              <a:rPr lang="en-US" sz="2400" dirty="0">
                <a:latin typeface="Arial Nova"/>
                <a:ea typeface="Calibri"/>
                <a:cs typeface="Calibri"/>
              </a:rPr>
              <a:t> de Sistemas</a:t>
            </a:r>
          </a:p>
        </p:txBody>
      </p:sp>
    </p:spTree>
    <p:extLst>
      <p:ext uri="{BB962C8B-B14F-4D97-AF65-F5344CB8AC3E}">
        <p14:creationId xmlns:p14="http://schemas.microsoft.com/office/powerpoint/2010/main" val="234981733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876A-97C4-F2BA-62D8-3B9C05E5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" y="-46470"/>
            <a:ext cx="9252154" cy="122398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Nova"/>
                <a:ea typeface="Calibri Light" panose="020F0302020204030204"/>
                <a:cs typeface="Calibri Light" panose="020F0302020204030204"/>
              </a:rPr>
              <a:t>CONCEITO</a:t>
            </a:r>
            <a:endParaRPr lang="en-US" sz="54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1034-483E-8803-A762-9D0805A1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45" y="1304592"/>
            <a:ext cx="5445465" cy="49438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 Nova"/>
                <a:ea typeface="Calibri"/>
                <a:cs typeface="Calibri"/>
              </a:rPr>
              <a:t>O 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 é um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de software </a:t>
            </a:r>
            <a:r>
              <a:rPr lang="en-US" dirty="0" err="1">
                <a:latin typeface="Arial Nova"/>
                <a:ea typeface="+mn-lt"/>
                <a:cs typeface="+mn-lt"/>
              </a:rPr>
              <a:t>baseado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análise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dirty="0">
                <a:latin typeface="Arial Nova"/>
                <a:ea typeface="+mn-lt"/>
                <a:cs typeface="+mn-lt"/>
              </a:rPr>
              <a:t>. Este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começa</a:t>
            </a:r>
            <a:r>
              <a:rPr lang="en-US" dirty="0">
                <a:latin typeface="Arial Nova"/>
                <a:ea typeface="+mn-lt"/>
                <a:cs typeface="+mn-lt"/>
              </a:rPr>
              <a:t> com </a:t>
            </a:r>
            <a:r>
              <a:rPr lang="en-US" dirty="0" err="1">
                <a:latin typeface="Arial Nova"/>
                <a:ea typeface="+mn-lt"/>
                <a:cs typeface="+mn-lt"/>
              </a:rPr>
              <a:t>prototipagens</a:t>
            </a:r>
            <a:r>
              <a:rPr lang="en-US" dirty="0">
                <a:latin typeface="Arial Nova"/>
                <a:ea typeface="+mn-lt"/>
                <a:cs typeface="+mn-lt"/>
              </a:rPr>
              <a:t> e </a:t>
            </a:r>
            <a:r>
              <a:rPr lang="en-US" dirty="0" err="1">
                <a:latin typeface="Arial Nova"/>
                <a:ea typeface="+mn-lt"/>
                <a:cs typeface="+mn-lt"/>
              </a:rPr>
              <a:t>objetivos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modestos</a:t>
            </a:r>
            <a:r>
              <a:rPr lang="en-US" dirty="0">
                <a:latin typeface="Arial Nova"/>
                <a:ea typeface="+mn-lt"/>
                <a:cs typeface="+mn-lt"/>
              </a:rPr>
              <a:t>, e </a:t>
            </a:r>
            <a:r>
              <a:rPr lang="en-US" dirty="0" err="1">
                <a:latin typeface="Arial Nova"/>
                <a:ea typeface="+mn-lt"/>
                <a:cs typeface="+mn-lt"/>
              </a:rPr>
              <a:t>passa</a:t>
            </a:r>
            <a:r>
              <a:rPr lang="en-US" dirty="0">
                <a:latin typeface="Arial Nova"/>
                <a:ea typeface="+mn-lt"/>
                <a:cs typeface="+mn-lt"/>
              </a:rPr>
              <a:t> para </a:t>
            </a:r>
            <a:r>
              <a:rPr lang="en-US" dirty="0" err="1">
                <a:latin typeface="Arial Nova"/>
                <a:ea typeface="+mn-lt"/>
                <a:cs typeface="+mn-lt"/>
              </a:rPr>
              <a:t>metas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mais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amplas</a:t>
            </a:r>
            <a:r>
              <a:rPr lang="en-US" dirty="0">
                <a:latin typeface="Arial Nova"/>
                <a:ea typeface="+mn-lt"/>
                <a:cs typeface="+mn-lt"/>
              </a:rPr>
              <a:t> e </a:t>
            </a:r>
            <a:r>
              <a:rPr lang="en-US" dirty="0" err="1">
                <a:latin typeface="Arial Nova"/>
                <a:ea typeface="+mn-lt"/>
                <a:cs typeface="+mn-lt"/>
              </a:rPr>
              <a:t>complexas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conforme</a:t>
            </a:r>
            <a:r>
              <a:rPr lang="en-US" dirty="0">
                <a:latin typeface="Arial Nova"/>
                <a:ea typeface="+mn-lt"/>
                <a:cs typeface="+mn-lt"/>
              </a:rPr>
              <a:t> o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e o </a:t>
            </a:r>
            <a:r>
              <a:rPr lang="en-US" dirty="0" err="1">
                <a:latin typeface="Arial Nova"/>
                <a:ea typeface="+mn-lt"/>
                <a:cs typeface="+mn-lt"/>
              </a:rPr>
              <a:t>cumprimento</a:t>
            </a:r>
            <a:r>
              <a:rPr lang="en-US" dirty="0">
                <a:latin typeface="Arial Nova"/>
                <a:ea typeface="+mn-lt"/>
                <a:cs typeface="+mn-lt"/>
              </a:rPr>
              <a:t> das </a:t>
            </a:r>
            <a:r>
              <a:rPr lang="en-US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latin typeface="Arial Nova"/>
                <a:ea typeface="+mn-lt"/>
                <a:cs typeface="+mn-lt"/>
              </a:rPr>
              <a:t>. O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tem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nome</a:t>
            </a:r>
            <a:r>
              <a:rPr lang="en-US" dirty="0">
                <a:latin typeface="Arial Nova"/>
                <a:ea typeface="+mn-lt"/>
                <a:cs typeface="+mn-lt"/>
              </a:rPr>
              <a:t> pois, se </a:t>
            </a:r>
            <a:r>
              <a:rPr lang="en-US" dirty="0" err="1">
                <a:latin typeface="Arial Nova"/>
                <a:ea typeface="+mn-lt"/>
                <a:cs typeface="+mn-lt"/>
              </a:rPr>
              <a:t>baseando</a:t>
            </a:r>
            <a:r>
              <a:rPr lang="en-US" dirty="0">
                <a:latin typeface="Arial Nova"/>
                <a:ea typeface="+mn-lt"/>
                <a:cs typeface="+mn-lt"/>
              </a:rPr>
              <a:t> num </a:t>
            </a:r>
            <a:r>
              <a:rPr lang="en-US" dirty="0" err="1">
                <a:latin typeface="Arial Nova"/>
                <a:ea typeface="+mn-lt"/>
                <a:cs typeface="+mn-lt"/>
              </a:rPr>
              <a:t>desenho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 real, é </a:t>
            </a:r>
            <a:r>
              <a:rPr lang="en-US" dirty="0" err="1">
                <a:latin typeface="Arial Nova"/>
                <a:ea typeface="+mn-lt"/>
                <a:cs typeface="+mn-lt"/>
              </a:rPr>
              <a:t>como</a:t>
            </a:r>
            <a:r>
              <a:rPr lang="en-US" dirty="0">
                <a:latin typeface="Arial Nova"/>
                <a:ea typeface="+mn-lt"/>
                <a:cs typeface="+mn-lt"/>
              </a:rPr>
              <a:t> se o software </a:t>
            </a:r>
            <a:r>
              <a:rPr lang="en-US" dirty="0" err="1">
                <a:latin typeface="Arial Nova"/>
                <a:ea typeface="+mn-lt"/>
                <a:cs typeface="+mn-lt"/>
              </a:rPr>
              <a:t>começasse</a:t>
            </a:r>
            <a:r>
              <a:rPr lang="en-US" dirty="0">
                <a:latin typeface="Arial Nova"/>
                <a:ea typeface="+mn-lt"/>
                <a:cs typeface="+mn-lt"/>
              </a:rPr>
              <a:t> a ser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desenvolvido</a:t>
            </a:r>
            <a:r>
              <a:rPr lang="en-US" dirty="0">
                <a:latin typeface="Arial Nova"/>
                <a:ea typeface="+mn-lt"/>
                <a:cs typeface="+mn-lt"/>
              </a:rPr>
              <a:t> pela </a:t>
            </a:r>
            <a:r>
              <a:rPr lang="en-US" dirty="0" err="1">
                <a:latin typeface="Arial Nova"/>
                <a:ea typeface="+mn-lt"/>
                <a:cs typeface="+mn-lt"/>
              </a:rPr>
              <a:t>parte</a:t>
            </a:r>
            <a:r>
              <a:rPr lang="en-US" dirty="0">
                <a:latin typeface="Arial Nova"/>
                <a:ea typeface="+mn-lt"/>
                <a:cs typeface="+mn-lt"/>
              </a:rPr>
              <a:t> interna da </a:t>
            </a:r>
            <a:r>
              <a:rPr lang="en-US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, e, </a:t>
            </a:r>
            <a:r>
              <a:rPr lang="en-US" dirty="0" err="1">
                <a:latin typeface="Arial Nova"/>
                <a:ea typeface="+mn-lt"/>
                <a:cs typeface="+mn-lt"/>
              </a:rPr>
              <a:t>conforme</a:t>
            </a:r>
            <a:r>
              <a:rPr lang="en-US" dirty="0">
                <a:latin typeface="Arial Nova"/>
                <a:ea typeface="+mn-lt"/>
                <a:cs typeface="+mn-lt"/>
              </a:rPr>
              <a:t> o </a:t>
            </a:r>
            <a:r>
              <a:rPr lang="en-US" dirty="0" err="1">
                <a:latin typeface="Arial Nova"/>
                <a:ea typeface="+mn-lt"/>
                <a:cs typeface="+mn-lt"/>
              </a:rPr>
              <a:t>avanço</a:t>
            </a:r>
            <a:r>
              <a:rPr lang="en-US" dirty="0">
                <a:latin typeface="Arial Nova"/>
                <a:ea typeface="+mn-lt"/>
                <a:cs typeface="+mn-lt"/>
              </a:rPr>
              <a:t> dos </a:t>
            </a:r>
            <a:r>
              <a:rPr lang="en-US" dirty="0" err="1">
                <a:latin typeface="Arial Nova"/>
                <a:ea typeface="+mn-lt"/>
                <a:cs typeface="+mn-lt"/>
              </a:rPr>
              <a:t>ciclos</a:t>
            </a:r>
            <a:r>
              <a:rPr lang="en-US" dirty="0">
                <a:latin typeface="Arial Nova"/>
                <a:ea typeface="+mn-lt"/>
                <a:cs typeface="+mn-lt"/>
              </a:rPr>
              <a:t> e das </a:t>
            </a:r>
            <a:r>
              <a:rPr lang="en-US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produção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latin typeface="Arial Nova"/>
                <a:ea typeface="+mn-lt"/>
                <a:cs typeface="+mn-lt"/>
              </a:rPr>
              <a:t>, o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começa</a:t>
            </a:r>
            <a:r>
              <a:rPr lang="en-US" dirty="0">
                <a:latin typeface="Arial Nova"/>
                <a:ea typeface="+mn-lt"/>
                <a:cs typeface="+mn-lt"/>
              </a:rPr>
              <a:t> a </a:t>
            </a:r>
            <a:r>
              <a:rPr lang="en-US" dirty="0" err="1">
                <a:latin typeface="Arial Nova"/>
                <a:ea typeface="+mn-lt"/>
                <a:cs typeface="+mn-lt"/>
              </a:rPr>
              <a:t>alcançar</a:t>
            </a:r>
            <a:r>
              <a:rPr lang="en-US" dirty="0">
                <a:latin typeface="Arial Nova"/>
                <a:ea typeface="+mn-lt"/>
                <a:cs typeface="+mn-lt"/>
              </a:rPr>
              <a:t> as </a:t>
            </a:r>
            <a:r>
              <a:rPr lang="en-US" dirty="0" err="1">
                <a:latin typeface="Arial Nova"/>
                <a:ea typeface="+mn-lt"/>
                <a:cs typeface="+mn-lt"/>
              </a:rPr>
              <a:t>rodadas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mais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externas</a:t>
            </a:r>
            <a:r>
              <a:rPr lang="en-US" dirty="0">
                <a:latin typeface="Arial Nova"/>
                <a:ea typeface="+mn-lt"/>
                <a:cs typeface="+mn-lt"/>
              </a:rPr>
              <a:t> da </a:t>
            </a:r>
            <a:r>
              <a:rPr lang="en-US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. Ao </a:t>
            </a:r>
            <a:r>
              <a:rPr lang="en-US" dirty="0" err="1">
                <a:latin typeface="Arial Nova"/>
                <a:ea typeface="+mn-lt"/>
                <a:cs typeface="+mn-lt"/>
              </a:rPr>
              <a:t>fim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todo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ciclo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dirty="0">
                <a:latin typeface="Arial Nova"/>
                <a:ea typeface="+mn-lt"/>
                <a:cs typeface="+mn-lt"/>
              </a:rPr>
              <a:t>, é </a:t>
            </a:r>
            <a:r>
              <a:rPr lang="en-US" dirty="0" err="1">
                <a:latin typeface="Arial Nova"/>
                <a:ea typeface="+mn-lt"/>
                <a:cs typeface="+mn-lt"/>
              </a:rPr>
              <a:t>realizada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uma</a:t>
            </a:r>
            <a:r>
              <a:rPr lang="en-US" dirty="0">
                <a:latin typeface="Arial Nova"/>
                <a:ea typeface="+mn-lt"/>
                <a:cs typeface="+mn-lt"/>
              </a:rPr>
              <a:t> </a:t>
            </a:r>
            <a:r>
              <a:rPr lang="en-US" dirty="0" err="1">
                <a:latin typeface="Arial Nova"/>
                <a:ea typeface="+mn-lt"/>
                <a:cs typeface="+mn-lt"/>
              </a:rPr>
              <a:t>revisão</a:t>
            </a:r>
            <a:r>
              <a:rPr lang="en-US" dirty="0">
                <a:latin typeface="Arial Nova"/>
                <a:ea typeface="+mn-lt"/>
                <a:cs typeface="+mn-lt"/>
              </a:rPr>
              <a:t> e </a:t>
            </a:r>
            <a:r>
              <a:rPr lang="en-US" dirty="0" err="1">
                <a:latin typeface="Arial Nova"/>
                <a:ea typeface="+mn-lt"/>
                <a:cs typeface="+mn-lt"/>
              </a:rPr>
              <a:t>uma</a:t>
            </a:r>
            <a:r>
              <a:rPr lang="en-US" dirty="0">
                <a:latin typeface="Arial Nova"/>
                <a:ea typeface="+mn-lt"/>
                <a:cs typeface="+mn-lt"/>
              </a:rPr>
              <a:t> </a:t>
            </a:r>
            <a:r>
              <a:rPr lang="en-US" dirty="0" err="1">
                <a:latin typeface="Arial Nova"/>
                <a:ea typeface="+mn-lt"/>
                <a:cs typeface="+mn-lt"/>
              </a:rPr>
              <a:t>análise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risco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latin typeface="Arial Nova"/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5C29DEE-EDC9-B383-4FA9-27648581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747" y="1215538"/>
            <a:ext cx="6285513" cy="5136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40760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CD0E-D40A-F80B-87BD-1EDEF09B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" y="-3338"/>
            <a:ext cx="5091326" cy="135444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Nova"/>
                <a:ea typeface="Calibri Light" panose="020F0302020204030204"/>
                <a:cs typeface="Calibri Light" panose="020F0302020204030204"/>
              </a:rPr>
              <a:t>CONCEITO</a:t>
            </a:r>
            <a:endParaRPr lang="en-US" sz="54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42FD-C205-9F8E-8D84-74F94733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" y="1503874"/>
            <a:ext cx="3971121" cy="475890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 Nova"/>
                <a:ea typeface="+mn-lt"/>
                <a:cs typeface="+mn-lt"/>
              </a:rPr>
              <a:t>Na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prática</a:t>
            </a:r>
            <a:r>
              <a:rPr lang="en-US" sz="2400" dirty="0">
                <a:latin typeface="Arial Nova"/>
                <a:ea typeface="+mn-lt"/>
                <a:cs typeface="+mn-lt"/>
              </a:rPr>
              <a:t>, o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promove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uma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vasta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quantidade</a:t>
            </a:r>
            <a:r>
              <a:rPr lang="en-US" sz="2400" dirty="0">
                <a:latin typeface="Arial Nova"/>
                <a:ea typeface="+mn-lt"/>
                <a:cs typeface="+mn-lt"/>
              </a:rPr>
              <a:t> de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sz="2400" dirty="0">
                <a:latin typeface="Arial Nova"/>
                <a:ea typeface="+mn-lt"/>
                <a:cs typeface="+mn-lt"/>
              </a:rPr>
              <a:t> que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podem</a:t>
            </a:r>
            <a:r>
              <a:rPr lang="en-US" sz="2400" dirty="0">
                <a:latin typeface="Arial Nova"/>
                <a:ea typeface="+mn-lt"/>
                <a:cs typeface="+mn-lt"/>
              </a:rPr>
              <a:t> ser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utilizados</a:t>
            </a:r>
            <a:r>
              <a:rPr lang="en-US" sz="2400" dirty="0">
                <a:latin typeface="Arial Nova"/>
                <a:ea typeface="+mn-lt"/>
                <a:cs typeface="+mn-lt"/>
              </a:rPr>
              <a:t> no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400" dirty="0">
                <a:latin typeface="Arial Nova"/>
                <a:ea typeface="+mn-lt"/>
                <a:cs typeface="+mn-lt"/>
              </a:rPr>
              <a:t> de um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sz="2400" dirty="0">
                <a:latin typeface="Arial Nova"/>
                <a:ea typeface="+mn-lt"/>
                <a:cs typeface="+mn-lt"/>
              </a:rPr>
              <a:t>, visto que a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cada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rodada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deste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pode</a:t>
            </a:r>
            <a:r>
              <a:rPr lang="en-US" sz="2400" dirty="0">
                <a:latin typeface="Arial Nova"/>
                <a:ea typeface="+mn-lt"/>
                <a:cs typeface="+mn-lt"/>
              </a:rPr>
              <a:t>-se usar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diferentes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afim</a:t>
            </a:r>
            <a:r>
              <a:rPr lang="en-US" sz="2400" dirty="0">
                <a:latin typeface="Arial Nova"/>
                <a:ea typeface="+mn-lt"/>
                <a:cs typeface="+mn-lt"/>
              </a:rPr>
              <a:t> de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cumprir</a:t>
            </a:r>
            <a:r>
              <a:rPr lang="en-US" sz="2400" dirty="0">
                <a:latin typeface="Arial Nova"/>
                <a:ea typeface="+mn-lt"/>
                <a:cs typeface="+mn-lt"/>
              </a:rPr>
              <a:t> as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sz="2400" dirty="0">
                <a:latin typeface="Arial Nova"/>
                <a:ea typeface="+mn-lt"/>
                <a:cs typeface="+mn-lt"/>
              </a:rPr>
              <a:t> do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ciclo</a:t>
            </a:r>
            <a:r>
              <a:rPr lang="en-US" sz="2400" dirty="0">
                <a:latin typeface="Arial Nova"/>
                <a:ea typeface="+mn-lt"/>
                <a:cs typeface="+mn-lt"/>
              </a:rPr>
              <a:t>.</a:t>
            </a:r>
            <a:endParaRPr lang="en-US" sz="2400">
              <a:latin typeface="Arial Nova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BC46600-D76D-4F73-266F-1B9796A73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8" r="1" b="130"/>
          <a:stretch/>
        </p:blipFill>
        <p:spPr>
          <a:xfrm>
            <a:off x="5093997" y="1112809"/>
            <a:ext cx="6924756" cy="5638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5473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8225-C7E6-3C78-7CC8-2E389C22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" y="-3338"/>
            <a:ext cx="4616874" cy="100938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Nova"/>
              </a:rPr>
              <a:t>HISTÓRIA</a:t>
            </a:r>
            <a:endParaRPr lang="en-US" sz="5400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139B-4520-2822-DB5A-CA4534D1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" y="1575759"/>
            <a:ext cx="5178816" cy="52764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 Nova"/>
                <a:ea typeface="+mn-lt"/>
                <a:cs typeface="+mn-lt"/>
              </a:rPr>
              <a:t>O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foi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criado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engenheiro</a:t>
            </a:r>
            <a:r>
              <a:rPr lang="en-US" dirty="0">
                <a:latin typeface="Arial Nova"/>
                <a:ea typeface="+mn-lt"/>
                <a:cs typeface="+mn-lt"/>
              </a:rPr>
              <a:t> de software americano Barry Boehm </a:t>
            </a:r>
            <a:r>
              <a:rPr lang="en-US" dirty="0" err="1">
                <a:latin typeface="Arial Nova"/>
                <a:ea typeface="+mn-lt"/>
                <a:cs typeface="+mn-lt"/>
              </a:rPr>
              <a:t>em</a:t>
            </a:r>
            <a:r>
              <a:rPr lang="en-US" dirty="0">
                <a:latin typeface="Arial Nova"/>
                <a:ea typeface="+mn-lt"/>
                <a:cs typeface="+mn-lt"/>
              </a:rPr>
              <a:t> 1988. O </a:t>
            </a:r>
            <a:r>
              <a:rPr lang="en-US" dirty="0" err="1">
                <a:latin typeface="Arial Nova"/>
                <a:ea typeface="+mn-lt"/>
                <a:cs typeface="+mn-lt"/>
              </a:rPr>
              <a:t>mesmo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descreveu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seu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artigo</a:t>
            </a:r>
            <a:r>
              <a:rPr lang="en-US" dirty="0">
                <a:latin typeface="Arial Nova"/>
                <a:ea typeface="+mn-lt"/>
                <a:cs typeface="+mn-lt"/>
              </a:rPr>
              <a:t> "A Spiral Model Of Software Development and Enhancement". Nele, Boehm </a:t>
            </a:r>
            <a:r>
              <a:rPr lang="en-US" dirty="0" err="1">
                <a:latin typeface="Arial Nova"/>
                <a:ea typeface="+mn-lt"/>
                <a:cs typeface="+mn-lt"/>
              </a:rPr>
              <a:t>produziu</a:t>
            </a:r>
            <a:r>
              <a:rPr lang="en-US" dirty="0">
                <a:latin typeface="Arial Nova"/>
                <a:ea typeface="+mn-lt"/>
                <a:cs typeface="+mn-lt"/>
              </a:rPr>
              <a:t> um </a:t>
            </a:r>
            <a:r>
              <a:rPr lang="en-US" dirty="0" err="1">
                <a:latin typeface="Arial Nova"/>
                <a:ea typeface="+mn-lt"/>
                <a:cs typeface="+mn-lt"/>
              </a:rPr>
              <a:t>diagrama</a:t>
            </a:r>
            <a:r>
              <a:rPr lang="en-US" dirty="0">
                <a:latin typeface="Arial Nova"/>
                <a:ea typeface="+mn-lt"/>
                <a:cs typeface="+mn-lt"/>
              </a:rPr>
              <a:t> que </a:t>
            </a:r>
            <a:r>
              <a:rPr lang="en-US" dirty="0" err="1">
                <a:latin typeface="Arial Nova"/>
                <a:ea typeface="+mn-lt"/>
                <a:cs typeface="+mn-lt"/>
              </a:rPr>
              <a:t>foi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utilizado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muitas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publicações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posteriores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sobre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ova"/>
                <a:ea typeface="+mn-lt"/>
                <a:cs typeface="+mn-lt"/>
              </a:rPr>
              <a:t>Neste </a:t>
            </a:r>
            <a:r>
              <a:rPr lang="en-US" dirty="0" err="1">
                <a:latin typeface="Arial Nova"/>
                <a:ea typeface="+mn-lt"/>
                <a:cs typeface="+mn-lt"/>
              </a:rPr>
              <a:t>artigo</a:t>
            </a:r>
            <a:r>
              <a:rPr lang="en-US" dirty="0">
                <a:latin typeface="Arial Nova"/>
                <a:ea typeface="+mn-lt"/>
                <a:cs typeface="+mn-lt"/>
              </a:rPr>
              <a:t>, Boehm </a:t>
            </a:r>
            <a:r>
              <a:rPr lang="en-US" dirty="0" err="1">
                <a:latin typeface="Arial Nova"/>
                <a:ea typeface="+mn-lt"/>
                <a:cs typeface="+mn-lt"/>
              </a:rPr>
              <a:t>descreve</a:t>
            </a:r>
            <a:r>
              <a:rPr lang="en-US" dirty="0">
                <a:latin typeface="Arial Nova"/>
                <a:ea typeface="+mn-lt"/>
                <a:cs typeface="+mn-lt"/>
              </a:rPr>
              <a:t> as </a:t>
            </a:r>
            <a:r>
              <a:rPr lang="en-US" dirty="0" err="1">
                <a:latin typeface="Arial Nova"/>
                <a:ea typeface="+mn-lt"/>
                <a:cs typeface="+mn-lt"/>
              </a:rPr>
              <a:t>principais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características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dirty="0" err="1">
                <a:latin typeface="Arial Nova"/>
                <a:ea typeface="+mn-lt"/>
                <a:cs typeface="+mn-lt"/>
              </a:rPr>
              <a:t>além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também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compará</a:t>
            </a:r>
            <a:r>
              <a:rPr lang="en-US" dirty="0">
                <a:latin typeface="Arial Nova"/>
                <a:ea typeface="+mn-lt"/>
                <a:cs typeface="+mn-lt"/>
              </a:rPr>
              <a:t>-lo com o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Cascata e </a:t>
            </a:r>
            <a:r>
              <a:rPr lang="en-US" dirty="0" err="1">
                <a:latin typeface="Arial Nova"/>
                <a:ea typeface="+mn-lt"/>
                <a:cs typeface="+mn-lt"/>
              </a:rPr>
              <a:t>demonstrar</a:t>
            </a:r>
            <a:r>
              <a:rPr lang="en-US" dirty="0">
                <a:latin typeface="Arial Nova"/>
                <a:ea typeface="+mn-lt"/>
                <a:cs typeface="+mn-lt"/>
              </a:rPr>
              <a:t> as </a:t>
            </a:r>
            <a:r>
              <a:rPr lang="en-US" dirty="0" err="1">
                <a:latin typeface="Arial Nova"/>
                <a:ea typeface="+mn-lt"/>
                <a:cs typeface="+mn-lt"/>
              </a:rPr>
              <a:t>diferenças</a:t>
            </a:r>
            <a:r>
              <a:rPr lang="en-US" dirty="0">
                <a:latin typeface="Arial Nova"/>
                <a:ea typeface="+mn-lt"/>
                <a:cs typeface="+mn-lt"/>
              </a:rPr>
              <a:t> entre </a:t>
            </a:r>
            <a:r>
              <a:rPr lang="en-US" dirty="0" err="1">
                <a:latin typeface="Arial Nova"/>
                <a:ea typeface="+mn-lt"/>
                <a:cs typeface="+mn-lt"/>
              </a:rPr>
              <a:t>os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dois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AD4356-1B37-7375-EE5E-543510227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96" r="1" b="12175"/>
          <a:stretch/>
        </p:blipFill>
        <p:spPr>
          <a:xfrm>
            <a:off x="5367166" y="1242204"/>
            <a:ext cx="6737851" cy="54806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34051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140B-8B35-A70B-09B6-7EFED20F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" y="-3338"/>
            <a:ext cx="6816608" cy="1066893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Arial Nova"/>
                <a:ea typeface="Calibri Light"/>
                <a:cs typeface="Calibri Light"/>
              </a:rPr>
              <a:t>CARACTERÍSTICAS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7B58-4912-9F50-860E-DBF6CAFD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" y="1302590"/>
            <a:ext cx="4618102" cy="55496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 Nova"/>
                <a:ea typeface="+mn-lt"/>
                <a:cs typeface="+mn-lt"/>
              </a:rPr>
              <a:t>O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tem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uma</a:t>
            </a:r>
            <a:r>
              <a:rPr lang="en-US" dirty="0">
                <a:latin typeface="Arial Nova"/>
                <a:ea typeface="+mn-lt"/>
                <a:cs typeface="+mn-lt"/>
              </a:rPr>
              <a:t> base fundamental </a:t>
            </a:r>
            <a:r>
              <a:rPr lang="en-US" dirty="0" err="1">
                <a:latin typeface="Arial Nova"/>
                <a:ea typeface="+mn-lt"/>
                <a:cs typeface="+mn-lt"/>
              </a:rPr>
              <a:t>em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seus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ciclos</a:t>
            </a:r>
            <a:r>
              <a:rPr lang="en-US" dirty="0">
                <a:latin typeface="Arial Nova"/>
                <a:ea typeface="+mn-lt"/>
                <a:cs typeface="+mn-lt"/>
              </a:rPr>
              <a:t>:</a:t>
            </a:r>
            <a:endParaRPr lang="en-US" dirty="0">
              <a:latin typeface="Arial Nova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Arial Nova"/>
                <a:ea typeface="+mn-lt"/>
                <a:cs typeface="+mn-lt"/>
              </a:rPr>
              <a:t>Primeiramente</a:t>
            </a:r>
            <a:r>
              <a:rPr lang="en-US" dirty="0">
                <a:latin typeface="Arial Nova"/>
                <a:ea typeface="+mn-lt"/>
                <a:cs typeface="+mn-lt"/>
              </a:rPr>
              <a:t>, o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começa</a:t>
            </a:r>
            <a:r>
              <a:rPr lang="en-US" dirty="0">
                <a:latin typeface="Arial Nova"/>
                <a:ea typeface="+mn-lt"/>
                <a:cs typeface="+mn-lt"/>
              </a:rPr>
              <a:t> com a </a:t>
            </a:r>
            <a:r>
              <a:rPr lang="en-US" dirty="0" err="1">
                <a:latin typeface="Arial Nova"/>
                <a:ea typeface="+mn-lt"/>
                <a:cs typeface="+mn-lt"/>
              </a:rPr>
              <a:t>identificação</a:t>
            </a:r>
            <a:r>
              <a:rPr lang="en-US" dirty="0">
                <a:latin typeface="Arial Nova"/>
                <a:ea typeface="+mn-lt"/>
                <a:cs typeface="+mn-lt"/>
              </a:rPr>
              <a:t> dos </a:t>
            </a:r>
            <a:r>
              <a:rPr lang="en-US" dirty="0" err="1">
                <a:latin typeface="Arial Nova"/>
                <a:ea typeface="+mn-lt"/>
                <a:cs typeface="+mn-lt"/>
              </a:rPr>
              <a:t>objetivos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certas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partes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latin typeface="Arial Nova"/>
                <a:ea typeface="+mn-lt"/>
                <a:cs typeface="+mn-lt"/>
              </a:rPr>
              <a:t> (</a:t>
            </a:r>
            <a:r>
              <a:rPr lang="en-US" dirty="0" err="1">
                <a:latin typeface="Arial Nova"/>
                <a:ea typeface="+mn-lt"/>
                <a:cs typeface="+mn-lt"/>
              </a:rPr>
              <a:t>sua</a:t>
            </a:r>
            <a:r>
              <a:rPr lang="en-US" dirty="0">
                <a:latin typeface="Arial Nova"/>
                <a:ea typeface="+mn-lt"/>
                <a:cs typeface="+mn-lt"/>
              </a:rPr>
              <a:t> performance, </a:t>
            </a:r>
            <a:r>
              <a:rPr lang="en-US" dirty="0" err="1">
                <a:latin typeface="Arial Nova"/>
                <a:ea typeface="+mn-lt"/>
                <a:cs typeface="+mn-lt"/>
              </a:rPr>
              <a:t>sua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funcionabilidade</a:t>
            </a:r>
            <a:r>
              <a:rPr lang="en-US" dirty="0">
                <a:latin typeface="Arial Nova"/>
                <a:ea typeface="+mn-lt"/>
                <a:cs typeface="+mn-lt"/>
              </a:rPr>
              <a:t>), </a:t>
            </a:r>
            <a:r>
              <a:rPr lang="en-US" dirty="0" err="1">
                <a:latin typeface="Arial Nova"/>
                <a:ea typeface="+mn-lt"/>
                <a:cs typeface="+mn-lt"/>
              </a:rPr>
              <a:t>os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meios</a:t>
            </a:r>
            <a:r>
              <a:rPr lang="en-US" dirty="0">
                <a:latin typeface="Arial Nova"/>
                <a:ea typeface="+mn-lt"/>
                <a:cs typeface="+mn-lt"/>
              </a:rPr>
              <a:t> alternativos de </a:t>
            </a:r>
            <a:r>
              <a:rPr lang="en-US" dirty="0" err="1">
                <a:latin typeface="Arial Nova"/>
                <a:ea typeface="+mn-lt"/>
                <a:cs typeface="+mn-lt"/>
              </a:rPr>
              <a:t>implementação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partes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e as </a:t>
            </a:r>
            <a:r>
              <a:rPr lang="en-US" dirty="0" err="1">
                <a:latin typeface="Arial Nova"/>
                <a:ea typeface="+mn-lt"/>
                <a:cs typeface="+mn-lt"/>
              </a:rPr>
              <a:t>restrições</a:t>
            </a:r>
            <a:r>
              <a:rPr lang="en-US" dirty="0">
                <a:latin typeface="Arial Nova"/>
                <a:ea typeface="+mn-lt"/>
                <a:cs typeface="+mn-lt"/>
              </a:rPr>
              <a:t> que a </a:t>
            </a:r>
            <a:r>
              <a:rPr lang="en-US" dirty="0" err="1">
                <a:latin typeface="Arial Nova"/>
                <a:ea typeface="+mn-lt"/>
                <a:cs typeface="+mn-lt"/>
              </a:rPr>
              <a:t>própria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aplicação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pode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impor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durante</a:t>
            </a:r>
            <a:r>
              <a:rPr lang="en-US" dirty="0">
                <a:latin typeface="Arial Nova"/>
                <a:ea typeface="+mn-lt"/>
                <a:cs typeface="+mn-lt"/>
              </a:rPr>
              <a:t> o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dirty="0">
                <a:latin typeface="Arial Nova"/>
                <a:ea typeface="+mn-lt"/>
                <a:cs typeface="+mn-lt"/>
              </a:rPr>
              <a:t>. A </a:t>
            </a:r>
            <a:r>
              <a:rPr lang="en-US" dirty="0" err="1">
                <a:latin typeface="Arial Nova"/>
                <a:ea typeface="+mn-lt"/>
                <a:cs typeface="+mn-lt"/>
              </a:rPr>
              <a:t>etapa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seguinte</a:t>
            </a:r>
            <a:r>
              <a:rPr lang="en-US" dirty="0">
                <a:latin typeface="Arial Nova"/>
                <a:ea typeface="+mn-lt"/>
                <a:cs typeface="+mn-lt"/>
              </a:rPr>
              <a:t> é a </a:t>
            </a:r>
            <a:r>
              <a:rPr lang="en-US" dirty="0" err="1">
                <a:latin typeface="Arial Nova"/>
                <a:ea typeface="+mn-lt"/>
                <a:cs typeface="+mn-lt"/>
              </a:rPr>
              <a:t>avaliação</a:t>
            </a:r>
            <a:r>
              <a:rPr lang="en-US" dirty="0">
                <a:latin typeface="Arial Nova"/>
                <a:ea typeface="+mn-lt"/>
                <a:cs typeface="+mn-lt"/>
              </a:rPr>
              <a:t> das </a:t>
            </a:r>
            <a:r>
              <a:rPr lang="en-US" dirty="0" err="1">
                <a:latin typeface="Arial Nova"/>
                <a:ea typeface="+mn-lt"/>
                <a:cs typeface="+mn-lt"/>
              </a:rPr>
              <a:t>áreas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latin typeface="Arial Nova"/>
                <a:ea typeface="+mn-lt"/>
                <a:cs typeface="+mn-lt"/>
              </a:rPr>
              <a:t>. Nesta </a:t>
            </a:r>
            <a:r>
              <a:rPr lang="en-US" dirty="0" err="1">
                <a:latin typeface="Arial Nova"/>
                <a:ea typeface="+mn-lt"/>
                <a:cs typeface="+mn-lt"/>
              </a:rPr>
              <a:t>etapa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dirty="0" err="1">
                <a:latin typeface="Arial Nova"/>
                <a:ea typeface="+mn-lt"/>
                <a:cs typeface="+mn-lt"/>
              </a:rPr>
              <a:t>serão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avaliadas</a:t>
            </a:r>
            <a:r>
              <a:rPr lang="en-US" dirty="0">
                <a:latin typeface="Arial Nova"/>
                <a:ea typeface="+mn-lt"/>
                <a:cs typeface="+mn-lt"/>
              </a:rPr>
              <a:t> as </a:t>
            </a:r>
            <a:r>
              <a:rPr lang="en-US" dirty="0" err="1">
                <a:latin typeface="Arial Nova"/>
                <a:ea typeface="+mn-lt"/>
                <a:cs typeface="+mn-lt"/>
              </a:rPr>
              <a:t>alternativas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possíveis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caso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necessidade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mudança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objetivos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devido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às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restrições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estabelecidas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F4026DF-085F-9B87-0766-8EE12F44D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187"/>
          <a:stretch/>
        </p:blipFill>
        <p:spPr>
          <a:xfrm>
            <a:off x="5194638" y="1227825"/>
            <a:ext cx="6924756" cy="5538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855533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A0DB-A95C-7461-664E-B4D97B82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" y="-3338"/>
            <a:ext cx="7132911" cy="1225043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Arial Nova"/>
                <a:ea typeface="Calibri Light"/>
                <a:cs typeface="Calibri Light"/>
              </a:rPr>
              <a:t>CARACTERÍSTICAS</a:t>
            </a:r>
            <a:endParaRPr lang="en-US" sz="5400" b="1" dirty="0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7A17-C78C-F281-73B9-3584FD66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" y="1719532"/>
            <a:ext cx="4301801" cy="51327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 Nova"/>
                <a:ea typeface="+mn-lt"/>
                <a:cs typeface="+mn-lt"/>
              </a:rPr>
              <a:t>A </a:t>
            </a:r>
            <a:r>
              <a:rPr lang="en-US" dirty="0" err="1">
                <a:latin typeface="Arial Nova"/>
                <a:ea typeface="+mn-lt"/>
                <a:cs typeface="+mn-lt"/>
              </a:rPr>
              <a:t>etapa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seguinte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também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tem</a:t>
            </a:r>
            <a:r>
              <a:rPr lang="en-US" dirty="0">
                <a:latin typeface="Arial Nova"/>
                <a:ea typeface="+mn-lt"/>
                <a:cs typeface="+mn-lt"/>
              </a:rPr>
              <a:t> haver com </a:t>
            </a:r>
            <a:r>
              <a:rPr lang="en-US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dirty="0">
                <a:latin typeface="Arial Nova"/>
                <a:ea typeface="+mn-lt"/>
                <a:cs typeface="+mn-lt"/>
              </a:rPr>
              <a:t>: o </a:t>
            </a:r>
            <a:r>
              <a:rPr lang="en-US" dirty="0" err="1">
                <a:latin typeface="Arial Nova"/>
                <a:ea typeface="+mn-lt"/>
                <a:cs typeface="+mn-lt"/>
              </a:rPr>
              <a:t>objetivo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desta</a:t>
            </a:r>
            <a:r>
              <a:rPr lang="en-US" dirty="0">
                <a:latin typeface="Arial Nova"/>
                <a:ea typeface="+mn-lt"/>
                <a:cs typeface="+mn-lt"/>
              </a:rPr>
              <a:t> é </a:t>
            </a:r>
            <a:r>
              <a:rPr lang="en-US" dirty="0" err="1">
                <a:latin typeface="Arial Nova"/>
                <a:ea typeface="+mn-lt"/>
                <a:cs typeface="+mn-lt"/>
              </a:rPr>
              <a:t>fazer</a:t>
            </a:r>
            <a:r>
              <a:rPr lang="en-US" dirty="0">
                <a:latin typeface="Arial Nova"/>
                <a:ea typeface="+mn-lt"/>
                <a:cs typeface="+mn-lt"/>
              </a:rPr>
              <a:t> um </a:t>
            </a:r>
            <a:r>
              <a:rPr lang="en-US" dirty="0" err="1">
                <a:latin typeface="Arial Nova"/>
                <a:ea typeface="+mn-lt"/>
                <a:cs typeface="+mn-lt"/>
              </a:rPr>
              <a:t>protótipo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afim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analisar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seus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principais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dirty="0" err="1">
                <a:latin typeface="Arial Nova"/>
                <a:ea typeface="+mn-lt"/>
                <a:cs typeface="+mn-lt"/>
              </a:rPr>
              <a:t>como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os</a:t>
            </a:r>
            <a:r>
              <a:rPr lang="en-US" dirty="0">
                <a:latin typeface="Arial Nova"/>
                <a:ea typeface="+mn-lt"/>
                <a:cs typeface="+mn-lt"/>
              </a:rPr>
              <a:t> de interface e </a:t>
            </a:r>
            <a:r>
              <a:rPr lang="en-US" dirty="0" err="1">
                <a:latin typeface="Arial Nova"/>
                <a:ea typeface="+mn-lt"/>
                <a:cs typeface="+mn-lt"/>
              </a:rPr>
              <a:t>os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relacionados</a:t>
            </a:r>
            <a:r>
              <a:rPr lang="en-US" dirty="0">
                <a:latin typeface="Arial Nova"/>
                <a:ea typeface="+mn-lt"/>
                <a:cs typeface="+mn-lt"/>
              </a:rPr>
              <a:t> com o que </a:t>
            </a:r>
            <a:r>
              <a:rPr lang="en-US" dirty="0" err="1">
                <a:latin typeface="Arial Nova"/>
                <a:ea typeface="+mn-lt"/>
                <a:cs typeface="+mn-lt"/>
              </a:rPr>
              <a:t>usuário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entende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na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tela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 Nova"/>
                <a:ea typeface="+mn-lt"/>
                <a:cs typeface="+mn-lt"/>
              </a:rPr>
              <a:t>A </a:t>
            </a:r>
            <a:r>
              <a:rPr lang="en-US" dirty="0" err="1">
                <a:latin typeface="Arial Nova"/>
                <a:ea typeface="+mn-lt"/>
                <a:cs typeface="+mn-lt"/>
              </a:rPr>
              <a:t>análise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faz</a:t>
            </a:r>
            <a:r>
              <a:rPr lang="en-US" dirty="0">
                <a:latin typeface="Arial Nova"/>
                <a:ea typeface="+mn-lt"/>
                <a:cs typeface="+mn-lt"/>
              </a:rPr>
              <a:t> com que </a:t>
            </a:r>
            <a:r>
              <a:rPr lang="en-US" dirty="0" err="1">
                <a:latin typeface="Arial Nova"/>
                <a:ea typeface="+mn-lt"/>
                <a:cs typeface="+mn-lt"/>
              </a:rPr>
              <a:t>este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consiga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abrigar</a:t>
            </a:r>
            <a:r>
              <a:rPr lang="en-US" dirty="0">
                <a:latin typeface="Arial Nova"/>
                <a:ea typeface="+mn-lt"/>
                <a:cs typeface="+mn-lt"/>
              </a:rPr>
              <a:t> outros </a:t>
            </a:r>
            <a:r>
              <a:rPr lang="en-US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dirty="0">
                <a:latin typeface="Arial Nova"/>
                <a:ea typeface="+mn-lt"/>
                <a:cs typeface="+mn-lt"/>
              </a:rPr>
              <a:t> e sub-</a:t>
            </a:r>
            <a:r>
              <a:rPr lang="en-US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de software no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E20C61E-1563-7652-FC49-67FC3D444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" r="1" b="1"/>
          <a:stretch/>
        </p:blipFill>
        <p:spPr>
          <a:xfrm>
            <a:off x="5266525" y="1213450"/>
            <a:ext cx="6924756" cy="5638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37237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A6D-E24E-E324-0E74-461A802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" y="-3338"/>
            <a:ext cx="6845364" cy="122504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Nova"/>
                <a:ea typeface="Calibri Light"/>
                <a:cs typeface="Calibri Light"/>
              </a:rPr>
              <a:t>CARACTERÍSTICAS</a:t>
            </a:r>
            <a:endParaRPr lang="en-US" sz="5400" b="1" dirty="0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DA99-EB06-A0C8-B196-DE87398A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" y="1719533"/>
            <a:ext cx="4474329" cy="51327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 Nova"/>
                <a:ea typeface="+mn-lt"/>
                <a:cs typeface="+mn-lt"/>
              </a:rPr>
              <a:t>Uma </a:t>
            </a:r>
            <a:r>
              <a:rPr lang="en-US" dirty="0" err="1">
                <a:latin typeface="Arial Nova"/>
                <a:ea typeface="+mn-lt"/>
                <a:cs typeface="+mn-lt"/>
              </a:rPr>
              <a:t>característica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deste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é que, a </a:t>
            </a:r>
            <a:r>
              <a:rPr lang="en-US" dirty="0" err="1">
                <a:latin typeface="Arial Nova"/>
                <a:ea typeface="+mn-lt"/>
                <a:cs typeface="+mn-lt"/>
              </a:rPr>
              <a:t>última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etapa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cada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ciclo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durante</a:t>
            </a:r>
            <a:r>
              <a:rPr lang="en-US" dirty="0">
                <a:latin typeface="Arial Nova"/>
                <a:ea typeface="+mn-lt"/>
                <a:cs typeface="+mn-lt"/>
              </a:rPr>
              <a:t> o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dirty="0">
                <a:latin typeface="Arial Nova"/>
                <a:ea typeface="+mn-lt"/>
                <a:cs typeface="+mn-lt"/>
              </a:rPr>
              <a:t> é sempre </a:t>
            </a:r>
            <a:r>
              <a:rPr lang="en-US" dirty="0" err="1">
                <a:latin typeface="Arial Nova"/>
                <a:ea typeface="+mn-lt"/>
                <a:cs typeface="+mn-lt"/>
              </a:rPr>
              <a:t>uma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revisão</a:t>
            </a:r>
            <a:r>
              <a:rPr lang="en-US" dirty="0">
                <a:latin typeface="Arial Nova"/>
                <a:ea typeface="+mn-lt"/>
                <a:cs typeface="+mn-lt"/>
              </a:rPr>
              <a:t> do que </a:t>
            </a:r>
            <a:r>
              <a:rPr lang="en-US" dirty="0" err="1">
                <a:latin typeface="Arial Nova"/>
                <a:ea typeface="+mn-lt"/>
                <a:cs typeface="+mn-lt"/>
              </a:rPr>
              <a:t>foi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aplicado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dentro</a:t>
            </a:r>
            <a:r>
              <a:rPr lang="en-US" dirty="0">
                <a:latin typeface="Arial Nova"/>
                <a:ea typeface="+mn-lt"/>
                <a:cs typeface="+mn-lt"/>
              </a:rPr>
              <a:t> do software. </a:t>
            </a:r>
            <a:r>
              <a:rPr lang="en-US" dirty="0" err="1">
                <a:latin typeface="Arial Nova"/>
                <a:ea typeface="+mn-lt"/>
                <a:cs typeface="+mn-lt"/>
              </a:rPr>
              <a:t>Esta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revisão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compreende</a:t>
            </a:r>
            <a:r>
              <a:rPr lang="en-US" dirty="0">
                <a:latin typeface="Arial Nova"/>
                <a:ea typeface="+mn-lt"/>
                <a:cs typeface="+mn-lt"/>
              </a:rPr>
              <a:t> </a:t>
            </a:r>
            <a:r>
              <a:rPr lang="en-US" dirty="0" err="1">
                <a:latin typeface="Arial Nova"/>
                <a:ea typeface="+mn-lt"/>
                <a:cs typeface="+mn-lt"/>
              </a:rPr>
              <a:t>tudo</a:t>
            </a:r>
            <a:r>
              <a:rPr lang="en-US" dirty="0">
                <a:latin typeface="Arial Nova"/>
                <a:ea typeface="+mn-lt"/>
                <a:cs typeface="+mn-lt"/>
              </a:rPr>
              <a:t> que </a:t>
            </a:r>
            <a:r>
              <a:rPr lang="en-US" dirty="0" err="1">
                <a:latin typeface="Arial Nova"/>
                <a:ea typeface="+mn-lt"/>
                <a:cs typeface="+mn-lt"/>
              </a:rPr>
              <a:t>aconteceu</a:t>
            </a:r>
            <a:r>
              <a:rPr lang="en-US" dirty="0">
                <a:latin typeface="Arial Nova"/>
                <a:ea typeface="+mn-lt"/>
                <a:cs typeface="+mn-lt"/>
              </a:rPr>
              <a:t> no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do </a:t>
            </a:r>
            <a:r>
              <a:rPr lang="en-US" dirty="0" err="1">
                <a:latin typeface="Arial Nova"/>
                <a:ea typeface="+mn-lt"/>
                <a:cs typeface="+mn-lt"/>
              </a:rPr>
              <a:t>ciclo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dirty="0" err="1">
                <a:latin typeface="Arial Nova"/>
                <a:ea typeface="+mn-lt"/>
                <a:cs typeface="+mn-lt"/>
              </a:rPr>
              <a:t>assim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como</a:t>
            </a:r>
            <a:r>
              <a:rPr lang="en-US" dirty="0">
                <a:latin typeface="Arial Nova"/>
                <a:ea typeface="+mn-lt"/>
                <a:cs typeface="+mn-lt"/>
              </a:rPr>
              <a:t> o </a:t>
            </a:r>
            <a:r>
              <a:rPr lang="en-US" dirty="0" err="1">
                <a:latin typeface="Arial Nova"/>
                <a:ea typeface="+mn-lt"/>
                <a:cs typeface="+mn-lt"/>
              </a:rPr>
              <a:t>planejamento</a:t>
            </a:r>
            <a:r>
              <a:rPr lang="en-US" dirty="0">
                <a:latin typeface="Arial Nova"/>
                <a:ea typeface="+mn-lt"/>
                <a:cs typeface="+mn-lt"/>
              </a:rPr>
              <a:t> para o </a:t>
            </a:r>
            <a:r>
              <a:rPr lang="en-US" dirty="0" err="1">
                <a:latin typeface="Arial Nova"/>
                <a:ea typeface="+mn-lt"/>
                <a:cs typeface="+mn-lt"/>
              </a:rPr>
              <a:t>próximo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Arial Nova"/>
                <a:ea typeface="+mn-lt"/>
                <a:cs typeface="+mn-lt"/>
              </a:rPr>
              <a:t>Logicamente</a:t>
            </a:r>
            <a:r>
              <a:rPr lang="en-US" dirty="0">
                <a:latin typeface="Arial Nova"/>
                <a:ea typeface="+mn-lt"/>
                <a:cs typeface="+mn-lt"/>
              </a:rPr>
              <a:t>, entre </a:t>
            </a:r>
            <a:r>
              <a:rPr lang="en-US" dirty="0" err="1">
                <a:latin typeface="Arial Nova"/>
                <a:ea typeface="+mn-lt"/>
                <a:cs typeface="+mn-lt"/>
              </a:rPr>
              <a:t>todas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estas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estão</a:t>
            </a:r>
            <a:r>
              <a:rPr lang="en-US" dirty="0">
                <a:latin typeface="Arial Nova"/>
                <a:ea typeface="+mn-lt"/>
                <a:cs typeface="+mn-lt"/>
              </a:rPr>
              <a:t> o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, a </a:t>
            </a:r>
            <a:r>
              <a:rPr lang="en-US" dirty="0" err="1">
                <a:latin typeface="Arial Nova"/>
                <a:ea typeface="+mn-lt"/>
                <a:cs typeface="+mn-lt"/>
              </a:rPr>
              <a:t>prototipação</a:t>
            </a:r>
            <a:r>
              <a:rPr lang="en-US" dirty="0">
                <a:latin typeface="Arial Nova"/>
                <a:ea typeface="+mn-lt"/>
                <a:cs typeface="+mn-lt"/>
              </a:rPr>
              <a:t>, a </a:t>
            </a:r>
            <a:r>
              <a:rPr lang="en-US" dirty="0" err="1">
                <a:latin typeface="Arial Nova"/>
                <a:ea typeface="+mn-lt"/>
                <a:cs typeface="+mn-lt"/>
              </a:rPr>
              <a:t>produção</a:t>
            </a:r>
            <a:r>
              <a:rPr lang="en-US" dirty="0">
                <a:latin typeface="Arial Nova"/>
                <a:ea typeface="+mn-lt"/>
                <a:cs typeface="+mn-lt"/>
              </a:rPr>
              <a:t>, a </a:t>
            </a:r>
            <a:r>
              <a:rPr lang="en-US" dirty="0" err="1">
                <a:latin typeface="Arial Nova"/>
                <a:ea typeface="+mn-lt"/>
                <a:cs typeface="+mn-lt"/>
              </a:rPr>
              <a:t>implementação</a:t>
            </a:r>
            <a:r>
              <a:rPr lang="en-US" dirty="0">
                <a:latin typeface="Arial Nova"/>
                <a:ea typeface="+mn-lt"/>
                <a:cs typeface="+mn-lt"/>
              </a:rPr>
              <a:t>, o 'coding', </a:t>
            </a:r>
            <a:r>
              <a:rPr lang="en-US" dirty="0" err="1">
                <a:latin typeface="Arial Nova"/>
                <a:ea typeface="+mn-lt"/>
                <a:cs typeface="+mn-lt"/>
              </a:rPr>
              <a:t>os</a:t>
            </a:r>
            <a:r>
              <a:rPr lang="en-US" dirty="0">
                <a:latin typeface="Arial Nova"/>
                <a:ea typeface="+mn-lt"/>
                <a:cs typeface="+mn-lt"/>
              </a:rPr>
              <a:t> testes, etc.</a:t>
            </a:r>
            <a:endParaRPr lang="en-US" dirty="0">
              <a:latin typeface="Arial Nova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 Nova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 Nova"/>
              <a:ea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51D6781-D6C2-9057-A28C-91E1E5701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1" r="1" b="231"/>
          <a:stretch/>
        </p:blipFill>
        <p:spPr>
          <a:xfrm>
            <a:off x="5266525" y="1213450"/>
            <a:ext cx="6924756" cy="5638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81122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371-EE92-BBA4-578E-1C2A7FD2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20" y="804672"/>
            <a:ext cx="4369623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Arial Nova"/>
                <a:ea typeface="Calibri Light"/>
                <a:cs typeface="Calibri Light"/>
              </a:rPr>
              <a:t>VANTAGENS</a:t>
            </a:r>
            <a:endParaRPr lang="en-US" sz="54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876A-D19D-9737-4C66-10EC8C9D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 Nova"/>
                <a:ea typeface="+mn-lt"/>
                <a:cs typeface="+mn-lt"/>
              </a:rPr>
              <a:t>A </a:t>
            </a:r>
            <a:r>
              <a:rPr lang="en-US" dirty="0" err="1">
                <a:latin typeface="Arial Nova"/>
                <a:ea typeface="+mn-lt"/>
                <a:cs typeface="+mn-lt"/>
              </a:rPr>
              <a:t>alta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qualidade</a:t>
            </a:r>
            <a:r>
              <a:rPr lang="en-US" dirty="0">
                <a:latin typeface="Arial Nova"/>
                <a:ea typeface="+mn-lt"/>
                <a:cs typeface="+mn-lt"/>
              </a:rPr>
              <a:t> e </a:t>
            </a:r>
            <a:r>
              <a:rPr lang="en-US" dirty="0" err="1">
                <a:latin typeface="Arial Nova"/>
                <a:ea typeface="+mn-lt"/>
                <a:cs typeface="+mn-lt"/>
              </a:rPr>
              <a:t>quantidade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análise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dirty="0" err="1">
                <a:latin typeface="Arial Nova"/>
                <a:ea typeface="+mn-lt"/>
                <a:cs typeface="+mn-lt"/>
              </a:rPr>
              <a:t>diminuindo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os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imprevistos</a:t>
            </a:r>
            <a:r>
              <a:rPr lang="en-US" dirty="0">
                <a:latin typeface="Arial Nova"/>
                <a:ea typeface="+mn-lt"/>
                <a:cs typeface="+mn-lt"/>
              </a:rPr>
              <a:t> e a </a:t>
            </a:r>
            <a:r>
              <a:rPr lang="en-US" dirty="0" err="1">
                <a:latin typeface="Arial Nova"/>
                <a:ea typeface="+mn-lt"/>
                <a:cs typeface="+mn-lt"/>
              </a:rPr>
              <a:t>quantidade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desvios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fatais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durante</a:t>
            </a:r>
            <a:r>
              <a:rPr lang="en-US" dirty="0">
                <a:latin typeface="Arial Nova"/>
                <a:ea typeface="+mn-lt"/>
                <a:cs typeface="+mn-lt"/>
              </a:rPr>
              <a:t> o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>
              <a:latin typeface="Arial Nova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Arial Nova"/>
                <a:ea typeface="+mn-lt"/>
                <a:cs typeface="+mn-lt"/>
              </a:rPr>
              <a:t> É um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de alto </a:t>
            </a:r>
            <a:r>
              <a:rPr lang="en-US" dirty="0" err="1">
                <a:latin typeface="Arial Nova"/>
                <a:ea typeface="+mn-lt"/>
                <a:cs typeface="+mn-lt"/>
              </a:rPr>
              <a:t>planejamento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dirty="0" err="1">
                <a:latin typeface="Arial Nova"/>
                <a:ea typeface="+mn-lt"/>
                <a:cs typeface="+mn-lt"/>
              </a:rPr>
              <a:t>onde</a:t>
            </a:r>
            <a:r>
              <a:rPr lang="en-US" dirty="0">
                <a:latin typeface="Arial Nova"/>
                <a:ea typeface="+mn-lt"/>
                <a:cs typeface="+mn-lt"/>
              </a:rPr>
              <a:t> sempre </a:t>
            </a:r>
            <a:r>
              <a:rPr lang="en-US" dirty="0" err="1">
                <a:latin typeface="Arial Nova"/>
                <a:ea typeface="+mn-lt"/>
                <a:cs typeface="+mn-lt"/>
              </a:rPr>
              <a:t>planeja</a:t>
            </a:r>
            <a:r>
              <a:rPr lang="en-US" dirty="0">
                <a:latin typeface="Arial Nova"/>
                <a:ea typeface="+mn-lt"/>
                <a:cs typeface="+mn-lt"/>
              </a:rPr>
              <a:t> as </a:t>
            </a:r>
            <a:r>
              <a:rPr lang="en-US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>
              <a:latin typeface="Arial Nova"/>
            </a:endParaRPr>
          </a:p>
          <a:p>
            <a:r>
              <a:rPr lang="en-US" dirty="0">
                <a:latin typeface="Arial Nova"/>
                <a:ea typeface="+mn-lt"/>
                <a:cs typeface="+mn-lt"/>
              </a:rPr>
              <a:t>O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consegue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prever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falhas</a:t>
            </a:r>
            <a:r>
              <a:rPr lang="en-US" dirty="0">
                <a:latin typeface="Arial Nova"/>
                <a:ea typeface="+mn-lt"/>
                <a:cs typeface="+mn-lt"/>
              </a:rPr>
              <a:t> e as </a:t>
            </a:r>
            <a:r>
              <a:rPr lang="en-US" dirty="0" err="1">
                <a:latin typeface="Arial Nova"/>
                <a:ea typeface="+mn-lt"/>
                <a:cs typeface="+mn-lt"/>
              </a:rPr>
              <a:t>principais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dificuldades</a:t>
            </a:r>
            <a:r>
              <a:rPr lang="en-US" dirty="0">
                <a:latin typeface="Arial Nova"/>
                <a:ea typeface="+mn-lt"/>
                <a:cs typeface="+mn-lt"/>
              </a:rPr>
              <a:t> do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latin typeface="Arial Nova"/>
                <a:ea typeface="+mn-lt"/>
                <a:cs typeface="+mn-lt"/>
              </a:rPr>
              <a:t>, antes </a:t>
            </a:r>
            <a:r>
              <a:rPr lang="en-US" dirty="0" err="1">
                <a:latin typeface="Arial Nova"/>
                <a:ea typeface="+mn-lt"/>
                <a:cs typeface="+mn-lt"/>
              </a:rPr>
              <a:t>mesmo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sua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implementação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ou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prototipação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</a:endParaRPr>
          </a:p>
          <a:p>
            <a:r>
              <a:rPr lang="en-US" dirty="0">
                <a:latin typeface="Arial Nova"/>
                <a:ea typeface="+mn-lt"/>
                <a:cs typeface="+mn-lt"/>
              </a:rPr>
              <a:t> </a:t>
            </a:r>
            <a:r>
              <a:rPr lang="en-US" dirty="0" err="1">
                <a:latin typeface="Arial Nova"/>
                <a:ea typeface="+mn-lt"/>
                <a:cs typeface="+mn-lt"/>
              </a:rPr>
              <a:t>Consegue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conter</a:t>
            </a:r>
            <a:r>
              <a:rPr lang="en-US" dirty="0">
                <a:latin typeface="Arial Nova"/>
                <a:ea typeface="+mn-lt"/>
                <a:cs typeface="+mn-lt"/>
              </a:rPr>
              <a:t> outros </a:t>
            </a:r>
            <a:r>
              <a:rPr lang="en-US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dirty="0">
                <a:latin typeface="Arial Nova"/>
                <a:ea typeface="+mn-lt"/>
                <a:cs typeface="+mn-lt"/>
              </a:rPr>
              <a:t> e sub-</a:t>
            </a:r>
            <a:r>
              <a:rPr lang="en-US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durante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sua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produção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>
              <a:latin typeface="Arial Nova"/>
            </a:endParaRPr>
          </a:p>
          <a:p>
            <a:endParaRPr lang="en-US" dirty="0">
              <a:latin typeface="Arial Nov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33530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E5E0-AD92-92B5-34BC-4EAAE086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14" y="804672"/>
            <a:ext cx="5764226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Arial Nova"/>
                <a:ea typeface="Calibri Light"/>
                <a:cs typeface="Calibri Light"/>
              </a:rPr>
              <a:t>DESVANTAGENS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7957-E810-3612-D0EF-6F3A2A1C2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294" y="804671"/>
            <a:ext cx="5278497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 Nova"/>
                <a:ea typeface="+mn-lt"/>
                <a:cs typeface="+mn-lt"/>
              </a:rPr>
              <a:t>Demanda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uma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larga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equipe</a:t>
            </a:r>
            <a:r>
              <a:rPr lang="en-US" dirty="0">
                <a:latin typeface="Arial Nova"/>
                <a:ea typeface="+mn-lt"/>
                <a:cs typeface="+mn-lt"/>
              </a:rPr>
              <a:t> de </a:t>
            </a:r>
            <a:r>
              <a:rPr lang="en-US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de um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latin typeface="Arial Nova"/>
                <a:ea typeface="+mn-lt"/>
                <a:cs typeface="+mn-lt"/>
              </a:rPr>
              <a:t> e, </a:t>
            </a:r>
            <a:r>
              <a:rPr lang="en-US" dirty="0" err="1">
                <a:latin typeface="Arial Nova"/>
                <a:ea typeface="+mn-lt"/>
                <a:cs typeface="+mn-lt"/>
              </a:rPr>
              <a:t>portanto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dirty="0" err="1">
                <a:latin typeface="Arial Nova"/>
                <a:ea typeface="+mn-lt"/>
                <a:cs typeface="+mn-lt"/>
              </a:rPr>
              <a:t>custa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muito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  <a:ea typeface="Calibri"/>
              <a:cs typeface="Calibri"/>
            </a:endParaRPr>
          </a:p>
          <a:p>
            <a:r>
              <a:rPr lang="en-US" dirty="0">
                <a:latin typeface="Arial Nova"/>
                <a:ea typeface="+mn-lt"/>
                <a:cs typeface="+mn-lt"/>
              </a:rPr>
              <a:t>É um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que </a:t>
            </a:r>
            <a:r>
              <a:rPr lang="en-US" dirty="0" err="1">
                <a:latin typeface="Arial Nova"/>
                <a:ea typeface="+mn-lt"/>
                <a:cs typeface="+mn-lt"/>
              </a:rPr>
              <a:t>envolve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latin typeface="Arial Nova"/>
                <a:ea typeface="+mn-lt"/>
                <a:cs typeface="+mn-lt"/>
              </a:rPr>
              <a:t> longas que </a:t>
            </a:r>
            <a:r>
              <a:rPr lang="en-US" dirty="0" err="1">
                <a:latin typeface="Arial Nova"/>
                <a:ea typeface="+mn-lt"/>
                <a:cs typeface="+mn-lt"/>
              </a:rPr>
              <a:t>podem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consumir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muito</a:t>
            </a:r>
            <a:r>
              <a:rPr lang="en-US" dirty="0">
                <a:latin typeface="Arial Nova"/>
                <a:ea typeface="+mn-lt"/>
                <a:cs typeface="+mn-lt"/>
              </a:rPr>
              <a:t> tempo.</a:t>
            </a:r>
            <a:endParaRPr lang="en-US" dirty="0">
              <a:latin typeface="Arial Nova"/>
            </a:endParaRPr>
          </a:p>
          <a:p>
            <a:r>
              <a:rPr lang="en-US" dirty="0" err="1">
                <a:latin typeface="Arial Nova"/>
                <a:ea typeface="+mn-lt"/>
                <a:cs typeface="+mn-lt"/>
              </a:rPr>
              <a:t>Portanto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dirty="0" err="1">
                <a:latin typeface="Arial Nova"/>
                <a:ea typeface="+mn-lt"/>
                <a:cs typeface="+mn-lt"/>
              </a:rPr>
              <a:t>este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não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consegue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servir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projetos</a:t>
            </a:r>
            <a:r>
              <a:rPr lang="en-US" dirty="0">
                <a:latin typeface="Arial Nova"/>
                <a:ea typeface="+mn-lt"/>
                <a:cs typeface="+mn-lt"/>
              </a:rPr>
              <a:t> que </a:t>
            </a:r>
            <a:r>
              <a:rPr lang="en-US" dirty="0" err="1">
                <a:latin typeface="Arial Nova"/>
                <a:ea typeface="+mn-lt"/>
                <a:cs typeface="+mn-lt"/>
              </a:rPr>
              <a:t>não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sejam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dirty="0" err="1">
                <a:latin typeface="Arial Nova"/>
                <a:ea typeface="+mn-lt"/>
                <a:cs typeface="+mn-lt"/>
              </a:rPr>
              <a:t>alta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escala</a:t>
            </a:r>
            <a:r>
              <a:rPr lang="en-US" dirty="0">
                <a:latin typeface="Arial Nova"/>
                <a:ea typeface="+mn-lt"/>
                <a:cs typeface="+mn-lt"/>
              </a:rPr>
              <a:t> com </a:t>
            </a:r>
            <a:r>
              <a:rPr lang="en-US" dirty="0" err="1">
                <a:latin typeface="Arial Nova"/>
                <a:ea typeface="+mn-lt"/>
                <a:cs typeface="+mn-lt"/>
              </a:rPr>
              <a:t>uma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equipe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experiente</a:t>
            </a:r>
            <a:r>
              <a:rPr lang="en-US" dirty="0">
                <a:latin typeface="Arial Nova"/>
                <a:ea typeface="+mn-lt"/>
                <a:cs typeface="+mn-lt"/>
              </a:rPr>
              <a:t> e </a:t>
            </a:r>
            <a:r>
              <a:rPr lang="en-US" dirty="0" err="1">
                <a:latin typeface="Arial Nova"/>
                <a:ea typeface="+mn-lt"/>
                <a:cs typeface="+mn-lt"/>
              </a:rPr>
              <a:t>grande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08607543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    MODELO     ESPIRAL</vt:lpstr>
      <vt:lpstr>CONCEITO</vt:lpstr>
      <vt:lpstr>CONCEITO</vt:lpstr>
      <vt:lpstr>HISTÓRIA</vt:lpstr>
      <vt:lpstr>CARACTERÍSTICAS</vt:lpstr>
      <vt:lpstr>CARACTERÍSTICAS</vt:lpstr>
      <vt:lpstr>CARACTERÍSTICAS</vt:lpstr>
      <vt:lpstr>VANTAGENS</vt:lpstr>
      <vt:lpstr>DESVANTAGENS</vt:lpstr>
      <vt:lpstr>UTILIZAÇÃO</vt:lpstr>
      <vt:lpstr>PowerPoint Presentation</vt:lpstr>
      <vt:lpstr>REFERÊNCIAS BIBLIOGRÁFICAS</vt:lpstr>
      <vt:lpstr>CRÉDITOS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253</cp:revision>
  <dcterms:created xsi:type="dcterms:W3CDTF">2022-08-14T21:34:16Z</dcterms:created>
  <dcterms:modified xsi:type="dcterms:W3CDTF">2022-08-16T01:56:04Z</dcterms:modified>
</cp:coreProperties>
</file>