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CBA252-983C-2B8A-B9B4-832651576F5A}" v="314" dt="2022-03-14T23:11:44.289"/>
    <p1510:client id="{A3ADA0EC-6074-4C2A-86B2-A1B36F612429}" v="53" dt="2022-03-14T21:27:03.561"/>
    <p1510:client id="{ACBCB6F3-DD5F-95DD-1BD3-BD92119023C8}" v="513" dt="2022-03-15T02:20:12.9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trofisicayfisica.com/2016/04/geologia-de-mercurio-ii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nature, crater, outdoor&#10;&#10;Description automatically generated">
            <a:extLst>
              <a:ext uri="{FF2B5EF4-FFF2-40B4-BE49-F238E27FC236}">
                <a16:creationId xmlns:a16="http://schemas.microsoft.com/office/drawing/2014/main" id="{D1A7DC1F-4C9E-4356-B149-E6C8D0D457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819" r="484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-789827"/>
            <a:ext cx="9144000" cy="2900518"/>
          </a:xfrm>
        </p:spPr>
        <p:txBody>
          <a:bodyPr>
            <a:normAutofit/>
          </a:bodyPr>
          <a:lstStyle/>
          <a:p>
            <a:r>
              <a:rPr lang="pt-BR" sz="9600" b="1" dirty="0">
                <a:solidFill>
                  <a:srgbClr val="FFFFFF"/>
                </a:solidFill>
                <a:latin typeface="Arial"/>
                <a:ea typeface="+mj-lt"/>
                <a:cs typeface="+mj-lt"/>
              </a:rPr>
              <a:t>MERCÚRIO</a:t>
            </a:r>
            <a:endParaRPr lang="pt-BR" sz="96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376611"/>
            <a:ext cx="9144000" cy="10983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3600" b="1" dirty="0">
                <a:solidFill>
                  <a:schemeClr val="tx1">
                    <a:lumMod val="95000"/>
                  </a:schemeClr>
                </a:solidFill>
                <a:latin typeface="Arial"/>
                <a:cs typeface="Calibri"/>
              </a:rPr>
              <a:t>O </a:t>
            </a:r>
            <a:r>
              <a:rPr lang="de-DE" sz="3600" b="1" dirty="0" err="1">
                <a:solidFill>
                  <a:schemeClr val="tx1">
                    <a:lumMod val="95000"/>
                  </a:schemeClr>
                </a:solidFill>
                <a:latin typeface="Arial"/>
                <a:cs typeface="Calibri"/>
              </a:rPr>
              <a:t>planeta</a:t>
            </a:r>
            <a:r>
              <a:rPr lang="de-DE" sz="3600" b="1" dirty="0">
                <a:solidFill>
                  <a:schemeClr val="tx1">
                    <a:lumMod val="95000"/>
                  </a:schemeClr>
                </a:solidFill>
                <a:latin typeface="Arial"/>
                <a:cs typeface="Calibri"/>
              </a:rPr>
              <a:t> </a:t>
            </a:r>
            <a:r>
              <a:rPr lang="de-DE" sz="3600" b="1" dirty="0" err="1">
                <a:solidFill>
                  <a:schemeClr val="tx1">
                    <a:lumMod val="95000"/>
                  </a:schemeClr>
                </a:solidFill>
                <a:latin typeface="Arial"/>
                <a:cs typeface="Calibri"/>
              </a:rPr>
              <a:t>mais</a:t>
            </a:r>
            <a:r>
              <a:rPr lang="de-DE" sz="3600" b="1" dirty="0">
                <a:solidFill>
                  <a:schemeClr val="tx1">
                    <a:lumMod val="95000"/>
                  </a:schemeClr>
                </a:solidFill>
                <a:latin typeface="Arial"/>
                <a:cs typeface="Calibri"/>
              </a:rPr>
              <a:t> </a:t>
            </a:r>
            <a:r>
              <a:rPr lang="de-DE" sz="3600" b="1" dirty="0" err="1">
                <a:solidFill>
                  <a:schemeClr val="tx1">
                    <a:lumMod val="95000"/>
                  </a:schemeClr>
                </a:solidFill>
                <a:latin typeface="Arial"/>
                <a:cs typeface="Calibri"/>
              </a:rPr>
              <a:t>próximo</a:t>
            </a:r>
            <a:r>
              <a:rPr lang="de-DE" sz="3600" b="1" dirty="0">
                <a:solidFill>
                  <a:schemeClr val="tx1">
                    <a:lumMod val="95000"/>
                  </a:schemeClr>
                </a:solidFill>
                <a:latin typeface="Arial"/>
                <a:cs typeface="Calibri"/>
              </a:rPr>
              <a:t> do Sol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80DA2-5B37-4518-AD42-4059E2A409D9}"/>
              </a:ext>
            </a:extLst>
          </p:cNvPr>
          <p:cNvSpPr txBox="1"/>
          <p:nvPr/>
        </p:nvSpPr>
        <p:spPr>
          <a:xfrm>
            <a:off x="12697383" y="4544473"/>
            <a:ext cx="184730" cy="200055"/>
          </a:xfrm>
          <a:prstGeom prst="rect">
            <a:avLst/>
          </a:prstGeom>
          <a:solidFill>
            <a:srgbClr val="000000"/>
          </a:solidFill>
        </p:spPr>
        <p:txBody>
          <a:bodyPr wrap="none" lIns="91440" tIns="45720" rIns="91440" bIns="45720" anchor="t">
            <a:spAutoFit/>
          </a:bodyPr>
          <a:lstStyle/>
          <a:p>
            <a:pPr algn="r">
              <a:spcAft>
                <a:spcPts val="600"/>
              </a:spcAft>
            </a:pPr>
            <a:endParaRPr lang="en-US" sz="700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1995E9-D1B6-47FC-8D76-23888E5B3FD5}"/>
              </a:ext>
            </a:extLst>
          </p:cNvPr>
          <p:cNvSpPr txBox="1"/>
          <p:nvPr/>
        </p:nvSpPr>
        <p:spPr>
          <a:xfrm>
            <a:off x="7197307" y="4336211"/>
            <a:ext cx="6826370" cy="286232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i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cs typeface="Calibri"/>
              </a:rPr>
              <a:t>Trabalho</a:t>
            </a:r>
            <a:r>
              <a:rPr lang="en-US" sz="20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cs typeface="Calibri"/>
              </a:rPr>
              <a:t> </a:t>
            </a:r>
            <a:r>
              <a:rPr lang="en-US" sz="2000" b="1" i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cs typeface="Calibri"/>
              </a:rPr>
              <a:t>realizado</a:t>
            </a:r>
            <a:r>
              <a:rPr lang="en-US" sz="20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cs typeface="Calibri"/>
              </a:rPr>
              <a:t> </a:t>
            </a:r>
            <a:r>
              <a:rPr lang="en-US" sz="2000" b="1" i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cs typeface="Calibri"/>
              </a:rPr>
              <a:t>por</a:t>
            </a:r>
            <a:r>
              <a:rPr lang="en-US" sz="20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cs typeface="Calibri"/>
              </a:rPr>
              <a:t>:</a:t>
            </a:r>
            <a:br>
              <a:rPr lang="en-US" sz="20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br>
              <a:rPr lang="en-US" sz="20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sz="20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cs typeface="Calibri"/>
              </a:rPr>
              <a:t>Sala - 1° </a:t>
            </a:r>
            <a:r>
              <a:rPr lang="en-US" sz="2000" b="1" i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cs typeface="Calibri"/>
              </a:rPr>
              <a:t>Desenvolvimento</a:t>
            </a:r>
            <a:r>
              <a:rPr lang="en-US" sz="20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cs typeface="Calibri"/>
              </a:rPr>
              <a:t> de Sistemas</a:t>
            </a:r>
          </a:p>
          <a:p>
            <a:endParaRPr lang="en-US" sz="2000" b="1" i="1" dirty="0">
              <a:solidFill>
                <a:schemeClr val="accent3">
                  <a:lumMod val="60000"/>
                  <a:lumOff val="40000"/>
                </a:schemeClr>
              </a:solidFill>
              <a:latin typeface="Arial"/>
              <a:cs typeface="Calibri"/>
            </a:endParaRPr>
          </a:p>
          <a:p>
            <a:r>
              <a:rPr lang="en-US" sz="20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cs typeface="Calibri"/>
              </a:rPr>
              <a:t>Gabriel;</a:t>
            </a:r>
          </a:p>
          <a:p>
            <a:r>
              <a:rPr lang="en-US" sz="20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cs typeface="Calibri"/>
              </a:rPr>
              <a:t>Lucas;</a:t>
            </a:r>
          </a:p>
          <a:p>
            <a:r>
              <a:rPr lang="en-US" sz="20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cs typeface="Calibri"/>
              </a:rPr>
              <a:t>Pedro Lucas;</a:t>
            </a:r>
          </a:p>
          <a:p>
            <a:r>
              <a:rPr lang="en-US" sz="20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cs typeface="Calibri"/>
              </a:rPr>
              <a:t>Leonardo.</a:t>
            </a:r>
          </a:p>
          <a:p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outdoor&#10;&#10;Description automatically generated">
            <a:extLst>
              <a:ext uri="{FF2B5EF4-FFF2-40B4-BE49-F238E27FC236}">
                <a16:creationId xmlns:a16="http://schemas.microsoft.com/office/drawing/2014/main" id="{57178AB0-8EA2-4ED5-8233-6D814F6079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74" r="6746" b="1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AF9730-B5C1-44BC-ACC3-C9F249DD2DB2}"/>
              </a:ext>
            </a:extLst>
          </p:cNvPr>
          <p:cNvSpPr txBox="1"/>
          <p:nvPr/>
        </p:nvSpPr>
        <p:spPr>
          <a:xfrm>
            <a:off x="71425" y="254187"/>
            <a:ext cx="5321724" cy="609530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u="sng" dirty="0">
                <a:latin typeface="Arial"/>
                <a:cs typeface="Arial"/>
              </a:rPr>
              <a:t> </a:t>
            </a:r>
            <a:r>
              <a:rPr lang="en-US" sz="2200" b="1" u="sng" dirty="0" err="1">
                <a:latin typeface="Arial"/>
                <a:cs typeface="Arial"/>
              </a:rPr>
              <a:t>Mercúrio</a:t>
            </a:r>
            <a:r>
              <a:rPr lang="en-US" sz="2200" b="1" u="sng" dirty="0">
                <a:latin typeface="Arial"/>
                <a:cs typeface="Arial"/>
              </a:rPr>
              <a:t> é o </a:t>
            </a:r>
            <a:r>
              <a:rPr lang="en-US" sz="2200" b="1" u="sng" dirty="0" err="1">
                <a:latin typeface="Arial"/>
                <a:cs typeface="Arial"/>
              </a:rPr>
              <a:t>menor</a:t>
            </a:r>
            <a:r>
              <a:rPr lang="en-US" sz="2200" b="1" u="sng" dirty="0">
                <a:latin typeface="Arial"/>
                <a:cs typeface="Arial"/>
              </a:rPr>
              <a:t> </a:t>
            </a:r>
            <a:r>
              <a:rPr lang="en-US" sz="2200" b="1" u="sng" dirty="0" err="1">
                <a:latin typeface="Arial"/>
                <a:cs typeface="Arial"/>
              </a:rPr>
              <a:t>planeta</a:t>
            </a:r>
            <a:r>
              <a:rPr lang="en-US" sz="2200" b="1" u="sng" dirty="0">
                <a:latin typeface="Arial"/>
                <a:cs typeface="Arial"/>
              </a:rPr>
              <a:t> do </a:t>
            </a:r>
            <a:r>
              <a:rPr lang="en-US" sz="2200" b="1" u="sng" dirty="0" err="1">
                <a:latin typeface="Arial"/>
                <a:cs typeface="Arial"/>
              </a:rPr>
              <a:t>sistema</a:t>
            </a:r>
            <a:r>
              <a:rPr lang="en-US" sz="2200" b="1" u="sng" dirty="0">
                <a:latin typeface="Arial"/>
                <a:cs typeface="Arial"/>
              </a:rPr>
              <a:t> solar, com </a:t>
            </a:r>
            <a:r>
              <a:rPr lang="en-US" sz="2200" b="1" u="sng" dirty="0" err="1">
                <a:latin typeface="Arial"/>
                <a:cs typeface="Arial"/>
              </a:rPr>
              <a:t>aproximadamente</a:t>
            </a:r>
            <a:r>
              <a:rPr lang="en-US" sz="2200" b="1" u="sng" dirty="0">
                <a:latin typeface="Arial"/>
                <a:cs typeface="Arial"/>
              </a:rPr>
              <a:t> 4.900 km de </a:t>
            </a:r>
            <a:r>
              <a:rPr lang="en-US" sz="2200" b="1" u="sng" dirty="0" err="1">
                <a:latin typeface="Arial"/>
                <a:cs typeface="Arial"/>
              </a:rPr>
              <a:t>diâmetro</a:t>
            </a:r>
            <a:r>
              <a:rPr lang="en-US" sz="2200" b="1" u="sng" dirty="0">
                <a:latin typeface="Arial"/>
                <a:cs typeface="Arial"/>
              </a:rPr>
              <a:t>. </a:t>
            </a:r>
            <a:r>
              <a:rPr lang="en-US" sz="2200" b="1" u="sng" dirty="0" err="1">
                <a:latin typeface="Arial"/>
                <a:cs typeface="Arial"/>
              </a:rPr>
              <a:t>Caberiam</a:t>
            </a:r>
            <a:r>
              <a:rPr lang="en-US" sz="2200" b="1" u="sng" dirty="0">
                <a:latin typeface="Arial"/>
                <a:cs typeface="Arial"/>
              </a:rPr>
              <a:t> 4 ‘</a:t>
            </a:r>
            <a:r>
              <a:rPr lang="en-US" sz="2200" b="1" u="sng" dirty="0" err="1">
                <a:latin typeface="Arial"/>
                <a:cs typeface="Arial"/>
              </a:rPr>
              <a:t>Mercúrios</a:t>
            </a:r>
            <a:r>
              <a:rPr lang="en-US" sz="2200" b="1" u="sng" dirty="0">
                <a:latin typeface="Arial"/>
                <a:cs typeface="Arial"/>
              </a:rPr>
              <a:t>’ </a:t>
            </a:r>
            <a:r>
              <a:rPr lang="en-US" sz="2200" b="1" u="sng" dirty="0" err="1">
                <a:latin typeface="Arial"/>
                <a:cs typeface="Arial"/>
              </a:rPr>
              <a:t>dentro</a:t>
            </a:r>
            <a:r>
              <a:rPr lang="en-US" sz="2200" b="1" u="sng" dirty="0">
                <a:latin typeface="Arial"/>
                <a:cs typeface="Arial"/>
              </a:rPr>
              <a:t> da terra. Ele é </a:t>
            </a:r>
            <a:r>
              <a:rPr lang="en-US" sz="2200" b="1" u="sng" dirty="0" err="1">
                <a:latin typeface="Arial"/>
                <a:cs typeface="Arial"/>
              </a:rPr>
              <a:t>maior</a:t>
            </a:r>
            <a:r>
              <a:rPr lang="en-US" sz="2200" b="1" u="sng" dirty="0">
                <a:latin typeface="Arial"/>
                <a:cs typeface="Arial"/>
              </a:rPr>
              <a:t> do que </a:t>
            </a:r>
            <a:r>
              <a:rPr lang="en-US" sz="2200" b="1" u="sng" dirty="0" err="1">
                <a:latin typeface="Arial"/>
                <a:cs typeface="Arial"/>
              </a:rPr>
              <a:t>qualquer</a:t>
            </a:r>
            <a:r>
              <a:rPr lang="en-US" sz="2200" b="1" u="sng" dirty="0">
                <a:latin typeface="Arial"/>
                <a:cs typeface="Arial"/>
              </a:rPr>
              <a:t> </a:t>
            </a:r>
            <a:r>
              <a:rPr lang="en-US" sz="2200" b="1" u="sng" dirty="0" err="1">
                <a:latin typeface="Arial"/>
                <a:cs typeface="Arial"/>
              </a:rPr>
              <a:t>planeta</a:t>
            </a:r>
            <a:r>
              <a:rPr lang="en-US" sz="2200" b="1" u="sng" dirty="0">
                <a:latin typeface="Arial"/>
                <a:cs typeface="Arial"/>
              </a:rPr>
              <a:t> </a:t>
            </a:r>
            <a:r>
              <a:rPr lang="en-US" sz="2200" b="1" u="sng" dirty="0" err="1">
                <a:latin typeface="Arial"/>
                <a:cs typeface="Arial"/>
              </a:rPr>
              <a:t>anão</a:t>
            </a:r>
            <a:r>
              <a:rPr lang="en-US" sz="2200" b="1" u="sng" dirty="0">
                <a:latin typeface="Arial"/>
                <a:cs typeface="Arial"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u="sng" dirty="0">
              <a:latin typeface="Arial"/>
              <a:cs typeface="Arial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u="sng" dirty="0">
                <a:latin typeface="Arial"/>
                <a:cs typeface="Arial"/>
              </a:rPr>
              <a:t>As </a:t>
            </a:r>
            <a:r>
              <a:rPr lang="en-US" sz="2200" b="1" u="sng" dirty="0" err="1">
                <a:latin typeface="Arial"/>
                <a:cs typeface="Arial"/>
              </a:rPr>
              <a:t>primeiras</a:t>
            </a:r>
            <a:r>
              <a:rPr lang="en-US" sz="2200" b="1" u="sng" dirty="0">
                <a:latin typeface="Arial"/>
                <a:cs typeface="Arial"/>
              </a:rPr>
              <a:t> </a:t>
            </a:r>
            <a:r>
              <a:rPr lang="en-US" sz="2200" b="1" u="sng" dirty="0" err="1">
                <a:latin typeface="Arial"/>
                <a:cs typeface="Arial"/>
              </a:rPr>
              <a:t>observações</a:t>
            </a:r>
            <a:r>
              <a:rPr lang="en-US" sz="2200" b="1" u="sng" dirty="0">
                <a:latin typeface="Arial"/>
                <a:cs typeface="Arial"/>
              </a:rPr>
              <a:t> </a:t>
            </a:r>
            <a:r>
              <a:rPr lang="en-US" sz="2200" b="1" u="sng" dirty="0" err="1">
                <a:latin typeface="Arial"/>
                <a:cs typeface="Arial"/>
              </a:rPr>
              <a:t>telescópicas</a:t>
            </a:r>
            <a:r>
              <a:rPr lang="en-US" sz="2200" b="1" u="sng" dirty="0">
                <a:latin typeface="Arial"/>
                <a:cs typeface="Arial"/>
              </a:rPr>
              <a:t> de </a:t>
            </a:r>
            <a:r>
              <a:rPr lang="en-US" sz="2200" b="1" u="sng" dirty="0" err="1">
                <a:latin typeface="Arial"/>
                <a:cs typeface="Arial"/>
              </a:rPr>
              <a:t>Mercúrio</a:t>
            </a:r>
            <a:r>
              <a:rPr lang="en-US" sz="2200" b="1" u="sng" dirty="0">
                <a:latin typeface="Arial"/>
                <a:cs typeface="Arial"/>
              </a:rPr>
              <a:t> </a:t>
            </a:r>
            <a:r>
              <a:rPr lang="en-US" sz="2200" b="1" u="sng" dirty="0" err="1">
                <a:latin typeface="Arial"/>
                <a:cs typeface="Arial"/>
              </a:rPr>
              <a:t>foram</a:t>
            </a:r>
            <a:r>
              <a:rPr lang="en-US" sz="2200" b="1" u="sng" dirty="0">
                <a:latin typeface="Arial"/>
                <a:cs typeface="Arial"/>
              </a:rPr>
              <a:t> </a:t>
            </a:r>
            <a:r>
              <a:rPr lang="en-US" sz="2200" b="1" u="sng" dirty="0" err="1">
                <a:latin typeface="Arial"/>
                <a:cs typeface="Arial"/>
              </a:rPr>
              <a:t>feitas</a:t>
            </a:r>
            <a:r>
              <a:rPr lang="en-US" sz="2200" b="1" u="sng" dirty="0">
                <a:latin typeface="Arial"/>
                <a:cs typeface="Arial"/>
              </a:rPr>
              <a:t> </a:t>
            </a:r>
            <a:r>
              <a:rPr lang="en-US" sz="2200" b="1" u="sng" dirty="0" err="1">
                <a:latin typeface="Arial"/>
                <a:cs typeface="Arial"/>
              </a:rPr>
              <a:t>por</a:t>
            </a:r>
            <a:r>
              <a:rPr lang="en-US" sz="2200" b="1" u="sng" dirty="0">
                <a:latin typeface="Arial"/>
                <a:cs typeface="Arial"/>
              </a:rPr>
              <a:t> Galileu Galilei </a:t>
            </a:r>
            <a:r>
              <a:rPr lang="en-US" sz="2200" b="1" u="sng" dirty="0" err="1">
                <a:latin typeface="Arial"/>
                <a:cs typeface="Arial"/>
              </a:rPr>
              <a:t>em</a:t>
            </a:r>
            <a:r>
              <a:rPr lang="en-US" sz="2200" b="1" u="sng" dirty="0">
                <a:latin typeface="Arial"/>
                <a:cs typeface="Arial"/>
              </a:rPr>
              <a:t> 1610. </a:t>
            </a:r>
            <a:r>
              <a:rPr lang="en-US" sz="2200" b="1" u="sng" dirty="0" err="1">
                <a:latin typeface="Arial"/>
                <a:cs typeface="Arial"/>
              </a:rPr>
              <a:t>Em</a:t>
            </a:r>
            <a:r>
              <a:rPr lang="en-US" sz="2200" b="1" u="sng" dirty="0">
                <a:latin typeface="Arial"/>
                <a:cs typeface="Arial"/>
              </a:rPr>
              <a:t> 1631, o </a:t>
            </a:r>
            <a:r>
              <a:rPr lang="en-US" sz="2200" b="1" u="sng" dirty="0" err="1">
                <a:latin typeface="Arial"/>
                <a:cs typeface="Arial"/>
              </a:rPr>
              <a:t>astrônomo</a:t>
            </a:r>
            <a:r>
              <a:rPr lang="en-US" sz="2200" b="1" u="sng" dirty="0">
                <a:latin typeface="Arial"/>
                <a:cs typeface="Arial"/>
              </a:rPr>
              <a:t> </a:t>
            </a:r>
            <a:r>
              <a:rPr lang="en-US" sz="2200" b="1" u="sng" dirty="0" err="1">
                <a:latin typeface="Arial"/>
                <a:cs typeface="Arial"/>
              </a:rPr>
              <a:t>francês</a:t>
            </a:r>
            <a:r>
              <a:rPr lang="en-US" sz="2200" b="1" u="sng" dirty="0">
                <a:latin typeface="Arial"/>
                <a:cs typeface="Arial"/>
              </a:rPr>
              <a:t> Pierre Gassendi </a:t>
            </a:r>
            <a:r>
              <a:rPr lang="en-US" sz="2200" b="1" u="sng" dirty="0" err="1">
                <a:latin typeface="Arial"/>
                <a:cs typeface="Arial"/>
              </a:rPr>
              <a:t>observou</a:t>
            </a:r>
            <a:r>
              <a:rPr lang="en-US" sz="2200" b="1" u="sng" dirty="0">
                <a:latin typeface="Arial"/>
                <a:cs typeface="Arial"/>
              </a:rPr>
              <a:t> a </a:t>
            </a:r>
            <a:r>
              <a:rPr lang="en-US" sz="2200" b="1" u="sng" dirty="0" err="1">
                <a:latin typeface="Arial"/>
                <a:cs typeface="Arial"/>
              </a:rPr>
              <a:t>movimentação</a:t>
            </a:r>
            <a:r>
              <a:rPr lang="en-US" sz="2200" b="1" u="sng" dirty="0">
                <a:latin typeface="Arial"/>
                <a:cs typeface="Arial"/>
              </a:rPr>
              <a:t> de </a:t>
            </a:r>
            <a:r>
              <a:rPr lang="en-US" sz="2200" b="1" u="sng" dirty="0" err="1">
                <a:latin typeface="Arial"/>
                <a:cs typeface="Arial"/>
              </a:rPr>
              <a:t>Mercúrio</a:t>
            </a:r>
            <a:r>
              <a:rPr lang="en-US" sz="2200" b="1" u="sng" dirty="0">
                <a:latin typeface="Arial"/>
                <a:cs typeface="Arial"/>
              </a:rPr>
              <a:t> </a:t>
            </a:r>
            <a:r>
              <a:rPr lang="en-US" sz="2200" b="1" u="sng" dirty="0" err="1">
                <a:latin typeface="Arial"/>
                <a:cs typeface="Arial"/>
              </a:rPr>
              <a:t>em</a:t>
            </a:r>
            <a:r>
              <a:rPr lang="en-US" sz="2200" b="1" u="sng" dirty="0">
                <a:latin typeface="Arial"/>
                <a:cs typeface="Arial"/>
              </a:rPr>
              <a:t> </a:t>
            </a:r>
            <a:r>
              <a:rPr lang="en-US" sz="2200" b="1" u="sng" dirty="0" err="1">
                <a:latin typeface="Arial"/>
                <a:cs typeface="Arial"/>
              </a:rPr>
              <a:t>torno</a:t>
            </a:r>
            <a:r>
              <a:rPr lang="en-US" sz="2200" b="1" u="sng" dirty="0">
                <a:latin typeface="Arial"/>
                <a:cs typeface="Arial"/>
              </a:rPr>
              <a:t> do Sol. A </a:t>
            </a:r>
            <a:r>
              <a:rPr lang="en-US" sz="2200" b="1" u="sng" dirty="0" err="1">
                <a:latin typeface="Arial"/>
                <a:cs typeface="Arial"/>
              </a:rPr>
              <a:t>prova</a:t>
            </a:r>
            <a:r>
              <a:rPr lang="en-US" sz="2200" b="1" u="sng" dirty="0">
                <a:latin typeface="Arial"/>
                <a:cs typeface="Arial"/>
              </a:rPr>
              <a:t>, </a:t>
            </a:r>
            <a:r>
              <a:rPr lang="en-US" sz="2200" b="1" u="sng" dirty="0" err="1">
                <a:latin typeface="Arial"/>
                <a:cs typeface="Arial"/>
              </a:rPr>
              <a:t>contudo</a:t>
            </a:r>
            <a:r>
              <a:rPr lang="en-US" sz="2200" b="1" u="sng" dirty="0">
                <a:latin typeface="Arial"/>
                <a:cs typeface="Arial"/>
              </a:rPr>
              <a:t>, de que </a:t>
            </a:r>
            <a:r>
              <a:rPr lang="en-US" sz="2200" b="1" u="sng" dirty="0" err="1">
                <a:latin typeface="Arial"/>
                <a:cs typeface="Arial"/>
              </a:rPr>
              <a:t>traça</a:t>
            </a:r>
            <a:r>
              <a:rPr lang="en-US" sz="2200" b="1" u="sng" dirty="0">
                <a:latin typeface="Arial"/>
                <a:cs typeface="Arial"/>
              </a:rPr>
              <a:t> </a:t>
            </a:r>
            <a:r>
              <a:rPr lang="en-US" sz="2200" b="1" u="sng" dirty="0" err="1">
                <a:latin typeface="Arial"/>
                <a:cs typeface="Arial"/>
              </a:rPr>
              <a:t>uma</a:t>
            </a:r>
            <a:r>
              <a:rPr lang="en-US" sz="2200" b="1" u="sng" dirty="0">
                <a:latin typeface="Arial"/>
                <a:cs typeface="Arial"/>
              </a:rPr>
              <a:t> </a:t>
            </a:r>
            <a:r>
              <a:rPr lang="en-US" sz="2200" b="1" u="sng" dirty="0" err="1">
                <a:latin typeface="Arial"/>
                <a:cs typeface="Arial"/>
              </a:rPr>
              <a:t>órbita</a:t>
            </a:r>
            <a:r>
              <a:rPr lang="en-US" sz="2200" b="1" u="sng" dirty="0">
                <a:latin typeface="Arial"/>
                <a:cs typeface="Arial"/>
              </a:rPr>
              <a:t> </a:t>
            </a:r>
            <a:r>
              <a:rPr lang="en-US" sz="2200" b="1" u="sng" dirty="0" err="1">
                <a:latin typeface="Arial"/>
                <a:cs typeface="Arial"/>
              </a:rPr>
              <a:t>ao</a:t>
            </a:r>
            <a:r>
              <a:rPr lang="en-US" sz="2200" b="1" u="sng" dirty="0">
                <a:latin typeface="Arial"/>
                <a:cs typeface="Arial"/>
              </a:rPr>
              <a:t> Sol </a:t>
            </a:r>
            <a:r>
              <a:rPr lang="en-US" sz="2200" b="1" u="sng" dirty="0" err="1">
                <a:latin typeface="Arial"/>
                <a:cs typeface="Arial"/>
              </a:rPr>
              <a:t>só</a:t>
            </a:r>
            <a:r>
              <a:rPr lang="en-US" sz="2200" b="1" u="sng" dirty="0">
                <a:latin typeface="Arial"/>
                <a:cs typeface="Arial"/>
              </a:rPr>
              <a:t> </a:t>
            </a:r>
            <a:r>
              <a:rPr lang="en-US" sz="2200" b="1" u="sng" dirty="0" err="1">
                <a:latin typeface="Arial"/>
                <a:cs typeface="Arial"/>
              </a:rPr>
              <a:t>ocorreu</a:t>
            </a:r>
            <a:r>
              <a:rPr lang="en-US" sz="2200" b="1" u="sng" dirty="0">
                <a:latin typeface="Arial"/>
                <a:cs typeface="Arial"/>
              </a:rPr>
              <a:t> </a:t>
            </a:r>
            <a:r>
              <a:rPr lang="en-US" sz="2200" b="1" u="sng" dirty="0" err="1">
                <a:latin typeface="Arial"/>
                <a:cs typeface="Arial"/>
              </a:rPr>
              <a:t>em</a:t>
            </a:r>
            <a:r>
              <a:rPr lang="en-US" sz="2200" b="1" u="sng" dirty="0">
                <a:latin typeface="Arial"/>
                <a:cs typeface="Arial"/>
              </a:rPr>
              <a:t> 1639, </a:t>
            </a:r>
            <a:r>
              <a:rPr lang="en-US" sz="2200" b="1" u="sng" dirty="0" err="1">
                <a:latin typeface="Arial"/>
                <a:cs typeface="Arial"/>
              </a:rPr>
              <a:t>pelos</a:t>
            </a:r>
            <a:r>
              <a:rPr lang="en-US" sz="2200" b="1" u="sng" dirty="0">
                <a:latin typeface="Arial"/>
                <a:cs typeface="Arial"/>
              </a:rPr>
              <a:t> </a:t>
            </a:r>
            <a:r>
              <a:rPr lang="en-US" sz="2200" b="1" u="sng" dirty="0" err="1">
                <a:latin typeface="Arial"/>
                <a:cs typeface="Arial"/>
              </a:rPr>
              <a:t>estudos</a:t>
            </a:r>
            <a:r>
              <a:rPr lang="en-US" sz="2200" b="1" u="sng" dirty="0">
                <a:latin typeface="Arial"/>
                <a:cs typeface="Arial"/>
              </a:rPr>
              <a:t> do </a:t>
            </a:r>
            <a:r>
              <a:rPr lang="en-US" sz="2200" b="1" u="sng" dirty="0" err="1">
                <a:latin typeface="Arial"/>
                <a:cs typeface="Arial"/>
              </a:rPr>
              <a:t>astrônomo</a:t>
            </a:r>
            <a:r>
              <a:rPr lang="en-US" sz="2200" b="1" u="sng" dirty="0">
                <a:latin typeface="Arial"/>
                <a:cs typeface="Arial"/>
              </a:rPr>
              <a:t> </a:t>
            </a:r>
            <a:r>
              <a:rPr lang="en-US" sz="2200" b="1" u="sng" dirty="0" err="1">
                <a:latin typeface="Arial"/>
                <a:cs typeface="Arial"/>
              </a:rPr>
              <a:t>italiano</a:t>
            </a:r>
            <a:r>
              <a:rPr lang="en-US" sz="2200" b="1" u="sng" dirty="0">
                <a:latin typeface="Arial"/>
                <a:cs typeface="Arial"/>
              </a:rPr>
              <a:t> Giovanni </a:t>
            </a:r>
            <a:r>
              <a:rPr lang="en-US" sz="2200" b="1" u="sng" dirty="0" err="1">
                <a:latin typeface="Arial"/>
                <a:cs typeface="Arial"/>
              </a:rPr>
              <a:t>Zupus</a:t>
            </a:r>
            <a:r>
              <a:rPr lang="en-US" sz="2200" b="1" u="sng" dirty="0">
                <a:latin typeface="Arial"/>
                <a:cs typeface="Arial"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u="sng" dirty="0">
              <a:latin typeface="Arial"/>
              <a:ea typeface="+mn-lt"/>
              <a:cs typeface="Arial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Arial"/>
                <a:ea typeface="+mn-lt"/>
                <a:cs typeface="+mn-lt"/>
              </a:rPr>
              <a:t>Mercúrio</a:t>
            </a:r>
            <a:r>
              <a:rPr lang="en-US" sz="2200" b="1" dirty="0">
                <a:latin typeface="Arial"/>
                <a:ea typeface="+mn-lt"/>
                <a:cs typeface="+mn-lt"/>
              </a:rPr>
              <a:t> </a:t>
            </a:r>
            <a:r>
              <a:rPr lang="en-US" sz="2200" b="1" dirty="0" err="1">
                <a:latin typeface="Arial"/>
                <a:ea typeface="+mn-lt"/>
                <a:cs typeface="+mn-lt"/>
              </a:rPr>
              <a:t>tem</a:t>
            </a:r>
            <a:r>
              <a:rPr lang="en-US" sz="2200" b="1" dirty="0">
                <a:latin typeface="Arial"/>
                <a:ea typeface="+mn-lt"/>
                <a:cs typeface="+mn-lt"/>
              </a:rPr>
              <a:t> o </a:t>
            </a:r>
            <a:r>
              <a:rPr lang="en-US" sz="2200" b="1" dirty="0" err="1">
                <a:latin typeface="Arial"/>
                <a:ea typeface="+mn-lt"/>
                <a:cs typeface="+mn-lt"/>
              </a:rPr>
              <a:t>nome</a:t>
            </a:r>
            <a:r>
              <a:rPr lang="en-US" sz="2200" b="1" dirty="0">
                <a:latin typeface="Arial"/>
                <a:ea typeface="+mn-lt"/>
                <a:cs typeface="+mn-lt"/>
              </a:rPr>
              <a:t> de um </a:t>
            </a:r>
            <a:r>
              <a:rPr lang="en-US" sz="2200" b="1" dirty="0" err="1">
                <a:latin typeface="Arial"/>
                <a:ea typeface="+mn-lt"/>
                <a:cs typeface="+mn-lt"/>
              </a:rPr>
              <a:t>deus</a:t>
            </a:r>
            <a:r>
              <a:rPr lang="en-US" sz="2200" b="1" dirty="0">
                <a:latin typeface="Arial"/>
                <a:ea typeface="+mn-lt"/>
                <a:cs typeface="+mn-lt"/>
              </a:rPr>
              <a:t> </a:t>
            </a:r>
            <a:r>
              <a:rPr lang="en-US" sz="2200" b="1" dirty="0" err="1">
                <a:latin typeface="Arial"/>
                <a:ea typeface="+mn-lt"/>
                <a:cs typeface="+mn-lt"/>
              </a:rPr>
              <a:t>romano</a:t>
            </a:r>
            <a:r>
              <a:rPr lang="en-US" sz="2200" b="1" dirty="0">
                <a:latin typeface="Arial"/>
                <a:ea typeface="+mn-lt"/>
                <a:cs typeface="+mn-lt"/>
              </a:rPr>
              <a:t>, </a:t>
            </a:r>
            <a:r>
              <a:rPr lang="en-US" sz="2200" b="1" dirty="0" err="1">
                <a:latin typeface="Arial"/>
                <a:ea typeface="+mn-lt"/>
                <a:cs typeface="+mn-lt"/>
              </a:rPr>
              <a:t>seu</a:t>
            </a:r>
            <a:r>
              <a:rPr lang="en-US" sz="2200" b="1" dirty="0">
                <a:latin typeface="Arial"/>
                <a:ea typeface="+mn-lt"/>
                <a:cs typeface="+mn-lt"/>
              </a:rPr>
              <a:t> </a:t>
            </a:r>
            <a:r>
              <a:rPr lang="en-US" sz="2200" b="1" dirty="0" err="1">
                <a:latin typeface="Arial"/>
                <a:ea typeface="+mn-lt"/>
                <a:cs typeface="+mn-lt"/>
              </a:rPr>
              <a:t>nome</a:t>
            </a:r>
            <a:r>
              <a:rPr lang="en-US" sz="2200" b="1" dirty="0">
                <a:latin typeface="Arial"/>
                <a:ea typeface="+mn-lt"/>
                <a:cs typeface="+mn-lt"/>
              </a:rPr>
              <a:t> é </a:t>
            </a:r>
            <a:r>
              <a:rPr lang="en-US" sz="2200" b="1" dirty="0" err="1">
                <a:latin typeface="Arial"/>
                <a:ea typeface="+mn-lt"/>
                <a:cs typeface="+mn-lt"/>
              </a:rPr>
              <a:t>sobre</a:t>
            </a:r>
            <a:r>
              <a:rPr lang="en-US" sz="2200" b="1" dirty="0">
                <a:latin typeface="Arial"/>
                <a:ea typeface="+mn-lt"/>
                <a:cs typeface="+mn-lt"/>
              </a:rPr>
              <a:t> Hermes, o </a:t>
            </a:r>
            <a:r>
              <a:rPr lang="en-US" sz="2200" b="1" dirty="0" err="1">
                <a:latin typeface="Arial"/>
                <a:ea typeface="+mn-lt"/>
                <a:cs typeface="+mn-lt"/>
              </a:rPr>
              <a:t>deus</a:t>
            </a:r>
            <a:r>
              <a:rPr lang="en-US" sz="2200" b="1" dirty="0">
                <a:latin typeface="Arial"/>
                <a:ea typeface="+mn-lt"/>
                <a:cs typeface="+mn-lt"/>
              </a:rPr>
              <a:t> da </a:t>
            </a:r>
            <a:r>
              <a:rPr lang="en-US" sz="2200" b="1" dirty="0" err="1">
                <a:latin typeface="Arial"/>
                <a:ea typeface="+mn-lt"/>
                <a:cs typeface="+mn-lt"/>
              </a:rPr>
              <a:t>velocidade</a:t>
            </a:r>
            <a:r>
              <a:rPr lang="en-US" sz="2200" b="1" dirty="0">
                <a:latin typeface="Arial"/>
                <a:ea typeface="+mn-lt"/>
                <a:cs typeface="+mn-lt"/>
              </a:rPr>
              <a:t> e </a:t>
            </a:r>
            <a:r>
              <a:rPr lang="en-US" sz="2200" b="1" dirty="0" err="1">
                <a:latin typeface="Arial"/>
                <a:ea typeface="+mn-lt"/>
                <a:cs typeface="+mn-lt"/>
              </a:rPr>
              <a:t>mensageiro</a:t>
            </a:r>
            <a:r>
              <a:rPr lang="en-US" sz="2200" b="1" dirty="0">
                <a:latin typeface="Arial"/>
                <a:ea typeface="+mn-lt"/>
                <a:cs typeface="+mn-lt"/>
              </a:rPr>
              <a:t>.</a:t>
            </a:r>
            <a:endParaRPr lang="en-US" sz="2200" b="1" u="sng" dirty="0">
              <a:latin typeface="Arial"/>
              <a:cs typeface="Arial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u="sng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2405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nature, black, dark, crater&#10;&#10;Description automatically generated">
            <a:extLst>
              <a:ext uri="{FF2B5EF4-FFF2-40B4-BE49-F238E27FC236}">
                <a16:creationId xmlns:a16="http://schemas.microsoft.com/office/drawing/2014/main" id="{31CE28B8-46E1-4F9B-A2A3-0FBD095FAC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47" r="22025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C6AE06-9072-4680-A4FA-78923199CCE3}"/>
              </a:ext>
            </a:extLst>
          </p:cNvPr>
          <p:cNvSpPr txBox="1"/>
          <p:nvPr/>
        </p:nvSpPr>
        <p:spPr>
          <a:xfrm>
            <a:off x="172068" y="426714"/>
            <a:ext cx="5580517" cy="415436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u="sng" dirty="0" err="1">
                <a:latin typeface="Arial"/>
                <a:ea typeface="+mn-lt"/>
                <a:cs typeface="+mn-lt"/>
              </a:rPr>
              <a:t>Mercúrio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tem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uma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atmosfera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extremamente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fina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e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não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protetora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. A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atmosfera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é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quase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um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vácuo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. É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composta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principalmente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de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oxigênio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,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sódio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e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hidrogênio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.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Os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átomos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atmosféricos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de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Mercúrio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estão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continuamente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sendo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perdidos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para o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espaço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.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Acredita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-se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então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que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esses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átomos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sejam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reabastecidos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pelo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vento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solar e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possivelmente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através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do "outgassing", que é a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liberação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de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gás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de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uma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substância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sólida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e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aumenta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à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medida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que as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temperaturas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aquecem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u="sng" dirty="0">
                <a:latin typeface="Arial"/>
                <a:ea typeface="+mn-lt"/>
                <a:cs typeface="+mn-lt"/>
              </a:rPr>
              <a:t>A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atmosfera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é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rarefeita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com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temperaturas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entre 400°C do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lado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virado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para o sol e -170°C do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lado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virado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para a sombra,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sendo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o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planeta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com as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maiores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variações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de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temperatura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do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sistema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solar.</a:t>
            </a:r>
            <a:endParaRPr lang="en-US" sz="2200" b="1" u="sng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1585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55C5554-E3E6-49F4-9062-FCB2647DC4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54"/>
          <a:stretch/>
        </p:blipFill>
        <p:spPr>
          <a:xfrm>
            <a:off x="5511589" y="538181"/>
            <a:ext cx="6680411" cy="5696039"/>
          </a:xfrm>
          <a:custGeom>
            <a:avLst/>
            <a:gdLst/>
            <a:ahLst/>
            <a:cxnLst/>
            <a:rect l="l" t="t" r="r" b="b"/>
            <a:pathLst>
              <a:path w="6680411" h="5696039">
                <a:moveTo>
                  <a:pt x="3592766" y="0"/>
                </a:moveTo>
                <a:lnTo>
                  <a:pt x="4718262" y="0"/>
                </a:lnTo>
                <a:lnTo>
                  <a:pt x="4718262" y="2"/>
                </a:lnTo>
                <a:lnTo>
                  <a:pt x="6680411" y="2"/>
                </a:lnTo>
                <a:lnTo>
                  <a:pt x="6680411" y="5696022"/>
                </a:lnTo>
                <a:lnTo>
                  <a:pt x="3888773" y="5696022"/>
                </a:lnTo>
                <a:lnTo>
                  <a:pt x="3888773" y="5696039"/>
                </a:lnTo>
                <a:lnTo>
                  <a:pt x="0" y="5696039"/>
                </a:lnTo>
                <a:lnTo>
                  <a:pt x="2763278" y="19"/>
                </a:lnTo>
                <a:lnTo>
                  <a:pt x="3447183" y="19"/>
                </a:lnTo>
                <a:lnTo>
                  <a:pt x="3447183" y="2"/>
                </a:lnTo>
                <a:lnTo>
                  <a:pt x="3592765" y="2"/>
                </a:lnTo>
                <a:close/>
              </a:path>
            </a:pathLst>
          </a:cu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06E9F47-DC46-4A02-B5DB-26B56C39C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3805"/>
            <a:ext cx="7800441" cy="5696020"/>
          </a:xfrm>
          <a:custGeom>
            <a:avLst/>
            <a:gdLst>
              <a:gd name="connsiteX0" fmla="*/ 0 w 7800441"/>
              <a:gd name="connsiteY0" fmla="*/ 0 h 5696020"/>
              <a:gd name="connsiteX1" fmla="*/ 7800441 w 7800441"/>
              <a:gd name="connsiteY1" fmla="*/ 0 h 5696020"/>
              <a:gd name="connsiteX2" fmla="*/ 5037161 w 7800441"/>
              <a:gd name="connsiteY2" fmla="*/ 5696020 h 5696020"/>
              <a:gd name="connsiteX3" fmla="*/ 0 w 7800441"/>
              <a:gd name="connsiteY3" fmla="*/ 5696020 h 569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00441" h="5696020">
                <a:moveTo>
                  <a:pt x="0" y="0"/>
                </a:moveTo>
                <a:lnTo>
                  <a:pt x="7800441" y="0"/>
                </a:lnTo>
                <a:lnTo>
                  <a:pt x="5037161" y="5696020"/>
                </a:lnTo>
                <a:lnTo>
                  <a:pt x="0" y="569602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87756-E021-486C-AEA4-5E8314E3D6CF}"/>
              </a:ext>
            </a:extLst>
          </p:cNvPr>
          <p:cNvSpPr txBox="1"/>
          <p:nvPr/>
        </p:nvSpPr>
        <p:spPr>
          <a:xfrm>
            <a:off x="64871" y="1039662"/>
            <a:ext cx="5614905" cy="477975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200" b="1" u="sng" dirty="0">
              <a:latin typeface="Arial"/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u="sng" dirty="0">
                <a:latin typeface="Arial"/>
                <a:ea typeface="+mn-lt"/>
                <a:cs typeface="+mn-lt"/>
              </a:rPr>
              <a:t>  Ele é o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planeta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mais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próximo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do Sol,</a:t>
            </a:r>
            <a:endParaRPr lang="en-US" sz="2200" b="1" u="sng" dirty="0">
              <a:latin typeface="Arial"/>
              <a:ea typeface="+mn-lt"/>
              <a:cs typeface="Arial"/>
            </a:endParaRPr>
          </a:p>
          <a:p>
            <a:r>
              <a:rPr lang="en-US" sz="2200" b="1" u="sng" dirty="0">
                <a:latin typeface="Arial"/>
                <a:ea typeface="+mn-lt"/>
                <a:cs typeface="+mn-lt"/>
              </a:rPr>
              <a:t>com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uma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distância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de 57.910,000km da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estrela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.</a:t>
            </a:r>
            <a:endParaRPr lang="en-US" sz="2200" b="1" u="sng">
              <a:latin typeface="Arial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200" b="1" u="sng" dirty="0">
              <a:latin typeface="Arial"/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u="sng" dirty="0">
                <a:latin typeface="Arial"/>
                <a:ea typeface="+mn-lt"/>
                <a:cs typeface="+mn-lt"/>
              </a:rPr>
              <a:t> 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Mercúrio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não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possui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luas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.</a:t>
            </a:r>
            <a:endParaRPr lang="en-US" sz="2200" b="1" u="sng">
              <a:latin typeface="Arial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200" b="1" u="sng" dirty="0">
              <a:solidFill>
                <a:srgbClr val="FFFFFF"/>
              </a:solidFill>
              <a:latin typeface="Arial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u="sng" dirty="0">
                <a:solidFill>
                  <a:srgbClr val="FFFFFF"/>
                </a:solidFill>
                <a:latin typeface="Arial"/>
                <a:cs typeface="Calibri"/>
              </a:rPr>
              <a:t>1 </a:t>
            </a:r>
            <a:r>
              <a:rPr lang="en-US" sz="2200" b="1" u="sng" dirty="0" err="1">
                <a:solidFill>
                  <a:srgbClr val="FFFFFF"/>
                </a:solidFill>
                <a:latin typeface="Arial"/>
                <a:cs typeface="Calibri"/>
              </a:rPr>
              <a:t>ano</a:t>
            </a:r>
            <a:r>
              <a:rPr lang="en-US" sz="2200" b="1" u="sng" dirty="0">
                <a:solidFill>
                  <a:srgbClr val="FFFFFF"/>
                </a:solidFill>
                <a:latin typeface="Arial"/>
                <a:cs typeface="Calibri"/>
              </a:rPr>
              <a:t> </a:t>
            </a:r>
            <a:r>
              <a:rPr lang="en-US" sz="2200" b="1" u="sng" dirty="0" err="1">
                <a:solidFill>
                  <a:srgbClr val="FFFFFF"/>
                </a:solidFill>
                <a:latin typeface="Arial"/>
                <a:cs typeface="Calibri"/>
              </a:rPr>
              <a:t>terrestre</a:t>
            </a:r>
            <a:r>
              <a:rPr lang="en-US" sz="2200" b="1" u="sng" dirty="0">
                <a:solidFill>
                  <a:srgbClr val="FFFFFF"/>
                </a:solidFill>
                <a:latin typeface="Arial"/>
                <a:cs typeface="Calibri"/>
              </a:rPr>
              <a:t> equivale a 88 </a:t>
            </a:r>
            <a:r>
              <a:rPr lang="en-US" sz="2200" b="1" u="sng" dirty="0" err="1">
                <a:solidFill>
                  <a:srgbClr val="FFFFFF"/>
                </a:solidFill>
                <a:latin typeface="Arial"/>
                <a:cs typeface="Calibri"/>
              </a:rPr>
              <a:t>dias</a:t>
            </a:r>
            <a:r>
              <a:rPr lang="en-US" sz="2200" b="1" u="sng" dirty="0">
                <a:solidFill>
                  <a:srgbClr val="FFFFFF"/>
                </a:solidFill>
                <a:latin typeface="Arial"/>
                <a:cs typeface="Calibri"/>
              </a:rPr>
              <a:t> </a:t>
            </a:r>
            <a:r>
              <a:rPr lang="en-US" sz="2200" b="1" u="sng" dirty="0" err="1">
                <a:solidFill>
                  <a:srgbClr val="FFFFFF"/>
                </a:solidFill>
                <a:latin typeface="Arial"/>
                <a:cs typeface="Calibri"/>
              </a:rPr>
              <a:t>em</a:t>
            </a:r>
            <a:r>
              <a:rPr lang="en-US" sz="2200" b="1" u="sng" dirty="0">
                <a:solidFill>
                  <a:srgbClr val="FFFFFF"/>
                </a:solidFill>
                <a:latin typeface="Arial"/>
                <a:cs typeface="Calibri"/>
              </a:rPr>
              <a:t> </a:t>
            </a:r>
            <a:r>
              <a:rPr lang="en-US" sz="2200" b="1" u="sng" dirty="0" err="1">
                <a:solidFill>
                  <a:srgbClr val="FFFFFF"/>
                </a:solidFill>
                <a:latin typeface="Arial"/>
                <a:cs typeface="Calibri"/>
              </a:rPr>
              <a:t>Mercúrio</a:t>
            </a:r>
            <a:r>
              <a:rPr lang="en-US" sz="2200" b="1" u="sng" dirty="0">
                <a:solidFill>
                  <a:srgbClr val="FFFFFF"/>
                </a:solidFill>
                <a:latin typeface="Arial"/>
                <a:cs typeface="Calibri"/>
              </a:rPr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b="1" u="sng" dirty="0">
              <a:solidFill>
                <a:srgbClr val="FFFFFF"/>
              </a:solidFill>
              <a:latin typeface="Arial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u="sng" dirty="0">
                <a:solidFill>
                  <a:srgbClr val="FFFFFF"/>
                </a:solidFill>
                <a:latin typeface="Arial"/>
                <a:cs typeface="Calibri"/>
              </a:rPr>
              <a:t>Seu </a:t>
            </a:r>
            <a:r>
              <a:rPr lang="en-US" sz="2200" b="1" u="sng" dirty="0" err="1">
                <a:solidFill>
                  <a:srgbClr val="FFFFFF"/>
                </a:solidFill>
                <a:latin typeface="Arial"/>
                <a:cs typeface="Calibri"/>
              </a:rPr>
              <a:t>processo</a:t>
            </a:r>
            <a:r>
              <a:rPr lang="en-US" sz="2200" b="1" u="sng" dirty="0">
                <a:solidFill>
                  <a:srgbClr val="FFFFFF"/>
                </a:solidFill>
                <a:latin typeface="Arial"/>
                <a:cs typeface="Calibri"/>
              </a:rPr>
              <a:t> de </a:t>
            </a:r>
            <a:r>
              <a:rPr lang="en-US" sz="2200" b="1" u="sng" dirty="0" err="1">
                <a:solidFill>
                  <a:srgbClr val="FFFFFF"/>
                </a:solidFill>
                <a:latin typeface="Arial"/>
                <a:cs typeface="Calibri"/>
              </a:rPr>
              <a:t>rotação</a:t>
            </a:r>
            <a:r>
              <a:rPr lang="en-US" sz="2200" b="1" u="sng" dirty="0">
                <a:solidFill>
                  <a:srgbClr val="FFFFFF"/>
                </a:solidFill>
                <a:latin typeface="Arial"/>
                <a:cs typeface="Calibri"/>
              </a:rPr>
              <a:t> equivale a 59 </a:t>
            </a:r>
            <a:r>
              <a:rPr lang="en-US" sz="2200" b="1" u="sng" dirty="0" err="1">
                <a:solidFill>
                  <a:srgbClr val="FFFFFF"/>
                </a:solidFill>
                <a:latin typeface="Arial"/>
                <a:cs typeface="Calibri"/>
              </a:rPr>
              <a:t>dias</a:t>
            </a:r>
            <a:r>
              <a:rPr lang="en-US" sz="2200" b="1" u="sng" dirty="0">
                <a:solidFill>
                  <a:srgbClr val="FFFFFF"/>
                </a:solidFill>
                <a:latin typeface="Arial"/>
                <a:cs typeface="Calibri"/>
              </a:rPr>
              <a:t> </a:t>
            </a:r>
            <a:r>
              <a:rPr lang="en-US" sz="2200" b="1" u="sng" dirty="0" err="1">
                <a:solidFill>
                  <a:srgbClr val="FFFFFF"/>
                </a:solidFill>
                <a:latin typeface="Arial"/>
                <a:cs typeface="Calibri"/>
              </a:rPr>
              <a:t>na</a:t>
            </a:r>
            <a:r>
              <a:rPr lang="en-US" sz="2200" b="1" u="sng" dirty="0">
                <a:solidFill>
                  <a:srgbClr val="FFFFFF"/>
                </a:solidFill>
                <a:latin typeface="Arial"/>
                <a:cs typeface="Calibri"/>
              </a:rPr>
              <a:t> Terra, </a:t>
            </a:r>
            <a:r>
              <a:rPr lang="en-US" sz="2200" b="1" u="sng" dirty="0" err="1">
                <a:solidFill>
                  <a:srgbClr val="FFFFFF"/>
                </a:solidFill>
                <a:latin typeface="Arial"/>
                <a:cs typeface="Calibri"/>
              </a:rPr>
              <a:t>entretanto</a:t>
            </a:r>
            <a:r>
              <a:rPr lang="en-US" sz="2200" b="1" u="sng" dirty="0">
                <a:solidFill>
                  <a:srgbClr val="FFFFFF"/>
                </a:solidFill>
                <a:latin typeface="Arial"/>
                <a:cs typeface="Calibri"/>
              </a:rPr>
              <a:t>, se leva 176 </a:t>
            </a:r>
            <a:r>
              <a:rPr lang="en-US" sz="2200" b="1" u="sng" dirty="0" err="1">
                <a:solidFill>
                  <a:srgbClr val="FFFFFF"/>
                </a:solidFill>
                <a:latin typeface="Arial"/>
                <a:cs typeface="Calibri"/>
              </a:rPr>
              <a:t>dias</a:t>
            </a:r>
            <a:r>
              <a:rPr lang="en-US" sz="2200" b="1" u="sng" dirty="0">
                <a:solidFill>
                  <a:srgbClr val="FFFFFF"/>
                </a:solidFill>
                <a:latin typeface="Arial"/>
                <a:cs typeface="Calibri"/>
              </a:rPr>
              <a:t> </a:t>
            </a:r>
            <a:r>
              <a:rPr lang="en-US" sz="2200" b="1" u="sng" dirty="0" err="1">
                <a:solidFill>
                  <a:srgbClr val="FFFFFF"/>
                </a:solidFill>
                <a:latin typeface="Arial"/>
                <a:cs typeface="Calibri"/>
              </a:rPr>
              <a:t>terrestres</a:t>
            </a:r>
            <a:r>
              <a:rPr lang="en-US" sz="2200" b="1" u="sng" dirty="0">
                <a:solidFill>
                  <a:srgbClr val="FFFFFF"/>
                </a:solidFill>
                <a:latin typeface="Arial"/>
                <a:cs typeface="Calibri"/>
              </a:rPr>
              <a:t> para o Sol </a:t>
            </a:r>
            <a:r>
              <a:rPr lang="en-US" sz="2200" b="1" u="sng" dirty="0" err="1">
                <a:solidFill>
                  <a:srgbClr val="FFFFFF"/>
                </a:solidFill>
                <a:latin typeface="Arial"/>
                <a:cs typeface="Calibri"/>
              </a:rPr>
              <a:t>nascer</a:t>
            </a:r>
            <a:r>
              <a:rPr lang="en-US" sz="2200" b="1" u="sng" dirty="0">
                <a:solidFill>
                  <a:srgbClr val="FFFFFF"/>
                </a:solidFill>
                <a:latin typeface="Arial"/>
                <a:cs typeface="Calibri"/>
              </a:rPr>
              <a:t> </a:t>
            </a:r>
            <a:r>
              <a:rPr lang="en-US" sz="2200" b="1" u="sng" dirty="0" err="1">
                <a:solidFill>
                  <a:srgbClr val="FFFFFF"/>
                </a:solidFill>
                <a:latin typeface="Arial"/>
                <a:cs typeface="Calibri"/>
              </a:rPr>
              <a:t>em</a:t>
            </a:r>
            <a:r>
              <a:rPr lang="en-US" sz="2200" b="1" u="sng" dirty="0">
                <a:solidFill>
                  <a:srgbClr val="FFFFFF"/>
                </a:solidFill>
                <a:latin typeface="Arial"/>
                <a:cs typeface="Calibri"/>
              </a:rPr>
              <a:t> </a:t>
            </a:r>
            <a:r>
              <a:rPr lang="en-US" sz="2200" b="1" u="sng" dirty="0" err="1">
                <a:solidFill>
                  <a:srgbClr val="FFFFFF"/>
                </a:solidFill>
                <a:latin typeface="Arial"/>
                <a:cs typeface="Calibri"/>
              </a:rPr>
              <a:t>Mercúrio</a:t>
            </a:r>
            <a:r>
              <a:rPr lang="en-US" sz="2200" b="1" u="sng" dirty="0">
                <a:solidFill>
                  <a:srgbClr val="FFFFFF"/>
                </a:solidFill>
                <a:latin typeface="Arial"/>
                <a:cs typeface="Calibri"/>
              </a:rPr>
              <a:t>, se </a:t>
            </a:r>
            <a:r>
              <a:rPr lang="en-US" sz="2200" b="1" u="sng" dirty="0" err="1">
                <a:solidFill>
                  <a:srgbClr val="FFFFFF"/>
                </a:solidFill>
                <a:latin typeface="Arial"/>
                <a:cs typeface="Calibri"/>
              </a:rPr>
              <a:t>pôr</a:t>
            </a:r>
            <a:r>
              <a:rPr lang="en-US" sz="2200" b="1" u="sng" dirty="0">
                <a:solidFill>
                  <a:srgbClr val="FFFFFF"/>
                </a:solidFill>
                <a:latin typeface="Arial"/>
                <a:cs typeface="Calibri"/>
              </a:rPr>
              <a:t>, e </a:t>
            </a:r>
            <a:r>
              <a:rPr lang="en-US" sz="2200" b="1" u="sng" dirty="0" err="1">
                <a:solidFill>
                  <a:srgbClr val="FFFFFF"/>
                </a:solidFill>
                <a:latin typeface="Arial"/>
                <a:cs typeface="Calibri"/>
              </a:rPr>
              <a:t>nascer</a:t>
            </a:r>
            <a:r>
              <a:rPr lang="en-US" sz="2200" b="1" u="sng" dirty="0">
                <a:solidFill>
                  <a:srgbClr val="FFFFFF"/>
                </a:solidFill>
                <a:latin typeface="Arial"/>
                <a:cs typeface="Calibri"/>
              </a:rPr>
              <a:t> </a:t>
            </a:r>
            <a:r>
              <a:rPr lang="en-US" sz="2200" b="1" u="sng" dirty="0" err="1">
                <a:solidFill>
                  <a:srgbClr val="FFFFFF"/>
                </a:solidFill>
                <a:latin typeface="Arial"/>
                <a:cs typeface="Calibri"/>
              </a:rPr>
              <a:t>novamente</a:t>
            </a:r>
            <a:r>
              <a:rPr lang="en-US" sz="2200" b="1" u="sng" dirty="0">
                <a:solidFill>
                  <a:srgbClr val="FFFFFF"/>
                </a:solidFill>
                <a:latin typeface="Arial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3401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5841944-A308-4F96-88A6-77858F88E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0" r="-1" b="2927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A2E208-2795-415D-82FF-93F2AF804B6E}"/>
              </a:ext>
            </a:extLst>
          </p:cNvPr>
          <p:cNvSpPr txBox="1"/>
          <p:nvPr/>
        </p:nvSpPr>
        <p:spPr>
          <a:xfrm>
            <a:off x="143314" y="627997"/>
            <a:ext cx="5954329" cy="415436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u="sng" dirty="0" err="1">
                <a:latin typeface="Arial"/>
                <a:ea typeface="+mn-lt"/>
                <a:cs typeface="+mn-lt"/>
              </a:rPr>
              <a:t>Apesar</a:t>
            </a:r>
            <a:r>
              <a:rPr lang="en-US" sz="2800" b="1" u="sng" dirty="0">
                <a:latin typeface="Arial"/>
                <a:ea typeface="+mn-lt"/>
                <a:cs typeface="+mn-lt"/>
              </a:rPr>
              <a:t> de </a:t>
            </a:r>
            <a:r>
              <a:rPr lang="en-US" sz="2800" b="1" u="sng" dirty="0" err="1">
                <a:latin typeface="Arial"/>
                <a:ea typeface="+mn-lt"/>
                <a:cs typeface="+mn-lt"/>
              </a:rPr>
              <a:t>estar</a:t>
            </a:r>
            <a:r>
              <a:rPr lang="en-US" sz="28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800" b="1" u="sng" dirty="0" err="1">
                <a:latin typeface="Arial"/>
                <a:ea typeface="+mn-lt"/>
                <a:cs typeface="+mn-lt"/>
              </a:rPr>
              <a:t>muito</a:t>
            </a:r>
            <a:r>
              <a:rPr lang="en-US" sz="28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800" b="1" u="sng" dirty="0" err="1">
                <a:latin typeface="Arial"/>
                <a:ea typeface="+mn-lt"/>
                <a:cs typeface="+mn-lt"/>
              </a:rPr>
              <a:t>próximo</a:t>
            </a:r>
            <a:r>
              <a:rPr lang="en-US" sz="28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800" b="1" u="sng" dirty="0" err="1">
                <a:latin typeface="Arial"/>
                <a:ea typeface="+mn-lt"/>
                <a:cs typeface="+mn-lt"/>
              </a:rPr>
              <a:t>ao</a:t>
            </a:r>
            <a:r>
              <a:rPr lang="en-US" sz="2800" b="1" u="sng" dirty="0">
                <a:latin typeface="Arial"/>
                <a:ea typeface="+mn-lt"/>
                <a:cs typeface="+mn-lt"/>
              </a:rPr>
              <a:t> sol, </a:t>
            </a:r>
            <a:r>
              <a:rPr lang="en-US" sz="2800" b="1" u="sng" dirty="0" err="1">
                <a:latin typeface="Arial"/>
                <a:ea typeface="+mn-lt"/>
                <a:cs typeface="+mn-lt"/>
              </a:rPr>
              <a:t>ele</a:t>
            </a:r>
            <a:r>
              <a:rPr lang="en-US" sz="28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800" b="1" u="sng" dirty="0" err="1">
                <a:latin typeface="Arial"/>
                <a:ea typeface="+mn-lt"/>
                <a:cs typeface="+mn-lt"/>
              </a:rPr>
              <a:t>não</a:t>
            </a:r>
            <a:r>
              <a:rPr lang="en-US" sz="2800" b="1" u="sng" dirty="0">
                <a:latin typeface="Arial"/>
                <a:ea typeface="+mn-lt"/>
                <a:cs typeface="+mn-lt"/>
              </a:rPr>
              <a:t> é o </a:t>
            </a:r>
            <a:r>
              <a:rPr lang="en-US" sz="2800" b="1" u="sng" dirty="0" err="1">
                <a:latin typeface="Arial"/>
                <a:ea typeface="+mn-lt"/>
                <a:cs typeface="+mn-lt"/>
              </a:rPr>
              <a:t>planeta</a:t>
            </a:r>
            <a:r>
              <a:rPr lang="en-US" sz="28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800" b="1" u="sng" dirty="0" err="1">
                <a:latin typeface="Arial"/>
                <a:ea typeface="+mn-lt"/>
                <a:cs typeface="+mn-lt"/>
              </a:rPr>
              <a:t>mais</a:t>
            </a:r>
            <a:r>
              <a:rPr lang="en-US" sz="28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800" b="1" u="sng" dirty="0" err="1">
                <a:latin typeface="Arial"/>
                <a:ea typeface="+mn-lt"/>
                <a:cs typeface="+mn-lt"/>
              </a:rPr>
              <a:t>quente</a:t>
            </a:r>
            <a:r>
              <a:rPr lang="en-US" sz="2800" b="1" u="sng" dirty="0">
                <a:latin typeface="Arial"/>
                <a:ea typeface="+mn-lt"/>
                <a:cs typeface="+mn-lt"/>
              </a:rPr>
              <a:t>, pois </a:t>
            </a:r>
            <a:r>
              <a:rPr lang="en-US" sz="2800" b="1" u="sng" dirty="0" err="1">
                <a:latin typeface="Arial"/>
                <a:ea typeface="+mn-lt"/>
                <a:cs typeface="+mn-lt"/>
              </a:rPr>
              <a:t>como</a:t>
            </a:r>
            <a:r>
              <a:rPr lang="en-US" sz="28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800" b="1" u="sng" dirty="0" err="1">
                <a:latin typeface="Arial"/>
                <a:ea typeface="+mn-lt"/>
                <a:cs typeface="+mn-lt"/>
              </a:rPr>
              <a:t>sua</a:t>
            </a:r>
            <a:r>
              <a:rPr lang="en-US" sz="28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800" b="1" u="sng" dirty="0" err="1">
                <a:latin typeface="Arial"/>
                <a:ea typeface="+mn-lt"/>
                <a:cs typeface="+mn-lt"/>
              </a:rPr>
              <a:t>atmosfera</a:t>
            </a:r>
            <a:r>
              <a:rPr lang="en-US" sz="2800" b="1" u="sng" dirty="0">
                <a:latin typeface="Arial"/>
                <a:ea typeface="+mn-lt"/>
                <a:cs typeface="+mn-lt"/>
              </a:rPr>
              <a:t> é </a:t>
            </a:r>
            <a:r>
              <a:rPr lang="en-US" sz="2800" b="1" u="sng" dirty="0" err="1">
                <a:latin typeface="Arial"/>
                <a:ea typeface="+mn-lt"/>
                <a:cs typeface="+mn-lt"/>
              </a:rPr>
              <a:t>extremamente</a:t>
            </a:r>
            <a:r>
              <a:rPr lang="en-US" sz="28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800" b="1" u="sng" dirty="0" err="1">
                <a:latin typeface="Arial"/>
                <a:ea typeface="+mn-lt"/>
                <a:cs typeface="+mn-lt"/>
              </a:rPr>
              <a:t>fina</a:t>
            </a:r>
            <a:r>
              <a:rPr lang="en-US" sz="2800" b="1" u="sng" dirty="0">
                <a:latin typeface="Arial"/>
                <a:ea typeface="+mn-lt"/>
                <a:cs typeface="+mn-lt"/>
              </a:rPr>
              <a:t> e </a:t>
            </a:r>
            <a:r>
              <a:rPr lang="en-US" sz="2800" b="1" u="sng" dirty="0" err="1">
                <a:latin typeface="Arial"/>
                <a:ea typeface="+mn-lt"/>
                <a:cs typeface="+mn-lt"/>
              </a:rPr>
              <a:t>quase</a:t>
            </a:r>
            <a:r>
              <a:rPr lang="en-US" sz="28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800" b="1" u="sng" dirty="0" err="1">
                <a:latin typeface="Arial"/>
                <a:ea typeface="+mn-lt"/>
                <a:cs typeface="+mn-lt"/>
              </a:rPr>
              <a:t>inexistente</a:t>
            </a:r>
            <a:r>
              <a:rPr lang="en-US" sz="2800" b="1" u="sng" dirty="0">
                <a:latin typeface="Arial"/>
                <a:ea typeface="+mn-lt"/>
                <a:cs typeface="+mn-lt"/>
              </a:rPr>
              <a:t>, o </a:t>
            </a:r>
            <a:r>
              <a:rPr lang="en-US" sz="2800" b="1" u="sng" dirty="0" err="1">
                <a:latin typeface="Arial"/>
                <a:ea typeface="+mn-lt"/>
                <a:cs typeface="+mn-lt"/>
              </a:rPr>
              <a:t>planeta</a:t>
            </a:r>
            <a:r>
              <a:rPr lang="en-US" sz="28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800" b="1" u="sng" dirty="0" err="1">
                <a:latin typeface="Arial"/>
                <a:ea typeface="+mn-lt"/>
                <a:cs typeface="+mn-lt"/>
              </a:rPr>
              <a:t>não</a:t>
            </a:r>
            <a:r>
              <a:rPr lang="en-US" sz="28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800" b="1" u="sng" dirty="0" err="1">
                <a:latin typeface="Arial"/>
                <a:ea typeface="+mn-lt"/>
                <a:cs typeface="+mn-lt"/>
              </a:rPr>
              <a:t>consegue</a:t>
            </a:r>
            <a:r>
              <a:rPr lang="en-US" sz="28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800" b="1" u="sng" dirty="0" err="1">
                <a:latin typeface="Arial"/>
                <a:ea typeface="+mn-lt"/>
                <a:cs typeface="+mn-lt"/>
              </a:rPr>
              <a:t>manter</a:t>
            </a:r>
            <a:r>
              <a:rPr lang="en-US" sz="2800" b="1" u="sng" dirty="0">
                <a:latin typeface="Arial"/>
                <a:ea typeface="+mn-lt"/>
                <a:cs typeface="+mn-lt"/>
              </a:rPr>
              <a:t> o </a:t>
            </a:r>
            <a:r>
              <a:rPr lang="en-US" sz="2800" b="1" u="sng" dirty="0" err="1">
                <a:latin typeface="Arial"/>
                <a:ea typeface="+mn-lt"/>
                <a:cs typeface="+mn-lt"/>
              </a:rPr>
              <a:t>aquecimento</a:t>
            </a:r>
            <a:r>
              <a:rPr lang="en-US" sz="2800" b="1" u="sng" dirty="0">
                <a:latin typeface="Arial"/>
                <a:ea typeface="+mn-lt"/>
                <a:cs typeface="+mn-lt"/>
              </a:rPr>
              <a:t> do Sol, </a:t>
            </a:r>
            <a:r>
              <a:rPr lang="en-US" sz="2800" b="1" u="sng" dirty="0" err="1">
                <a:latin typeface="Arial"/>
                <a:ea typeface="+mn-lt"/>
                <a:cs typeface="+mn-lt"/>
              </a:rPr>
              <a:t>sendo</a:t>
            </a:r>
            <a:r>
              <a:rPr lang="en-US" sz="2800" b="1" u="sng" dirty="0">
                <a:latin typeface="Arial"/>
                <a:ea typeface="+mn-lt"/>
                <a:cs typeface="+mn-lt"/>
              </a:rPr>
              <a:t> Vênus o </a:t>
            </a:r>
            <a:r>
              <a:rPr lang="en-US" sz="2800" b="1" u="sng" dirty="0" err="1">
                <a:latin typeface="Arial"/>
                <a:ea typeface="+mn-lt"/>
                <a:cs typeface="+mn-lt"/>
              </a:rPr>
              <a:t>planeta</a:t>
            </a:r>
            <a:r>
              <a:rPr lang="en-US" sz="28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800" b="1" u="sng" dirty="0" err="1">
                <a:latin typeface="Arial"/>
                <a:ea typeface="+mn-lt"/>
                <a:cs typeface="+mn-lt"/>
              </a:rPr>
              <a:t>mais</a:t>
            </a:r>
            <a:r>
              <a:rPr lang="en-US" sz="28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800" b="1" u="sng" dirty="0" err="1">
                <a:latin typeface="Arial"/>
                <a:ea typeface="+mn-lt"/>
                <a:cs typeface="+mn-lt"/>
              </a:rPr>
              <a:t>quente</a:t>
            </a:r>
            <a:r>
              <a:rPr lang="en-US" sz="2800" b="1" u="sng" dirty="0">
                <a:latin typeface="Arial"/>
                <a:ea typeface="+mn-lt"/>
                <a:cs typeface="+mn-lt"/>
              </a:rPr>
              <a:t> do </a:t>
            </a:r>
            <a:r>
              <a:rPr lang="en-US" sz="2800" b="1" u="sng" dirty="0" err="1">
                <a:latin typeface="Arial"/>
                <a:ea typeface="+mn-lt"/>
                <a:cs typeface="+mn-lt"/>
              </a:rPr>
              <a:t>sistema</a:t>
            </a:r>
            <a:r>
              <a:rPr lang="en-US" sz="2800" b="1" u="sng" dirty="0">
                <a:latin typeface="Arial"/>
                <a:ea typeface="+mn-lt"/>
                <a:cs typeface="+mn-lt"/>
              </a:rPr>
              <a:t> solar.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u="sng" dirty="0">
                <a:latin typeface="Arial"/>
                <a:ea typeface="+mn-lt"/>
                <a:cs typeface="+mn-lt"/>
              </a:rPr>
              <a:t>Por </a:t>
            </a:r>
            <a:r>
              <a:rPr lang="en-US" sz="2800" b="1" u="sng" dirty="0" err="1">
                <a:latin typeface="Arial"/>
                <a:ea typeface="+mn-lt"/>
                <a:cs typeface="+mn-lt"/>
              </a:rPr>
              <a:t>não</a:t>
            </a:r>
            <a:r>
              <a:rPr lang="en-US" sz="28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800" b="1" u="sng" dirty="0" err="1">
                <a:latin typeface="Arial"/>
                <a:ea typeface="+mn-lt"/>
                <a:cs typeface="+mn-lt"/>
              </a:rPr>
              <a:t>ter</a:t>
            </a:r>
            <a:r>
              <a:rPr lang="en-US" sz="28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800" b="1" u="sng" dirty="0" err="1">
                <a:latin typeface="Arial"/>
                <a:ea typeface="+mn-lt"/>
                <a:cs typeface="+mn-lt"/>
              </a:rPr>
              <a:t>atmosfera</a:t>
            </a:r>
            <a:r>
              <a:rPr lang="en-US" sz="28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800" b="1" u="sng" dirty="0" err="1">
                <a:latin typeface="Arial"/>
                <a:ea typeface="+mn-lt"/>
                <a:cs typeface="+mn-lt"/>
              </a:rPr>
              <a:t>ele</a:t>
            </a:r>
            <a:r>
              <a:rPr lang="en-US" sz="2800" b="1" u="sng" dirty="0">
                <a:latin typeface="Arial"/>
                <a:ea typeface="+mn-lt"/>
                <a:cs typeface="+mn-lt"/>
              </a:rPr>
              <a:t> é </a:t>
            </a:r>
            <a:r>
              <a:rPr lang="en-US" sz="2800" b="1" u="sng" dirty="0" err="1">
                <a:latin typeface="Arial"/>
                <a:ea typeface="+mn-lt"/>
                <a:cs typeface="+mn-lt"/>
              </a:rPr>
              <a:t>extremamente</a:t>
            </a:r>
            <a:r>
              <a:rPr lang="en-US" sz="28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800" b="1" u="sng" dirty="0" err="1">
                <a:latin typeface="Arial"/>
                <a:ea typeface="+mn-lt"/>
                <a:cs typeface="+mn-lt"/>
              </a:rPr>
              <a:t>bombardeado</a:t>
            </a:r>
            <a:r>
              <a:rPr lang="en-US" sz="28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800" b="1" u="sng" dirty="0" err="1">
                <a:latin typeface="Arial"/>
                <a:ea typeface="+mn-lt"/>
                <a:cs typeface="+mn-lt"/>
              </a:rPr>
              <a:t>por</a:t>
            </a:r>
            <a:r>
              <a:rPr lang="en-US" sz="28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800" b="1" u="sng" dirty="0" err="1">
                <a:latin typeface="Arial"/>
                <a:ea typeface="+mn-lt"/>
                <a:cs typeface="+mn-lt"/>
              </a:rPr>
              <a:t>rochas</a:t>
            </a:r>
            <a:r>
              <a:rPr lang="en-US" sz="2800" b="1" u="sng" dirty="0">
                <a:latin typeface="Arial"/>
                <a:ea typeface="+mn-lt"/>
                <a:cs typeface="+mn-lt"/>
              </a:rPr>
              <a:t>, </a:t>
            </a:r>
            <a:r>
              <a:rPr lang="en-US" sz="2800" b="1" u="sng" dirty="0" err="1">
                <a:latin typeface="Arial"/>
                <a:ea typeface="+mn-lt"/>
                <a:cs typeface="+mn-lt"/>
              </a:rPr>
              <a:t>sendo</a:t>
            </a:r>
            <a:r>
              <a:rPr lang="en-US" sz="28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800" b="1" u="sng" dirty="0" err="1">
                <a:latin typeface="Arial"/>
                <a:ea typeface="+mn-lt"/>
                <a:cs typeface="+mn-lt"/>
              </a:rPr>
              <a:t>muito</a:t>
            </a:r>
            <a:r>
              <a:rPr lang="en-US" sz="28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800" b="1" u="sng" dirty="0" err="1">
                <a:latin typeface="Arial"/>
                <a:ea typeface="+mn-lt"/>
                <a:cs typeface="+mn-lt"/>
              </a:rPr>
              <a:t>parecido</a:t>
            </a:r>
            <a:r>
              <a:rPr lang="en-US" sz="2800" b="1" u="sng" dirty="0">
                <a:latin typeface="Arial"/>
                <a:ea typeface="+mn-lt"/>
                <a:cs typeface="+mn-lt"/>
              </a:rPr>
              <a:t> com </a:t>
            </a:r>
            <a:r>
              <a:rPr lang="en-US" sz="2800" b="1" u="sng" dirty="0" err="1">
                <a:latin typeface="Arial"/>
                <a:ea typeface="+mn-lt"/>
                <a:cs typeface="+mn-lt"/>
              </a:rPr>
              <a:t>nossa</a:t>
            </a:r>
            <a:r>
              <a:rPr lang="en-US" sz="28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800" b="1" u="sng" dirty="0" err="1">
                <a:latin typeface="Arial"/>
                <a:ea typeface="+mn-lt"/>
                <a:cs typeface="+mn-lt"/>
              </a:rPr>
              <a:t>lua</a:t>
            </a:r>
            <a:r>
              <a:rPr lang="en-US" sz="2800" b="1" u="sng" dirty="0">
                <a:latin typeface="Arial"/>
                <a:ea typeface="+mn-lt"/>
                <a:cs typeface="+mn-lt"/>
              </a:rPr>
              <a:t>.</a:t>
            </a:r>
            <a:endParaRPr lang="en-US" sz="2800" b="1" u="sng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8226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220819B-1D8E-4EAC-94DE-4D8FD25A60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13" r="35356" b="2378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4C252-7590-4868-A0AA-041FF8D77394}"/>
              </a:ext>
            </a:extLst>
          </p:cNvPr>
          <p:cNvSpPr txBox="1"/>
          <p:nvPr/>
        </p:nvSpPr>
        <p:spPr>
          <a:xfrm>
            <a:off x="155434" y="1107790"/>
            <a:ext cx="5753659" cy="549325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u="sng" dirty="0">
                <a:latin typeface="Arial"/>
                <a:ea typeface="+mn-lt"/>
                <a:cs typeface="+mn-lt"/>
              </a:rPr>
              <a:t>   4.879km de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diâmetro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(o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menor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dentre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os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planetas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do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sistema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solar) e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raio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de 2.439,7km,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sendo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um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planeta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extremo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,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onde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você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não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gostaria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de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viver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.</a:t>
            </a:r>
            <a:endParaRPr lang="en-US" sz="2200" b="1" u="sng">
              <a:latin typeface="Arial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200" b="1" u="sng" dirty="0">
              <a:latin typeface="Arial"/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u="sng" dirty="0">
                <a:latin typeface="Arial"/>
                <a:ea typeface="+mn-lt"/>
                <a:cs typeface="+mn-lt"/>
              </a:rPr>
              <a:t>   Sua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gravidade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é de 3,7 m/s² (à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índice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de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comparação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, a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gravidade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da Terra é de 9,807 m/s²),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sendo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o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planeta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com a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menor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gravidade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do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sistema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solar, e com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massa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3,285 × 10^23 kg,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equivalente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a 0,055 à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massa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da Terra. É o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planeta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com a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menor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massa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do Sistema Solar.</a:t>
            </a:r>
            <a:endParaRPr lang="en-US" sz="2200" b="1" u="sng">
              <a:latin typeface="Arial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200" b="1" u="sng" dirty="0">
              <a:latin typeface="Arial"/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u="sng" dirty="0">
                <a:latin typeface="Arial"/>
                <a:ea typeface="+mn-lt"/>
                <a:cs typeface="+mn-lt"/>
              </a:rPr>
              <a:t>   Sua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velocidade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de escape é de 4,2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quilômetros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por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segundo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.</a:t>
            </a:r>
            <a:endParaRPr lang="en-US" sz="2200" b="1" u="sng">
              <a:latin typeface="Arial"/>
              <a:cs typeface="Arial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u="sng" dirty="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042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4CB1E62-ABDC-4D73-9C51-C0896806CC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68" r="16551" b="-1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CD6F77-6727-4E8B-A3DB-9D7335998ECE}"/>
              </a:ext>
            </a:extLst>
          </p:cNvPr>
          <p:cNvSpPr txBox="1"/>
          <p:nvPr/>
        </p:nvSpPr>
        <p:spPr>
          <a:xfrm>
            <a:off x="143314" y="354827"/>
            <a:ext cx="4876026" cy="564960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u="sng" dirty="0">
                <a:latin typeface="Arial"/>
                <a:ea typeface="+mn-lt"/>
                <a:cs typeface="+mn-lt"/>
              </a:rPr>
              <a:t>Nave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Espacial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Mariner 10: Mariner 10 da NASA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foi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a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primeira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nave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enviada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para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estudar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Mercúrio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. Mariner 10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também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estudou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Vênus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enquanto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usava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a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gravidade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do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planeta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para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modificar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sua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velocidade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e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trajetória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,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permitindo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que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ele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chegasse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a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Mercúrio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. A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sonda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forneceu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as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primeiras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imagens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aproximadas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da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superfície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mercuriana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, que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imediatamente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mostraram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sua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natureza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repleta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de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crateras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, e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revelou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muitos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outros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tipos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de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características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geológicas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, tais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como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declives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gigantes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que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foram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posteriormente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atribuídos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ao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efeito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do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planeta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vagarosamente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encolhendo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em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função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do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núcleo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de ferro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resfriando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.</a:t>
            </a:r>
            <a:endParaRPr lang="en-US" sz="2200" b="1" u="sng">
              <a:latin typeface="Arial"/>
              <a:cs typeface="Arial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u="sng" dirty="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2117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3B330AF-52D8-45FE-8C7F-DF662F5ADF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2255" b="127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0ECDE1-7259-4A9F-8AD9-0D6076C62606}"/>
              </a:ext>
            </a:extLst>
          </p:cNvPr>
          <p:cNvSpPr txBox="1"/>
          <p:nvPr/>
        </p:nvSpPr>
        <p:spPr>
          <a:xfrm>
            <a:off x="435634" y="359134"/>
            <a:ext cx="3959525" cy="587533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u="sng" dirty="0">
                <a:latin typeface="Arial"/>
                <a:ea typeface="+mn-lt"/>
                <a:cs typeface="+mn-lt"/>
              </a:rPr>
              <a:t>Nave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Espacial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MESSENGER: A nave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espacial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MESSENGER da NASA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orbitou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Mercúrio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por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mais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de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quatro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anos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. Entre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suas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realizações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, a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missão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determinou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a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composição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superficial de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Mercúrio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,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revelou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sua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história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geológica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,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descobriu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detalhes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sobre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seu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campo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magnético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e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verificou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que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seus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polos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são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predominantemente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cheios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de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água-gelo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. A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missão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terminou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quando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o MESSENGER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bateu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na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superfície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de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Mercúrio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.</a:t>
            </a:r>
            <a:endParaRPr lang="en-US" sz="2200" b="1" u="sng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342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black&#10;&#10;Description automatically generated">
            <a:extLst>
              <a:ext uri="{FF2B5EF4-FFF2-40B4-BE49-F238E27FC236}">
                <a16:creationId xmlns:a16="http://schemas.microsoft.com/office/drawing/2014/main" id="{ECB0B649-E2CA-4A9B-A960-8EFAC4A98C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66" r="5407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C218B1-2816-4E78-90BB-CF346BFE7A50}"/>
              </a:ext>
            </a:extLst>
          </p:cNvPr>
          <p:cNvSpPr txBox="1"/>
          <p:nvPr/>
        </p:nvSpPr>
        <p:spPr>
          <a:xfrm>
            <a:off x="229578" y="239809"/>
            <a:ext cx="4545349" cy="583651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u="sng" dirty="0">
                <a:latin typeface="Arial"/>
                <a:ea typeface="+mn-lt"/>
                <a:cs typeface="+mn-lt"/>
              </a:rPr>
              <a:t>Nave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Espacial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BepiColombo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: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BepiColombo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é a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primeira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missão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da Europa a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Mercúrio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.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Lançado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em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20 de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outubro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de 2018,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em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uma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parceira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com a 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Agência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 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Espacial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Europeia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e a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Agência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Japonesa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de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Exploração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Aeroespacial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, 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está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em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uma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jornada de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sete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anos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para o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menor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e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menos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explorado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planeta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em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nosso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Sistema Solar. Quando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chegar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a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Mercúrio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no final de 2025,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ele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suportará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temperaturas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superiores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a 350 °C e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coletará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dados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durante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sua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missão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nominal de um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ano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, com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uma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possível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prorrogação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de um </a:t>
            </a:r>
            <a:r>
              <a:rPr lang="en-US" sz="2200" b="1" u="sng" dirty="0" err="1">
                <a:latin typeface="Arial"/>
                <a:ea typeface="+mn-lt"/>
                <a:cs typeface="+mn-lt"/>
              </a:rPr>
              <a:t>ano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.</a:t>
            </a:r>
            <a:endParaRPr lang="en-US" sz="2200" b="1" u="sng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9966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Tema do Office</vt:lpstr>
      <vt:lpstr>MERCÚRIO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301</cp:revision>
  <dcterms:created xsi:type="dcterms:W3CDTF">2022-03-14T21:16:43Z</dcterms:created>
  <dcterms:modified xsi:type="dcterms:W3CDTF">2022-03-15T02:23:05Z</dcterms:modified>
</cp:coreProperties>
</file>