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74"/>
  </p:notesMasterIdLst>
  <p:handoutMasterIdLst>
    <p:handoutMasterId r:id="rId75"/>
  </p:handout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27" r:id="rId16"/>
    <p:sldId id="274" r:id="rId17"/>
    <p:sldId id="275" r:id="rId18"/>
    <p:sldId id="276" r:id="rId19"/>
    <p:sldId id="321" r:id="rId20"/>
    <p:sldId id="277" r:id="rId21"/>
    <p:sldId id="278" r:id="rId22"/>
    <p:sldId id="322" r:id="rId23"/>
    <p:sldId id="279" r:id="rId24"/>
    <p:sldId id="280" r:id="rId25"/>
    <p:sldId id="281" r:id="rId26"/>
    <p:sldId id="323" r:id="rId27"/>
    <p:sldId id="282" r:id="rId28"/>
    <p:sldId id="324" r:id="rId29"/>
    <p:sldId id="283" r:id="rId30"/>
    <p:sldId id="328" r:id="rId31"/>
    <p:sldId id="284" r:id="rId32"/>
    <p:sldId id="285" r:id="rId33"/>
    <p:sldId id="286" r:id="rId34"/>
    <p:sldId id="287" r:id="rId35"/>
    <p:sldId id="325" r:id="rId36"/>
    <p:sldId id="288" r:id="rId37"/>
    <p:sldId id="289" r:id="rId38"/>
    <p:sldId id="326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29" r:id="rId51"/>
    <p:sldId id="301" r:id="rId52"/>
    <p:sldId id="302" r:id="rId53"/>
    <p:sldId id="330" r:id="rId54"/>
    <p:sldId id="303" r:id="rId55"/>
    <p:sldId id="304" r:id="rId56"/>
    <p:sldId id="305" r:id="rId57"/>
    <p:sldId id="331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32" r:id="rId66"/>
    <p:sldId id="320" r:id="rId67"/>
    <p:sldId id="333" r:id="rId68"/>
    <p:sldId id="334" r:id="rId69"/>
    <p:sldId id="260" r:id="rId70"/>
    <p:sldId id="261" r:id="rId71"/>
    <p:sldId id="335" r:id="rId72"/>
    <p:sldId id="262" r:id="rId7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06/10/2020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06/10/2020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06/10/2020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06/10/2020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06/10/2020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06/10/2020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06/10/2020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06/10/2020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06/10/2020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06/10/2020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06/10/2020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06/10/2020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06/10/2020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53" y="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537294"/>
            <a:ext cx="4775075" cy="1783402"/>
          </a:xfrm>
        </p:spPr>
        <p:txBody>
          <a:bodyPr rtlCol="0">
            <a:normAutofit/>
          </a:bodyPr>
          <a:lstStyle/>
          <a:p>
            <a:r>
              <a:rPr lang="pt-BR" sz="3800" b="1" dirty="0"/>
              <a:t>Homônimos </a:t>
            </a:r>
            <a:br>
              <a:rPr lang="pt-BR" sz="3800" b="1" dirty="0"/>
            </a:br>
            <a:r>
              <a:rPr lang="pt-BR" sz="3800" b="1" dirty="0"/>
              <a:t>e </a:t>
            </a:r>
            <a:br>
              <a:rPr lang="pt-BR" sz="3800" b="1" dirty="0"/>
            </a:br>
            <a:r>
              <a:rPr lang="pt-BR" sz="3800" b="1" dirty="0"/>
              <a:t>Parônimos</a:t>
            </a:r>
            <a:endParaRPr lang="pt-br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63A91-ACF0-4FFD-B1F2-2B4929EE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2" y="565867"/>
            <a:ext cx="11178209" cy="572891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800" b="1" dirty="0"/>
              <a:t>Mau</a:t>
            </a:r>
          </a:p>
          <a:p>
            <a:pPr marL="0" indent="0" algn="just" fontAlgn="base">
              <a:buNone/>
            </a:pPr>
            <a:endParaRPr lang="pt-BR" sz="2800" b="1" dirty="0"/>
          </a:p>
          <a:p>
            <a:pPr algn="just" fontAlgn="base"/>
            <a:r>
              <a:rPr lang="pt-BR" sz="2000" dirty="0"/>
              <a:t>A palavra mau com “u” é antônimo de </a:t>
            </a:r>
            <a:r>
              <a:rPr lang="pt-BR" sz="2000" b="1" dirty="0"/>
              <a:t>bom</a:t>
            </a:r>
            <a:r>
              <a:rPr lang="pt-BR" sz="2000" dirty="0"/>
              <a:t>. Da mesma maneira que sua homófona, para usá-la da forma correta basta lembrar a palavra que é contrária dela.</a:t>
            </a:r>
          </a:p>
          <a:p>
            <a:pPr algn="just" fontAlgn="base"/>
            <a:r>
              <a:rPr lang="pt-BR" sz="2000" dirty="0"/>
              <a:t>Em relação à classe gramatical, esse vocábulo é um </a:t>
            </a:r>
            <a:r>
              <a:rPr lang="pt-BR" sz="2000" b="1" dirty="0"/>
              <a:t>adjetivo</a:t>
            </a:r>
            <a:r>
              <a:rPr lang="pt-BR" sz="2000" dirty="0"/>
              <a:t> que qualifica seres e objetos.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</a:p>
          <a:p>
            <a:pPr algn="just" fontAlgn="base"/>
            <a:r>
              <a:rPr lang="pt-BR" sz="2000" dirty="0"/>
              <a:t>João é </a:t>
            </a:r>
            <a:r>
              <a:rPr lang="pt-BR" sz="2000" b="1" dirty="0"/>
              <a:t>mau</a:t>
            </a:r>
            <a:r>
              <a:rPr lang="pt-BR" sz="2000" dirty="0"/>
              <a:t> aluno. (João é </a:t>
            </a:r>
            <a:r>
              <a:rPr lang="pt-BR" sz="2000" b="1" dirty="0"/>
              <a:t>bom</a:t>
            </a:r>
            <a:r>
              <a:rPr lang="pt-BR" sz="2000" dirty="0"/>
              <a:t> aluno)</a:t>
            </a:r>
          </a:p>
          <a:p>
            <a:pPr algn="just" fontAlgn="base"/>
            <a:r>
              <a:rPr lang="pt-BR" sz="2000" dirty="0"/>
              <a:t>Ele foi muito </a:t>
            </a:r>
            <a:r>
              <a:rPr lang="pt-BR" sz="2000" b="1" dirty="0"/>
              <a:t>mau</a:t>
            </a:r>
            <a:r>
              <a:rPr lang="pt-BR" sz="2000" dirty="0"/>
              <a:t> comigo. (Ele foi muito </a:t>
            </a:r>
            <a:r>
              <a:rPr lang="pt-BR" sz="2000" b="1" dirty="0"/>
              <a:t>bom</a:t>
            </a:r>
            <a:r>
              <a:rPr lang="pt-BR" sz="2000" dirty="0"/>
              <a:t> comigo)</a:t>
            </a:r>
          </a:p>
          <a:p>
            <a:pPr algn="just" fontAlgn="base"/>
            <a:r>
              <a:rPr lang="pt-BR" sz="2000" dirty="0"/>
              <a:t>O chefe sempre estava de </a:t>
            </a:r>
            <a:r>
              <a:rPr lang="pt-BR" sz="2000" b="1" dirty="0"/>
              <a:t>mau</a:t>
            </a:r>
            <a:r>
              <a:rPr lang="pt-BR" sz="2000" dirty="0"/>
              <a:t> humor (O chefe sempre estava de </a:t>
            </a:r>
            <a:r>
              <a:rPr lang="pt-BR" sz="2000" b="1" dirty="0"/>
              <a:t>bom</a:t>
            </a:r>
            <a:r>
              <a:rPr lang="pt-BR" sz="2000" dirty="0"/>
              <a:t> humor)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47CD6-4D05-40A7-89ED-810D8F41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77FB0-D558-44B0-925F-D0D815F3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5" y="711641"/>
            <a:ext cx="11019183" cy="3849624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000" b="1" dirty="0" err="1"/>
              <a:t>Obs</a:t>
            </a:r>
            <a:r>
              <a:rPr lang="pt-BR" sz="2000" dirty="0"/>
              <a:t>: 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Quando nos referimos à má disposição de alguém, o termo correto é </a:t>
            </a:r>
            <a:r>
              <a:rPr lang="pt-BR" sz="2000" b="1" dirty="0"/>
              <a:t>mau humor</a:t>
            </a:r>
            <a:r>
              <a:rPr lang="pt-BR" sz="2000" dirty="0"/>
              <a:t>.</a:t>
            </a:r>
          </a:p>
          <a:p>
            <a:pPr algn="just" fontAlgn="base"/>
            <a:r>
              <a:rPr lang="pt-BR" sz="2000" dirty="0"/>
              <a:t>Nesse caso, ele não é escrito com o hífen. </a:t>
            </a:r>
          </a:p>
          <a:p>
            <a:pPr algn="just" fontAlgn="base"/>
            <a:r>
              <a:rPr lang="pt-BR" sz="2000" dirty="0"/>
              <a:t>Portanto, as palavras mau-humor, mal humor e </a:t>
            </a:r>
            <a:r>
              <a:rPr lang="pt-BR" sz="2000" dirty="0" err="1"/>
              <a:t>mal-humor</a:t>
            </a:r>
            <a:r>
              <a:rPr lang="pt-BR" sz="2000" dirty="0"/>
              <a:t> estão escritas de maneira errada.</a:t>
            </a:r>
          </a:p>
          <a:p>
            <a:pPr algn="just" fontAlgn="base"/>
            <a:r>
              <a:rPr lang="pt-BR" sz="2000" dirty="0"/>
              <a:t>Por outro lado, devemos lembrar que quem tem mau humor é uma pessoa mal-humorada. </a:t>
            </a:r>
          </a:p>
          <a:p>
            <a:pPr algn="just" fontAlgn="base"/>
            <a:r>
              <a:rPr lang="pt-BR" sz="2000" dirty="0"/>
              <a:t>Nesse caso, utilizamos o mal com “l” visto que o contrário seria “bem-humorado”.</a:t>
            </a:r>
          </a:p>
          <a:p>
            <a:pPr algn="just" fontAlgn="base"/>
            <a:r>
              <a:rPr lang="pt-BR" sz="2000" dirty="0"/>
              <a:t>Além disso, de acordo com as regras de ortografia esses termos são separados por hífen.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F25D2-853B-40CC-BDED-BBB011D5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9DE54-DBDB-4375-A151-91224551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556592"/>
            <a:ext cx="10913165" cy="56586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/>
              <a:t>Viagem ou Viajem</a:t>
            </a:r>
          </a:p>
          <a:p>
            <a:pPr algn="just" fontAlgn="base"/>
            <a:r>
              <a:rPr lang="pt-BR" sz="2000" dirty="0"/>
              <a:t>A regra é: quando você utiliza a palavra como um verbo, deve escrevê-la com j.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dirty="0"/>
              <a:t>	Tomara que ele </a:t>
            </a:r>
            <a:r>
              <a:rPr lang="pt-BR" sz="2000" b="1" dirty="0"/>
              <a:t>viaje</a:t>
            </a:r>
            <a:r>
              <a:rPr lang="pt-BR" sz="2000" dirty="0"/>
              <a:t> hoje.</a:t>
            </a:r>
          </a:p>
          <a:p>
            <a:pPr marL="0" indent="0" algn="just" fontAlgn="base">
              <a:buNone/>
            </a:pPr>
            <a:r>
              <a:rPr lang="pt-BR" sz="2000" dirty="0"/>
              <a:t>	Eu não quero ir. </a:t>
            </a:r>
            <a:r>
              <a:rPr lang="pt-BR" sz="2000" b="1" dirty="0"/>
              <a:t>Viajem</a:t>
            </a:r>
            <a:r>
              <a:rPr lang="pt-BR" sz="2000" dirty="0"/>
              <a:t> vocês!</a:t>
            </a:r>
          </a:p>
          <a:p>
            <a:pPr marL="0" indent="0" algn="just" fontAlgn="base">
              <a:buNone/>
            </a:pPr>
            <a:r>
              <a:rPr lang="pt-BR" sz="2000" b="1" dirty="0"/>
              <a:t>	Viajem</a:t>
            </a:r>
            <a:r>
              <a:rPr lang="pt-BR" sz="2000" dirty="0"/>
              <a:t>, sim! Fará bem para vocês.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Agora, quando você utiliza a palavra como um substantivo, deve escrevê-la com g.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dirty="0"/>
              <a:t>	Tomara que faça uma </a:t>
            </a:r>
            <a:r>
              <a:rPr lang="pt-BR" sz="2000" b="1" dirty="0"/>
              <a:t>viagem</a:t>
            </a:r>
            <a:r>
              <a:rPr lang="pt-BR" sz="2000" dirty="0"/>
              <a:t> maravilhosa. Ele merece!</a:t>
            </a:r>
          </a:p>
          <a:p>
            <a:pPr marL="0" indent="0" algn="just" fontAlgn="base">
              <a:buNone/>
            </a:pPr>
            <a:r>
              <a:rPr lang="pt-BR" sz="2000" dirty="0"/>
              <a:t>	O que eu mais queria agora era ganhar uma </a:t>
            </a:r>
            <a:r>
              <a:rPr lang="pt-BR" sz="2000" b="1" dirty="0"/>
              <a:t>viagem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dirty="0"/>
              <a:t>	Boa </a:t>
            </a:r>
            <a:r>
              <a:rPr lang="pt-BR" sz="2000" b="1" dirty="0"/>
              <a:t>viagem</a:t>
            </a:r>
            <a:r>
              <a:rPr lang="pt-BR" sz="2000" dirty="0"/>
              <a:t>!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B5ACD-BE84-49D8-B7C8-5F109D2A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53897-E437-4258-9807-040E6529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16" y="605624"/>
            <a:ext cx="11151705" cy="5795176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Trás ou Traz?</a:t>
            </a:r>
          </a:p>
          <a:p>
            <a:pPr marL="0" indent="0" fontAlgn="base">
              <a:buNone/>
            </a:pPr>
            <a:endParaRPr lang="pt-BR" sz="800" b="1" dirty="0"/>
          </a:p>
          <a:p>
            <a:pPr marL="0" indent="0" fontAlgn="base">
              <a:buNone/>
            </a:pPr>
            <a:r>
              <a:rPr lang="pt-BR" sz="2400" b="1" dirty="0"/>
              <a:t>Quando usar o Trás?</a:t>
            </a:r>
          </a:p>
          <a:p>
            <a:pPr fontAlgn="base"/>
            <a:r>
              <a:rPr lang="pt-BR" sz="2000" dirty="0"/>
              <a:t>O trás com “s” e acento agudo é um advérbio que significa </a:t>
            </a:r>
            <a:r>
              <a:rPr lang="pt-BR" sz="2000" b="1" dirty="0"/>
              <a:t>na parte traseira</a:t>
            </a:r>
            <a:r>
              <a:rPr lang="pt-BR" sz="2000" dirty="0"/>
              <a:t>, sendo utilizada como sinônima de atrás, detrás, após, etc.</a:t>
            </a:r>
          </a:p>
          <a:p>
            <a:pPr fontAlgn="base"/>
            <a:r>
              <a:rPr lang="pt-BR" sz="2000" dirty="0"/>
              <a:t>Esse termo vem sempre precedido por uma preposição e, nesse caso, desempenha o papel de um advérbio de lugar formando uma locução adverbial.</a:t>
            </a:r>
          </a:p>
          <a:p>
            <a:pPr marL="0" indent="0" fontAlgn="base">
              <a:buNone/>
            </a:pPr>
            <a:endParaRPr lang="pt-BR" sz="2000" dirty="0"/>
          </a:p>
          <a:p>
            <a:pPr marL="0" indent="0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fontAlgn="base"/>
            <a:r>
              <a:rPr lang="pt-BR" sz="2000" dirty="0"/>
              <a:t>Não olhe </a:t>
            </a:r>
            <a:r>
              <a:rPr lang="pt-BR" sz="2000" b="1" dirty="0"/>
              <a:t>para trás</a:t>
            </a:r>
            <a:r>
              <a:rPr lang="pt-BR" sz="2000" dirty="0"/>
              <a:t> enquanto dirige.</a:t>
            </a:r>
          </a:p>
          <a:p>
            <a:pPr fontAlgn="base"/>
            <a:r>
              <a:rPr lang="pt-BR" sz="2000" dirty="0"/>
              <a:t>Depois da bronca, ele não saiu </a:t>
            </a:r>
            <a:r>
              <a:rPr lang="pt-BR" sz="2000" b="1" dirty="0"/>
              <a:t>de trás </a:t>
            </a:r>
            <a:r>
              <a:rPr lang="pt-BR" sz="2000" dirty="0"/>
              <a:t>da cortina.</a:t>
            </a:r>
          </a:p>
          <a:p>
            <a:pPr fontAlgn="base"/>
            <a:r>
              <a:rPr lang="pt-BR" sz="2000" dirty="0"/>
              <a:t>Com certeza existe muita coisa </a:t>
            </a:r>
            <a:r>
              <a:rPr lang="pt-BR" sz="2000" b="1" dirty="0"/>
              <a:t>por trás</a:t>
            </a:r>
            <a:r>
              <a:rPr lang="pt-BR" sz="2000" dirty="0"/>
              <a:t> desse caso político.</a:t>
            </a:r>
          </a:p>
          <a:p>
            <a:pPr fontAlgn="base"/>
            <a:r>
              <a:rPr lang="pt-BR" sz="2000" b="1" dirty="0"/>
              <a:t>Obs</a:t>
            </a:r>
            <a:r>
              <a:rPr lang="pt-BR" sz="2000" dirty="0"/>
              <a:t>.: A palavra “atrás” é grafada com “s” no final e, portanto, o termo “</a:t>
            </a:r>
            <a:r>
              <a:rPr lang="pt-BR" sz="2000" dirty="0" err="1"/>
              <a:t>atraz</a:t>
            </a:r>
            <a:r>
              <a:rPr lang="pt-BR" sz="2000" dirty="0"/>
              <a:t>” está incorreto.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06DF03-F833-4523-9B09-E1CF5008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ADB74-68E0-4A9B-8865-9F8E1EC9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1" y="636104"/>
            <a:ext cx="11151704" cy="592372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800" b="1" dirty="0"/>
              <a:t>Quando usar o Traz?</a:t>
            </a:r>
          </a:p>
          <a:p>
            <a:pPr marL="0" indent="0" algn="just" fontAlgn="base">
              <a:buNone/>
            </a:pPr>
            <a:endParaRPr lang="pt-BR" sz="2800" b="1" dirty="0"/>
          </a:p>
          <a:p>
            <a:pPr algn="just" fontAlgn="base"/>
            <a:r>
              <a:rPr lang="pt-BR" sz="2000" dirty="0"/>
              <a:t>O traz com “z” é uma forma verbal do </a:t>
            </a:r>
            <a:r>
              <a:rPr lang="pt-BR" sz="2000" b="1" dirty="0"/>
              <a:t>verbo trazer</a:t>
            </a:r>
            <a:r>
              <a:rPr lang="pt-BR" sz="2000" dirty="0"/>
              <a:t> que significa transportar, levar, conduzir, encaminhar, ocasionar, oferecer, etc.</a:t>
            </a:r>
          </a:p>
          <a:p>
            <a:pPr algn="just" fontAlgn="base"/>
            <a:r>
              <a:rPr lang="pt-BR" sz="2000" dirty="0"/>
              <a:t>Essa forma é conjugada na terceira pessoa do singular do indicativo (ele/ela traz) e ainda, na segunda pessoa do singular do imperativo (traz tu).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algn="just" fontAlgn="base"/>
            <a:r>
              <a:rPr lang="pt-BR" sz="2000" dirty="0"/>
              <a:t>Todos os dias Joana </a:t>
            </a:r>
            <a:r>
              <a:rPr lang="pt-BR" sz="2000" b="1" dirty="0"/>
              <a:t>traz</a:t>
            </a:r>
            <a:r>
              <a:rPr lang="pt-BR" sz="2000" dirty="0"/>
              <a:t> sua marmita.</a:t>
            </a:r>
          </a:p>
          <a:p>
            <a:pPr algn="just" fontAlgn="base"/>
            <a:r>
              <a:rPr lang="pt-BR" sz="2000" dirty="0"/>
              <a:t>Dinheiro não </a:t>
            </a:r>
            <a:r>
              <a:rPr lang="pt-BR" sz="2000" b="1" dirty="0"/>
              <a:t>traz</a:t>
            </a:r>
            <a:r>
              <a:rPr lang="pt-BR" sz="2000" dirty="0"/>
              <a:t> felicidade.</a:t>
            </a:r>
          </a:p>
          <a:p>
            <a:pPr algn="just" fontAlgn="base"/>
            <a:r>
              <a:rPr lang="pt-BR" sz="2000" b="1" dirty="0"/>
              <a:t>Traz</a:t>
            </a:r>
            <a:r>
              <a:rPr lang="pt-BR" sz="2000" dirty="0"/>
              <a:t> o guarda-chuva pois está chovendo.</a:t>
            </a:r>
          </a:p>
          <a:p>
            <a:pPr marL="0" indent="0" algn="just" fontAlgn="base">
              <a:buNone/>
            </a:pPr>
            <a:endParaRPr lang="pt-BR" sz="800" b="1" dirty="0"/>
          </a:p>
          <a:p>
            <a:pPr marL="0" indent="0" algn="just" fontAlgn="base">
              <a:buNone/>
            </a:pP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0BB620-108F-41EC-98C7-99C2E2D2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8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A5752-5D4B-49EF-BFCE-F1ACF3E7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605624"/>
            <a:ext cx="11085443" cy="3849624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000" b="1" dirty="0"/>
              <a:t>Obs</a:t>
            </a:r>
            <a:r>
              <a:rPr lang="pt-BR" sz="2000" dirty="0"/>
              <a:t>.: uma dica para verificar se o uso desse termo está correto é substituindo por verbos relacionados, por exemplo, "levar":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ctr" fontAlgn="base">
              <a:buNone/>
            </a:pPr>
            <a:r>
              <a:rPr lang="pt-BR" sz="2000" dirty="0"/>
              <a:t>Todos os dias Joana </a:t>
            </a:r>
            <a:r>
              <a:rPr lang="pt-BR" sz="2000" b="1" dirty="0"/>
              <a:t>leva</a:t>
            </a:r>
            <a:r>
              <a:rPr lang="pt-BR" sz="2000" dirty="0"/>
              <a:t> sua marmita.</a:t>
            </a:r>
          </a:p>
          <a:p>
            <a:pPr marL="0" indent="0" algn="ctr" fontAlgn="base">
              <a:buNone/>
            </a:pPr>
            <a:endParaRPr lang="pt-BR" sz="2000" dirty="0"/>
          </a:p>
          <a:p>
            <a:pPr algn="just" fontAlgn="base"/>
            <a:r>
              <a:rPr lang="pt-BR" sz="2000" dirty="0"/>
              <a:t>Assim, se a sentença estiver coerente, você está usando o termo de forma correta. </a:t>
            </a:r>
          </a:p>
          <a:p>
            <a:pPr algn="just" fontAlgn="base"/>
            <a:r>
              <a:rPr lang="pt-BR" sz="2000" dirty="0"/>
              <a:t>Do contrário, você deve utilizar o advérbio de lugar “trás”.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966F8-AFC2-4741-BECD-AD54B49D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1C1D6-4051-4B34-B749-8498AE51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51034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/>
              <a:t>Sob ou Sobre?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98760-9269-4EF8-A687-33104418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1232452"/>
            <a:ext cx="11072191" cy="535387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sz="2800" b="1" dirty="0"/>
              <a:t>Sob</a:t>
            </a:r>
          </a:p>
          <a:p>
            <a:pPr fontAlgn="base">
              <a:spcAft>
                <a:spcPts val="600"/>
              </a:spcAft>
            </a:pPr>
            <a:r>
              <a:rPr lang="pt-BR" sz="2000" dirty="0"/>
              <a:t>O </a:t>
            </a:r>
            <a:r>
              <a:rPr lang="pt-BR" sz="2000" b="1" dirty="0"/>
              <a:t>sob</a:t>
            </a:r>
            <a:r>
              <a:rPr lang="pt-BR" sz="2000" dirty="0"/>
              <a:t> é uma preposição utilizada com o sentido de “embaixo de”, “por baixo de” e “debaixo de”. Ou seja, faz referência a algo que esteja numa posição inferior.</a:t>
            </a:r>
          </a:p>
          <a:p>
            <a:pPr fontAlgn="base">
              <a:spcAft>
                <a:spcPts val="600"/>
              </a:spcAft>
            </a:pPr>
            <a:r>
              <a:rPr lang="pt-BR" sz="2000" dirty="0"/>
              <a:t>Além disso, ela pode ser usada com o sentido de “condição” ou “em estado de”.</a:t>
            </a:r>
          </a:p>
          <a:p>
            <a:pPr marL="0" indent="0" fontAlgn="base">
              <a:spcAft>
                <a:spcPts val="600"/>
              </a:spcAft>
              <a:buNone/>
            </a:pPr>
            <a:endParaRPr lang="pt-BR" sz="2000" b="1" dirty="0"/>
          </a:p>
          <a:p>
            <a:pPr marL="0" indent="0" fontAlgn="base">
              <a:spcAft>
                <a:spcPts val="600"/>
              </a:spcAft>
              <a:buNone/>
            </a:pPr>
            <a:r>
              <a:rPr lang="pt-BR" sz="2000" b="1" dirty="0"/>
              <a:t>Exemplos: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pt-BR" sz="2000" dirty="0"/>
              <a:t>	Passamos </a:t>
            </a:r>
            <a:r>
              <a:rPr lang="pt-BR" sz="2000" b="1" dirty="0"/>
              <a:t>sob</a:t>
            </a:r>
            <a:r>
              <a:rPr lang="pt-BR" sz="2000" dirty="0"/>
              <a:t> a ponte essa tarde.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pt-BR" sz="2000" dirty="0"/>
              <a:t>	Não consigo trabalhar </a:t>
            </a:r>
            <a:r>
              <a:rPr lang="pt-BR" sz="2000" b="1" dirty="0"/>
              <a:t>sob</a:t>
            </a:r>
            <a:r>
              <a:rPr lang="pt-BR" sz="2000" dirty="0"/>
              <a:t> pressão.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pt-BR" sz="2000" dirty="0"/>
              <a:t>	A loja de móveis está </a:t>
            </a:r>
            <a:r>
              <a:rPr lang="pt-BR" sz="2000" b="1" dirty="0"/>
              <a:t>sob</a:t>
            </a:r>
            <a:r>
              <a:rPr lang="pt-BR" sz="2000" dirty="0"/>
              <a:t> nova direção.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pt-BR" sz="2000" dirty="0"/>
              <a:t>	O garoto está </a:t>
            </a:r>
            <a:r>
              <a:rPr lang="pt-BR" sz="2000" b="1" dirty="0"/>
              <a:t>sob</a:t>
            </a:r>
            <a:r>
              <a:rPr lang="pt-BR" sz="2000" dirty="0"/>
              <a:t> minha responsabilidade.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pt-BR" sz="2000" dirty="0"/>
              <a:t>	A situação dela está </a:t>
            </a:r>
            <a:r>
              <a:rPr lang="pt-BR" sz="2000" b="1" dirty="0"/>
              <a:t>sob</a:t>
            </a:r>
            <a:r>
              <a:rPr lang="pt-BR" sz="2000" dirty="0"/>
              <a:t> controle.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5B2A8-8997-4710-A511-B53A750A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7ACD9-AD87-4250-BA9A-77085B13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632128"/>
            <a:ext cx="11019183" cy="5768672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800" b="1" dirty="0"/>
              <a:t>Sobre</a:t>
            </a:r>
          </a:p>
          <a:p>
            <a:pPr algn="just" fontAlgn="base"/>
            <a:r>
              <a:rPr lang="pt-BR" sz="2000" dirty="0"/>
              <a:t>O “sobre” é uma preposição utilizada como sinônimo de “em cima de”, “por cima de” e “acima de”. Ou seja, ela faz referência a algo que esteja numa posição superior.</a:t>
            </a:r>
          </a:p>
          <a:p>
            <a:pPr algn="just" fontAlgn="base"/>
            <a:r>
              <a:rPr lang="pt-BR" sz="2000" dirty="0"/>
              <a:t>Esse termo também pode ser utilizado com o sentido de “acerca de”, “em relação à” e “a respeito de”.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</a:p>
          <a:p>
            <a:pPr marL="0" indent="0" algn="just" fontAlgn="base">
              <a:buNone/>
            </a:pPr>
            <a:r>
              <a:rPr lang="pt-BR" sz="2000" dirty="0"/>
              <a:t>	Deixei meus óculos </a:t>
            </a:r>
            <a:r>
              <a:rPr lang="pt-BR" sz="2000" b="1" dirty="0"/>
              <a:t>sobre</a:t>
            </a:r>
            <a:r>
              <a:rPr lang="pt-BR" sz="2000" dirty="0"/>
              <a:t> a mesa da sala.</a:t>
            </a:r>
          </a:p>
          <a:p>
            <a:pPr marL="0" indent="0" algn="just" fontAlgn="base">
              <a:buNone/>
            </a:pPr>
            <a:r>
              <a:rPr lang="pt-BR" sz="2000" dirty="0"/>
              <a:t>	Nunca deixe o celular </a:t>
            </a:r>
            <a:r>
              <a:rPr lang="pt-BR" sz="2000" b="1" dirty="0"/>
              <a:t>sobre</a:t>
            </a:r>
            <a:r>
              <a:rPr lang="pt-BR" sz="2000" dirty="0"/>
              <a:t> a pia da cozinha.</a:t>
            </a:r>
          </a:p>
          <a:p>
            <a:pPr marL="0" indent="0" algn="just" fontAlgn="base">
              <a:buNone/>
            </a:pPr>
            <a:r>
              <a:rPr lang="pt-BR" sz="2000" dirty="0"/>
              <a:t>	Enquanto o cachorro ladrava, o gato permaneceu </a:t>
            </a:r>
            <a:r>
              <a:rPr lang="pt-BR" sz="2000" b="1" dirty="0"/>
              <a:t>sobre</a:t>
            </a:r>
            <a:r>
              <a:rPr lang="pt-BR" sz="2000" dirty="0"/>
              <a:t> o muro.</a:t>
            </a:r>
          </a:p>
          <a:p>
            <a:pPr marL="0" indent="0" algn="just" fontAlgn="base">
              <a:buNone/>
            </a:pPr>
            <a:r>
              <a:rPr lang="pt-BR" sz="2000" dirty="0"/>
              <a:t>	A aula de hoje é </a:t>
            </a:r>
            <a:r>
              <a:rPr lang="pt-BR" sz="2000" b="1" dirty="0"/>
              <a:t>sobre</a:t>
            </a:r>
            <a:r>
              <a:rPr lang="pt-BR" sz="2000" dirty="0"/>
              <a:t> animais peçonhentos.</a:t>
            </a:r>
          </a:p>
          <a:p>
            <a:pPr marL="0" indent="0" algn="just" fontAlgn="base">
              <a:buNone/>
            </a:pPr>
            <a:r>
              <a:rPr lang="pt-BR" sz="2000" dirty="0"/>
              <a:t>	Falamos a tarde toda </a:t>
            </a:r>
            <a:r>
              <a:rPr lang="pt-BR" sz="2000" b="1" dirty="0"/>
              <a:t>sobre</a:t>
            </a:r>
            <a:r>
              <a:rPr lang="pt-BR" sz="2000" dirty="0"/>
              <a:t> nossa infância.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F99BC-5C54-4F49-9625-7FB90F9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7A87F-9E3C-466F-94E9-F76ED97B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0928"/>
            <a:ext cx="10058400" cy="4043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Uso do Onde e Aonde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B5690-92A8-4918-83C8-AC815F42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4" y="1254980"/>
            <a:ext cx="11191460" cy="5145819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b="1" dirty="0"/>
              <a:t>Onde</a:t>
            </a:r>
            <a:r>
              <a:rPr lang="pt-BR" sz="2000" dirty="0"/>
              <a:t> e </a:t>
            </a:r>
            <a:r>
              <a:rPr lang="pt-BR" sz="2000" b="1" dirty="0"/>
              <a:t>Aonde</a:t>
            </a:r>
            <a:r>
              <a:rPr lang="pt-BR" sz="2000" dirty="0"/>
              <a:t> são palavras que indicam lugar, mas que são usados em situações diferentes. Assim, há dúvidas quanto ao seu emprego, as quais você não terá mais depois de ler este artigo.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400" b="1" dirty="0"/>
              <a:t>Diferença entre onde e aonde</a:t>
            </a:r>
          </a:p>
          <a:p>
            <a:pPr marL="0" indent="0" algn="just" fontAlgn="base">
              <a:buNone/>
            </a:pPr>
            <a:endParaRPr lang="pt-BR" sz="2400" b="1" dirty="0"/>
          </a:p>
          <a:p>
            <a:pPr marL="0" indent="0" algn="just" fontAlgn="base">
              <a:buNone/>
            </a:pPr>
            <a:r>
              <a:rPr lang="pt-BR" sz="2000" dirty="0"/>
              <a:t>Para começar, vamos lembrar de uma coisa:</a:t>
            </a:r>
          </a:p>
          <a:p>
            <a:pPr marL="0" indent="0" algn="just" fontAlgn="base">
              <a:buNone/>
            </a:pPr>
            <a:r>
              <a:rPr lang="pt-BR" sz="2000" b="1" dirty="0"/>
              <a:t>	Onde</a:t>
            </a:r>
            <a:r>
              <a:rPr lang="pt-BR" sz="2000" dirty="0"/>
              <a:t> = ideia de permanência</a:t>
            </a:r>
          </a:p>
          <a:p>
            <a:pPr marL="0" indent="0" algn="just" fontAlgn="base">
              <a:buNone/>
            </a:pPr>
            <a:r>
              <a:rPr lang="pt-BR" sz="2000" b="1" dirty="0"/>
              <a:t>	Aonde</a:t>
            </a:r>
            <a:r>
              <a:rPr lang="pt-BR" sz="2000" dirty="0"/>
              <a:t> = ideia de movimento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4F0A8D-0AA4-489B-8E58-1005729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0A7F1-5AF8-4897-AC4D-5C06DCCF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199"/>
            <a:ext cx="11072192" cy="6036365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pt-BR" sz="2000" b="1" dirty="0"/>
              <a:t>Como usar o onde e o aonde?</a:t>
            </a:r>
          </a:p>
          <a:p>
            <a:pPr algn="just" fontAlgn="base"/>
            <a:r>
              <a:rPr lang="pt-BR" sz="2000" dirty="0"/>
              <a:t>A palavra "onde" indica o lugar onde está ou em que se passa um acontecimento. </a:t>
            </a:r>
          </a:p>
          <a:p>
            <a:pPr algn="just" fontAlgn="base"/>
            <a:r>
              <a:rPr lang="pt-BR" sz="2000" dirty="0"/>
              <a:t>Está ligada a verbos que expressam permanência.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	Onde ela está?</a:t>
            </a:r>
          </a:p>
          <a:p>
            <a:pPr marL="0" indent="0" algn="just" fontAlgn="base">
              <a:buNone/>
            </a:pPr>
            <a:r>
              <a:rPr lang="pt-BR" sz="2000" dirty="0"/>
              <a:t>	Não sei onde começar a caminhada.</a:t>
            </a:r>
          </a:p>
          <a:p>
            <a:pPr marL="0" indent="0" algn="just" fontAlgn="base">
              <a:buNone/>
            </a:pPr>
            <a:r>
              <a:rPr lang="pt-BR" sz="2000" dirty="0"/>
              <a:t>	Onde está o dinheiro?</a:t>
            </a:r>
          </a:p>
          <a:p>
            <a:pPr marL="0" indent="0">
              <a:buNone/>
            </a:pPr>
            <a:endParaRPr lang="pt-BR" dirty="0"/>
          </a:p>
          <a:p>
            <a:pPr algn="just" fontAlgn="base"/>
            <a:r>
              <a:rPr lang="pt-BR" sz="2000" dirty="0"/>
              <a:t>Já a palavra "aonde" indica movimento ou aproximação e está ligada a verbos que expressam essa ideia.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Exemplo:</a:t>
            </a: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	Aonde você quer ir?</a:t>
            </a:r>
          </a:p>
          <a:p>
            <a:pPr marL="0" indent="0" algn="just" fontAlgn="base">
              <a:buNone/>
            </a:pPr>
            <a:r>
              <a:rPr lang="pt-BR" sz="2000" dirty="0"/>
              <a:t>	Aonde vai com tamanha pressa?</a:t>
            </a:r>
          </a:p>
          <a:p>
            <a:pPr marL="0" indent="0" algn="just" fontAlgn="base">
              <a:buNone/>
            </a:pPr>
            <a:r>
              <a:rPr lang="pt-BR" sz="2000" dirty="0"/>
              <a:t>	Vamos aonde ele quiser ir.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3FFDDE-9E83-407A-8D8A-7C67D3C1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2510-E063-4A20-B209-7EDEAA00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47667"/>
          </a:xfrm>
        </p:spPr>
        <p:txBody>
          <a:bodyPr/>
          <a:lstStyle/>
          <a:p>
            <a:pPr algn="ctr"/>
            <a:r>
              <a:rPr lang="pt-BR" b="1" dirty="0"/>
              <a:t>Homônimos e Parônimos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57097-8B50-466B-AE82-AA6F428FA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2239616"/>
            <a:ext cx="10774017" cy="3713127"/>
          </a:xfrm>
        </p:spPr>
        <p:txBody>
          <a:bodyPr/>
          <a:lstStyle/>
          <a:p>
            <a:pPr algn="just" fontAlgn="base">
              <a:spcAft>
                <a:spcPts val="600"/>
              </a:spcAft>
            </a:pPr>
            <a:r>
              <a:rPr lang="pt-BR" sz="2000" dirty="0"/>
              <a:t>Os </a:t>
            </a:r>
            <a:r>
              <a:rPr lang="pt-BR" sz="2000" b="1" dirty="0"/>
              <a:t>Homônimos </a:t>
            </a:r>
            <a:r>
              <a:rPr lang="pt-BR" sz="2000" dirty="0"/>
              <a:t>e os </a:t>
            </a:r>
            <a:r>
              <a:rPr lang="pt-BR" sz="2000" b="1" dirty="0"/>
              <a:t>Parônimos </a:t>
            </a:r>
            <a:r>
              <a:rPr lang="pt-BR" sz="2000" dirty="0"/>
              <a:t>são termos que fazem parte do estudo da semântica (significado das palavras).</a:t>
            </a:r>
          </a:p>
          <a:p>
            <a:pPr algn="just" fontAlgn="base">
              <a:spcAft>
                <a:spcPts val="600"/>
              </a:spcAft>
            </a:pPr>
            <a:r>
              <a:rPr lang="pt-BR" sz="2000" dirty="0"/>
              <a:t>Assim, os </a:t>
            </a:r>
            <a:r>
              <a:rPr lang="pt-BR" sz="2000" b="1" dirty="0"/>
              <a:t>homônimos </a:t>
            </a:r>
            <a:r>
              <a:rPr lang="pt-BR" sz="2000" dirty="0"/>
              <a:t>são palavras que possuem a mesma pronúncia (às vezes, a mesma escrita) e significados distintos.</a:t>
            </a:r>
          </a:p>
          <a:p>
            <a:pPr algn="just" fontAlgn="base">
              <a:spcAft>
                <a:spcPts val="600"/>
              </a:spcAft>
            </a:pPr>
            <a:r>
              <a:rPr lang="pt-BR" sz="2000" dirty="0"/>
              <a:t>Já as palavras </a:t>
            </a:r>
            <a:r>
              <a:rPr lang="pt-BR" sz="2000" b="1" dirty="0"/>
              <a:t>parônimas </a:t>
            </a:r>
            <a:r>
              <a:rPr lang="pt-BR" sz="2000" dirty="0"/>
              <a:t>são muito parecidas na pronúncia e na escrita, entretanto, possuem significados diferentes.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DC64F1-7078-4BFD-8BB7-1A467795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9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9256A-580D-4B44-9362-1F847496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16" y="552614"/>
            <a:ext cx="11138453" cy="5848185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000" b="1" dirty="0"/>
              <a:t>Dica essencial!</a:t>
            </a:r>
          </a:p>
          <a:p>
            <a:pPr algn="just" fontAlgn="base"/>
            <a:r>
              <a:rPr lang="pt-BR" sz="2000" dirty="0"/>
              <a:t>Substitua as palavras "aonde" ou "onde" por "para onde". Se fizer sentido, você deve utilizar a palavra aonde.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1) </a:t>
            </a:r>
            <a:r>
              <a:rPr lang="pt-BR" sz="2000" b="1" dirty="0"/>
              <a:t>Para onde</a:t>
            </a:r>
            <a:r>
              <a:rPr lang="pt-BR" sz="2000" dirty="0"/>
              <a:t> vamos? Faz sentido. </a:t>
            </a:r>
          </a:p>
          <a:p>
            <a:pPr marL="0" indent="0" algn="just" fontAlgn="base">
              <a:buNone/>
            </a:pPr>
            <a:r>
              <a:rPr lang="pt-BR" sz="2000" dirty="0"/>
              <a:t>    É como dizer: </a:t>
            </a:r>
            <a:r>
              <a:rPr lang="pt-BR" sz="2000" b="1" dirty="0"/>
              <a:t>Aonde</a:t>
            </a:r>
            <a:r>
              <a:rPr lang="pt-BR" sz="2000" dirty="0"/>
              <a:t> vamos?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Mas,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2) Para onde vamos parar? </a:t>
            </a:r>
          </a:p>
          <a:p>
            <a:pPr marL="0" indent="0" algn="just" fontAlgn="base">
              <a:buNone/>
            </a:pPr>
            <a:r>
              <a:rPr lang="pt-BR" sz="2000" dirty="0"/>
              <a:t>Não é possível. </a:t>
            </a:r>
          </a:p>
          <a:p>
            <a:pPr marL="0" indent="0" algn="just" fontAlgn="base">
              <a:buNone/>
            </a:pPr>
            <a:r>
              <a:rPr lang="pt-BR" sz="2000" dirty="0"/>
              <a:t>Assim, o correto é dizer: </a:t>
            </a:r>
            <a:r>
              <a:rPr lang="pt-BR" sz="2000" b="1" dirty="0"/>
              <a:t>Onde</a:t>
            </a:r>
            <a:r>
              <a:rPr lang="pt-BR" sz="2000" dirty="0"/>
              <a:t> vamos parar?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F3D84-F1EA-4395-881F-97CD85FB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43A5-39A2-46E3-8BE5-A6FD6911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48384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Abaixo ou A Baixo?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7235D-AC29-4282-8D0F-677D6F47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205948"/>
            <a:ext cx="11151704" cy="519485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400" b="1" dirty="0"/>
              <a:t>Abaixo</a:t>
            </a:r>
          </a:p>
          <a:p>
            <a:pPr algn="just" fontAlgn="base"/>
            <a:r>
              <a:rPr lang="pt-BR" sz="2000" dirty="0"/>
              <a:t>O termo "abaixo', escrito junto, faz referência a algo que esteja numa posição inferior. Portanto, essa palavra é sinônima de "embaixo", "debaixo", "sob", "por baixo", etc.</a:t>
            </a:r>
          </a:p>
          <a:p>
            <a:pPr algn="just" fontAlgn="base"/>
            <a:r>
              <a:rPr lang="pt-BR" sz="2000" dirty="0"/>
              <a:t>Embora seja mais utilizada como advérbio de lugar, esse vocábulo também é utilizado em situações que envolvem interjeições.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b="1" dirty="0"/>
              <a:t>	Abaixo</a:t>
            </a:r>
            <a:r>
              <a:rPr lang="pt-BR" sz="2000" dirty="0"/>
              <a:t> a Ditadura!</a:t>
            </a:r>
          </a:p>
          <a:p>
            <a:pPr marL="0" indent="0" algn="just" fontAlgn="base">
              <a:buNone/>
            </a:pPr>
            <a:r>
              <a:rPr lang="pt-BR" sz="2000" dirty="0"/>
              <a:t>	Veja </a:t>
            </a:r>
            <a:r>
              <a:rPr lang="pt-BR" sz="2000" b="1" dirty="0"/>
              <a:t>abaixo</a:t>
            </a:r>
            <a:r>
              <a:rPr lang="pt-BR" sz="2000" dirty="0"/>
              <a:t> um exercício sobre o tema da aula.</a:t>
            </a:r>
          </a:p>
          <a:p>
            <a:pPr marL="0" indent="0" algn="just" fontAlgn="base">
              <a:buNone/>
            </a:pPr>
            <a:r>
              <a:rPr lang="pt-BR" sz="2000" dirty="0"/>
              <a:t>	Na lista de convocados, seu nome está </a:t>
            </a:r>
            <a:r>
              <a:rPr lang="pt-BR" sz="2000" b="1" dirty="0"/>
              <a:t>abaixo</a:t>
            </a:r>
            <a:r>
              <a:rPr lang="pt-BR" sz="2000" dirty="0"/>
              <a:t> do meu.</a:t>
            </a:r>
          </a:p>
          <a:p>
            <a:pPr marL="0" indent="0" algn="just" fontAlgn="base">
              <a:buNone/>
            </a:pPr>
            <a:r>
              <a:rPr lang="pt-BR" sz="2000" dirty="0"/>
              <a:t>	Nesse semestre suas notas estão </a:t>
            </a:r>
            <a:r>
              <a:rPr lang="pt-BR" sz="2000" b="1" dirty="0"/>
              <a:t>abaixo</a:t>
            </a:r>
            <a:r>
              <a:rPr lang="pt-BR" sz="2000" dirty="0"/>
              <a:t> da média da classe.</a:t>
            </a:r>
          </a:p>
          <a:p>
            <a:pPr marL="0" indent="0" algn="just" fontAlgn="base">
              <a:buNone/>
            </a:pPr>
            <a:r>
              <a:rPr lang="pt-BR" sz="2000" dirty="0"/>
              <a:t>	Fizemos um </a:t>
            </a:r>
            <a:r>
              <a:rPr lang="pt-BR" sz="2000" b="1" dirty="0"/>
              <a:t>abaixo-</a:t>
            </a:r>
            <a:r>
              <a:rPr lang="pt-BR" sz="2000" dirty="0"/>
              <a:t>assinado para retirar o professor da disciplina.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B0F08-BBC9-4763-8FA8-59FD4123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74A44-1FD8-4D17-866C-2B27F0E5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552616"/>
            <a:ext cx="11138451" cy="3849624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000" b="1" dirty="0" err="1"/>
              <a:t>Obs</a:t>
            </a:r>
            <a:r>
              <a:rPr lang="pt-BR" sz="2000" dirty="0"/>
              <a:t>: </a:t>
            </a:r>
          </a:p>
          <a:p>
            <a:pPr algn="just" fontAlgn="base"/>
            <a:r>
              <a:rPr lang="pt-BR" sz="2000" dirty="0"/>
              <a:t>Note que o termo “abaixo-assinado” leva hífen quando se trata da petição que reúne diversas assinaturas.</a:t>
            </a:r>
          </a:p>
          <a:p>
            <a:pPr algn="just" fontAlgn="base"/>
            <a:r>
              <a:rPr lang="pt-BR" sz="2000" dirty="0"/>
              <a:t>Por outro lado, se ele está sendo usado para indicar a pessoa que assina o documento é escrito sem o hífen:</a:t>
            </a:r>
          </a:p>
          <a:p>
            <a:pPr algn="just" fontAlgn="base"/>
            <a:r>
              <a:rPr lang="pt-BR" sz="2000" dirty="0"/>
              <a:t>Tomás Souza, </a:t>
            </a:r>
            <a:r>
              <a:rPr lang="pt-BR" sz="2000" b="1" dirty="0"/>
              <a:t>abaixo assinado</a:t>
            </a:r>
            <a:r>
              <a:rPr lang="pt-BR" sz="2000" dirty="0"/>
              <a:t>, foi o responsável por esse </a:t>
            </a:r>
            <a:r>
              <a:rPr lang="pt-BR" sz="2000" b="1" dirty="0"/>
              <a:t>abaixo-assinado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D7B0A-1429-4082-9C68-458C86B3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77B1B-31D6-4D01-A5E1-025EEBFF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618876"/>
            <a:ext cx="11085443" cy="5781924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000" b="1" dirty="0"/>
              <a:t>Atenção!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algn="just" fontAlgn="base"/>
            <a:r>
              <a:rPr lang="pt-BR" sz="2000" dirty="0"/>
              <a:t>Há muitos casos em que o termo “abaixo” acompanha o verbo “seguir”. A dúvida é se o verbo é escrito no singular ou plural.</a:t>
            </a:r>
          </a:p>
          <a:p>
            <a:pPr algn="just" fontAlgn="base"/>
            <a:r>
              <a:rPr lang="pt-BR" sz="2000" dirty="0"/>
              <a:t>Em todos os casos, o verbo concorda com o sujeito. Ou seja, se o sujeito estiver no plural, o verbo também ficará no plural. Do contrário, se ele estiver no singular, o verbo também será escrito no singular.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b="1" dirty="0"/>
              <a:t>	Segue abaixo</a:t>
            </a:r>
            <a:r>
              <a:rPr lang="pt-BR" sz="2000" dirty="0"/>
              <a:t> a foto do evento.</a:t>
            </a:r>
          </a:p>
          <a:p>
            <a:pPr marL="0" indent="0" algn="just" fontAlgn="base">
              <a:buNone/>
            </a:pPr>
            <a:r>
              <a:rPr lang="pt-BR" sz="2000" b="1" dirty="0"/>
              <a:t>	Segue abaixo</a:t>
            </a:r>
            <a:r>
              <a:rPr lang="pt-BR" sz="2000" dirty="0"/>
              <a:t> a lista de formandos.</a:t>
            </a:r>
          </a:p>
          <a:p>
            <a:pPr marL="0" indent="0" algn="just" fontAlgn="base">
              <a:buNone/>
            </a:pPr>
            <a:r>
              <a:rPr lang="pt-BR" sz="2000" b="1" dirty="0"/>
              <a:t>	Seguem abaixo</a:t>
            </a:r>
            <a:r>
              <a:rPr lang="pt-BR" sz="2000" dirty="0"/>
              <a:t> os documentos para matrícula.</a:t>
            </a:r>
          </a:p>
          <a:p>
            <a:pPr marL="0" indent="0" algn="just" fontAlgn="base">
              <a:buNone/>
            </a:pPr>
            <a:r>
              <a:rPr lang="pt-BR" sz="2000" b="1" dirty="0"/>
              <a:t>	Seguem abaixo</a:t>
            </a:r>
            <a:r>
              <a:rPr lang="pt-BR" sz="2000" dirty="0"/>
              <a:t> os dados necessários para inscrição no curso.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8ABDC-A29B-47D9-9E16-A7247A1C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B1417-E224-4C31-AB6F-939CD6A4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457201"/>
            <a:ext cx="11396869" cy="6049616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pt-BR" sz="2400" b="1" dirty="0"/>
              <a:t>A Baixo</a:t>
            </a:r>
          </a:p>
          <a:p>
            <a:pPr algn="just" fontAlgn="base"/>
            <a:r>
              <a:rPr lang="pt-BR" sz="2000" dirty="0"/>
              <a:t>Já a expressão “a baixo”, escrito separado, é sinônima de “de baixo”, “para baixo” ou “até embaixo” e antônima de “do alto” ou “de cima”. Esse termo é formado pela preposição “a” mais o adjetivo “baixo”.</a:t>
            </a:r>
          </a:p>
          <a:p>
            <a:pPr algn="just" fontAlgn="base"/>
            <a:r>
              <a:rPr lang="pt-BR" sz="2000" dirty="0"/>
              <a:t>Quando utilizado em contraposição as expressões antônimas, ele desempenha o papel de locução adverbial, por exemplo: “de alto a baixo” ou “de cima a baixo”.</a:t>
            </a:r>
          </a:p>
          <a:p>
            <a:pPr marL="0" indent="0" algn="just" fontAlgn="base">
              <a:buNone/>
            </a:pPr>
            <a:br>
              <a:rPr lang="pt-BR" sz="2000" dirty="0"/>
            </a:br>
            <a:r>
              <a:rPr lang="pt-BR" sz="2000" b="1" dirty="0"/>
              <a:t>Exemplos:</a:t>
            </a:r>
          </a:p>
          <a:p>
            <a:pPr marL="0" indent="0" algn="just" fontAlgn="base">
              <a:buNone/>
            </a:pPr>
            <a:r>
              <a:rPr lang="pt-BR" sz="2000" dirty="0"/>
              <a:t>	Quando entrei na loja, José me olhou de cima </a:t>
            </a:r>
            <a:r>
              <a:rPr lang="pt-BR" sz="2000" b="1" dirty="0"/>
              <a:t>a baixo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dirty="0"/>
              <a:t>	Naquela tarde, o gato rasgou a cortina de cima </a:t>
            </a:r>
            <a:r>
              <a:rPr lang="pt-BR" sz="2000" b="1" dirty="0"/>
              <a:t>a baixo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dirty="0"/>
              <a:t>	Temos que lavar as janelas do alto </a:t>
            </a:r>
            <a:r>
              <a:rPr lang="pt-BR" sz="2000" b="1" dirty="0"/>
              <a:t>a baixo</a:t>
            </a:r>
            <a:r>
              <a:rPr lang="pt-BR" sz="2000" dirty="0"/>
              <a:t> desse prédio.</a:t>
            </a:r>
          </a:p>
          <a:p>
            <a:pPr marL="0" indent="0" algn="just" fontAlgn="base">
              <a:buNone/>
            </a:pPr>
            <a:r>
              <a:rPr lang="pt-BR" sz="2000" dirty="0"/>
              <a:t>	Neusa observou o candidato de alto </a:t>
            </a:r>
            <a:r>
              <a:rPr lang="pt-BR" sz="2000" b="1" dirty="0"/>
              <a:t>a baixo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dirty="0"/>
              <a:t>	Roupas e calçados </a:t>
            </a:r>
            <a:r>
              <a:rPr lang="pt-BR" sz="2000" b="1" dirty="0"/>
              <a:t>a baixo</a:t>
            </a:r>
            <a:r>
              <a:rPr lang="pt-BR" sz="2000" dirty="0"/>
              <a:t> preço.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 err="1"/>
              <a:t>Obs</a:t>
            </a:r>
            <a:r>
              <a:rPr lang="pt-BR" sz="2000" dirty="0"/>
              <a:t>: O termo “a baixo” não leva crase.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B1530-6832-418F-AD0B-9F28FDEE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15850-562A-48E0-849C-8E777DA7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48384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Perca ou Perda?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D2E07-337B-48B8-BD75-94C60ACA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0" y="1268234"/>
            <a:ext cx="11191461" cy="5132566"/>
          </a:xfrm>
        </p:spPr>
        <p:txBody>
          <a:bodyPr>
            <a:normAutofit/>
          </a:bodyPr>
          <a:lstStyle/>
          <a:p>
            <a:pPr algn="just" fontAlgn="base"/>
            <a:r>
              <a:rPr lang="pt-BR" sz="2000" b="1" dirty="0"/>
              <a:t>Perca</a:t>
            </a:r>
            <a:r>
              <a:rPr lang="pt-BR" sz="2000" dirty="0"/>
              <a:t> é verbo, enquanto </a:t>
            </a:r>
            <a:r>
              <a:rPr lang="pt-BR" sz="2000" b="1" dirty="0"/>
              <a:t>perda</a:t>
            </a:r>
            <a:r>
              <a:rPr lang="pt-BR" sz="2000" dirty="0"/>
              <a:t> é substantivo.</a:t>
            </a:r>
          </a:p>
          <a:p>
            <a:pPr algn="just" fontAlgn="base"/>
            <a:r>
              <a:rPr lang="pt-BR" sz="2000" dirty="0"/>
              <a:t>O uso incorreto de perca ou perda é um dos erros de português mais frequentes. Isso acontece porque essas palavras são parônimas, o que quer dizer que elas são parecidas tanto na grafia como na pronúncia, mas têm significados diferentes.</a:t>
            </a:r>
          </a:p>
          <a:p>
            <a:pPr algn="just" fontAlgn="base"/>
            <a:r>
              <a:rPr lang="pt-BR" sz="2000" dirty="0"/>
              <a:t>Se ambas as palavras existem, como sei quando usar cada uma delas? </a:t>
            </a:r>
          </a:p>
          <a:p>
            <a:pPr algn="just" fontAlgn="base"/>
            <a:r>
              <a:rPr lang="pt-BR" sz="2000" dirty="0"/>
              <a:t>Pense no seu significado e confira os exemplos: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1) Perca ou perda de tempo</a:t>
            </a:r>
          </a:p>
          <a:p>
            <a:pPr marL="0" indent="0" algn="just" fontAlgn="base">
              <a:buNone/>
            </a:pPr>
            <a:r>
              <a:rPr lang="pt-BR" sz="2000" dirty="0"/>
              <a:t>	Não perca seu tempo com isso!</a:t>
            </a:r>
          </a:p>
          <a:p>
            <a:pPr marL="0" indent="0" algn="just" fontAlgn="base">
              <a:buNone/>
            </a:pPr>
            <a:r>
              <a:rPr lang="pt-BR" sz="2000" dirty="0"/>
              <a:t>	Você vai ver como isso é uma perda de tempo.</a:t>
            </a:r>
          </a:p>
          <a:p>
            <a:pPr algn="just" fontAlgn="base"/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AB549-0DD1-45D6-AF0B-9710AD67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B8DBD-172B-41D2-80B2-0D28A8AD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618876"/>
            <a:ext cx="11072191" cy="578192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000" b="1" dirty="0"/>
              <a:t>2) Perca ou perda de peso</a:t>
            </a:r>
          </a:p>
          <a:p>
            <a:pPr marL="0" indent="0" algn="just" fontAlgn="base">
              <a:buNone/>
            </a:pPr>
            <a:r>
              <a:rPr lang="pt-BR" sz="2000" dirty="0"/>
              <a:t>	Caso não perca peso, vamos ter que ser mais rigorosos com a tua alimentação.</a:t>
            </a:r>
          </a:p>
          <a:p>
            <a:pPr marL="0" indent="0" algn="just" fontAlgn="base">
              <a:buNone/>
            </a:pPr>
            <a:r>
              <a:rPr lang="pt-BR" sz="2000" dirty="0"/>
              <a:t>	Pesquise sobre algo que possa te ajudar com a perda de peso.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3) Perca ou perda de memória</a:t>
            </a:r>
          </a:p>
          <a:p>
            <a:pPr marL="0" indent="0" algn="just" fontAlgn="base">
              <a:buNone/>
            </a:pPr>
            <a:r>
              <a:rPr lang="pt-BR" sz="2000" dirty="0"/>
              <a:t>	Que eu perca minha memória, menos minha família.</a:t>
            </a:r>
          </a:p>
          <a:p>
            <a:pPr marL="0" indent="0" algn="just" fontAlgn="base">
              <a:buNone/>
            </a:pPr>
            <a:r>
              <a:rPr lang="pt-BR" sz="2000" dirty="0"/>
              <a:t>	Há várias doenças que podem causar perda de memória.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fontAlgn="base">
              <a:buNone/>
            </a:pPr>
            <a:r>
              <a:rPr lang="pt-BR" sz="2000" b="1" dirty="0"/>
              <a:t>4) Perca ou perda de um ente querido</a:t>
            </a:r>
          </a:p>
          <a:p>
            <a:pPr marL="0" indent="0" fontAlgn="base">
              <a:buNone/>
            </a:pPr>
            <a:r>
              <a:rPr lang="pt-BR" sz="2000" dirty="0"/>
              <a:t>	Que ele a perca quando não houver outra saída.</a:t>
            </a:r>
          </a:p>
          <a:p>
            <a:pPr marL="0" indent="0" fontAlgn="base">
              <a:buNone/>
            </a:pPr>
            <a:r>
              <a:rPr lang="pt-BR" sz="2000" dirty="0"/>
              <a:t>	A perda de alguém é muito dolorosa.</a:t>
            </a:r>
          </a:p>
          <a:p>
            <a:pPr marL="0" indent="0" algn="just" fontAlgn="base">
              <a:buNone/>
            </a:pP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7AAA3-8E7F-4645-AF34-1907057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6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0F001-1962-4808-9765-4BB0F99D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457200"/>
            <a:ext cx="11158330" cy="549554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b="1" dirty="0"/>
              <a:t>4) Perca ou perda de um ente querido</a:t>
            </a:r>
          </a:p>
          <a:p>
            <a:pPr marL="0" indent="0" fontAlgn="base">
              <a:buNone/>
            </a:pPr>
            <a:r>
              <a:rPr lang="pt-BR" sz="2000" dirty="0"/>
              <a:t>	Que ele a perca quando não houver outra saída.</a:t>
            </a:r>
          </a:p>
          <a:p>
            <a:pPr marL="0" indent="0" fontAlgn="base">
              <a:buNone/>
            </a:pPr>
            <a:r>
              <a:rPr lang="pt-BR" sz="2000" dirty="0"/>
              <a:t>	A perda de alguém é muito dolorosa.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5) Sentimento de perca ou perda</a:t>
            </a:r>
          </a:p>
          <a:p>
            <a:pPr marL="0" indent="0" fontAlgn="base">
              <a:buNone/>
            </a:pPr>
            <a:r>
              <a:rPr lang="pt-BR" sz="2000" dirty="0"/>
              <a:t>	Perca esse sentimento que só faz mal a você.</a:t>
            </a:r>
          </a:p>
          <a:p>
            <a:pPr marL="0" indent="0" fontAlgn="base">
              <a:buNone/>
            </a:pPr>
            <a:r>
              <a:rPr lang="pt-BR" sz="2000" dirty="0"/>
              <a:t>	Ninguém sabe lidar bem com o sentimento de perda.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6) Perca ou perda de material</a:t>
            </a:r>
          </a:p>
          <a:p>
            <a:pPr marL="0" indent="0" fontAlgn="base">
              <a:buNone/>
            </a:pPr>
            <a:r>
              <a:rPr lang="pt-BR" sz="2000" dirty="0"/>
              <a:t>	Não perca os livros!</a:t>
            </a:r>
          </a:p>
          <a:p>
            <a:pPr marL="0" indent="0" fontAlgn="base">
              <a:buNone/>
            </a:pPr>
            <a:r>
              <a:rPr lang="pt-BR" sz="2000" dirty="0"/>
              <a:t>	A perda desse material seria irreparável.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D99B8-4590-434D-BEA0-7C06537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E585AC-2CDF-4F46-8E41-AC68B3F6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" y="618875"/>
            <a:ext cx="10058400" cy="56228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b="1" dirty="0"/>
              <a:t>7) Perda total ou perca total</a:t>
            </a:r>
          </a:p>
          <a:p>
            <a:pPr marL="0" indent="0" fontAlgn="base">
              <a:buNone/>
            </a:pPr>
            <a:r>
              <a:rPr lang="pt-BR" sz="2000" dirty="0"/>
              <a:t>	A seguradora considerou a perda total do veículo.</a:t>
            </a:r>
          </a:p>
          <a:p>
            <a:pPr marL="0" indent="0" fontAlgn="base">
              <a:buNone/>
            </a:pPr>
            <a:r>
              <a:rPr lang="pt-BR" sz="2000" dirty="0"/>
              <a:t>	É melhor que você perca o total interesse por esse rapaz.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8) Perca dos direitos ou perda dos direitos</a:t>
            </a:r>
          </a:p>
          <a:p>
            <a:pPr marL="0" indent="0" fontAlgn="base">
              <a:buNone/>
            </a:pPr>
            <a:r>
              <a:rPr lang="pt-BR" sz="2000" dirty="0"/>
              <a:t>	Espero que ela perca os direitos políticos.</a:t>
            </a:r>
          </a:p>
          <a:p>
            <a:pPr marL="0" indent="0" fontAlgn="base">
              <a:buNone/>
            </a:pPr>
            <a:r>
              <a:rPr lang="pt-BR" sz="2000" dirty="0"/>
              <a:t>	A perda dos direitos políticos é constitucional?</a:t>
            </a:r>
          </a:p>
          <a:p>
            <a:pPr marL="0" indent="0" fontAlgn="base">
              <a:buNone/>
            </a:pPr>
            <a:endParaRPr lang="pt-BR" sz="2000" dirty="0"/>
          </a:p>
          <a:p>
            <a:pPr marL="0" indent="0" fontAlgn="base">
              <a:buNone/>
            </a:pPr>
            <a:r>
              <a:rPr lang="pt-BR" sz="2000" dirty="0"/>
              <a:t>O mesmo acontece com as palavras </a:t>
            </a:r>
            <a:r>
              <a:rPr lang="pt-BR" sz="2000" b="1" dirty="0"/>
              <a:t>perdas</a:t>
            </a:r>
            <a:r>
              <a:rPr lang="pt-BR" sz="2000" dirty="0"/>
              <a:t> e </a:t>
            </a:r>
            <a:r>
              <a:rPr lang="pt-BR" sz="2000" b="1" dirty="0"/>
              <a:t>percas</a:t>
            </a:r>
            <a:r>
              <a:rPr lang="pt-BR" sz="2000" dirty="0"/>
              <a:t>:</a:t>
            </a:r>
          </a:p>
          <a:p>
            <a:pPr marL="0" indent="0" fontAlgn="base">
              <a:buNone/>
            </a:pPr>
            <a:r>
              <a:rPr lang="pt-BR" sz="2000" dirty="0"/>
              <a:t>	As perdas de alimentos são um desafio para a sociedade.</a:t>
            </a:r>
          </a:p>
          <a:p>
            <a:pPr marL="0" indent="0" fontAlgn="base">
              <a:buNone/>
            </a:pPr>
            <a:r>
              <a:rPr lang="pt-BR" sz="2000" dirty="0"/>
              <a:t>	Tomara que tu percas o jogo.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B05B5-6F1C-4165-8904-04241597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7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D6CF-989B-41CC-9211-B6E6B882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47058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 fim ou Afim?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76EFA-37A2-4B18-A570-99117B32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2" y="1294736"/>
            <a:ext cx="11164957" cy="5106063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A fim</a:t>
            </a:r>
          </a:p>
          <a:p>
            <a:pPr marL="0" indent="0" fontAlgn="base">
              <a:buNone/>
            </a:pPr>
            <a:endParaRPr lang="pt-BR" sz="2400" b="1" dirty="0"/>
          </a:p>
          <a:p>
            <a:pPr algn="just" fontAlgn="base"/>
            <a:r>
              <a:rPr lang="pt-BR" sz="2000" dirty="0"/>
              <a:t>O termo quando usado separado faz parte de uma locução prepositiva “a fim de”. </a:t>
            </a:r>
          </a:p>
          <a:p>
            <a:pPr algn="just" fontAlgn="base"/>
            <a:r>
              <a:rPr lang="pt-BR" sz="2000" dirty="0"/>
              <a:t>Nesse caso, ela tem o significado de finalidade. </a:t>
            </a:r>
          </a:p>
          <a:p>
            <a:pPr algn="just" fontAlgn="base"/>
            <a:r>
              <a:rPr lang="pt-BR" sz="2000" dirty="0"/>
              <a:t>Ou seja, apresenta uma intenção, um objetivo, um intuito ou um propósito.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b="1" dirty="0"/>
              <a:t>Exemplo</a:t>
            </a:r>
            <a:r>
              <a:rPr lang="pt-BR" sz="2000" dirty="0"/>
              <a:t>: </a:t>
            </a:r>
          </a:p>
          <a:p>
            <a:pPr marL="0" indent="0" algn="ctr" fontAlgn="base">
              <a:buNone/>
            </a:pPr>
            <a:r>
              <a:rPr lang="pt-BR" sz="2000" b="1" dirty="0"/>
              <a:t>A fim de</a:t>
            </a:r>
            <a:r>
              <a:rPr lang="pt-BR" sz="2000" dirty="0"/>
              <a:t> discutir temas da atualidade, a professora chamou um especialista.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F571F-A9F9-4527-8E90-8AF85A5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90098-E8C9-4F84-968F-1EC83657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0935"/>
            <a:ext cx="10058400" cy="788641"/>
          </a:xfrm>
        </p:spPr>
        <p:txBody>
          <a:bodyPr/>
          <a:lstStyle/>
          <a:p>
            <a:pPr algn="ctr"/>
            <a:r>
              <a:rPr lang="pt-BR" b="1" dirty="0"/>
              <a:t>Homônimos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3D623-38E7-45F3-93FE-553A15BE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630017"/>
            <a:ext cx="11211339" cy="477078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dirty="0"/>
              <a:t>As palavras homônimas são classificadas em:</a:t>
            </a:r>
          </a:p>
          <a:p>
            <a:pPr algn="just" fontAlgn="base">
              <a:spcAft>
                <a:spcPts val="600"/>
              </a:spcAft>
            </a:pPr>
            <a:r>
              <a:rPr lang="pt-BR" sz="2000" b="1" dirty="0"/>
              <a:t>Homógrafas</a:t>
            </a:r>
            <a:r>
              <a:rPr lang="pt-BR" sz="2000" dirty="0"/>
              <a:t>: são palavras </a:t>
            </a:r>
            <a:r>
              <a:rPr lang="pt-BR" sz="2000" b="1" dirty="0"/>
              <a:t>iguais na grafia </a:t>
            </a:r>
            <a:r>
              <a:rPr lang="pt-BR" sz="2000" dirty="0"/>
              <a:t>e </a:t>
            </a:r>
            <a:r>
              <a:rPr lang="pt-BR" sz="2000" b="1" dirty="0"/>
              <a:t>diferentes na pronúncia </a:t>
            </a:r>
            <a:r>
              <a:rPr lang="pt-BR" sz="2000" dirty="0"/>
              <a:t>(</a:t>
            </a:r>
            <a:r>
              <a:rPr lang="pt-BR" sz="2000" i="1" dirty="0"/>
              <a:t>homo</a:t>
            </a:r>
            <a:r>
              <a:rPr lang="pt-BR" sz="2000" dirty="0"/>
              <a:t>=mesmo e </a:t>
            </a:r>
            <a:r>
              <a:rPr lang="pt-BR" sz="2000" i="1" dirty="0"/>
              <a:t>grafia</a:t>
            </a:r>
            <a:r>
              <a:rPr lang="pt-BR" sz="2000" dirty="0"/>
              <a:t>=escrita), 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b="1" dirty="0"/>
              <a:t>Exemplo</a:t>
            </a:r>
            <a:r>
              <a:rPr lang="pt-BR" sz="2000" dirty="0"/>
              <a:t>: 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dirty="0"/>
              <a:t>	colher (verbo) e colher (substantivo); 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dirty="0"/>
              <a:t>	jogo (substantivo) e jogo (verbo); 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dirty="0"/>
              <a:t>	denúncia (substantivo) e denuncia (verbo).</a:t>
            </a:r>
          </a:p>
          <a:p>
            <a:pPr fontAlgn="base"/>
            <a:r>
              <a:rPr lang="pt-BR" sz="2000" dirty="0"/>
              <a:t>apelo (com e fechado): pedido de auxílio / apelo (com e aberto): conjugação do verbo apelar</a:t>
            </a:r>
          </a:p>
          <a:p>
            <a:pPr fontAlgn="base"/>
            <a:r>
              <a:rPr lang="pt-BR" sz="2000" dirty="0"/>
              <a:t>começo (com e fechado): início / começo (com e aberto): conjugação do verbo começar</a:t>
            </a:r>
          </a:p>
          <a:p>
            <a:pPr fontAlgn="base"/>
            <a:r>
              <a:rPr lang="pt-BR" sz="2000" dirty="0"/>
              <a:t>sobre (com o fechado): em cima de / sobre (com o aberto): conjugação do verbo sobrar</a:t>
            </a:r>
          </a:p>
          <a:p>
            <a:pPr marL="0" indent="0" algn="just" fontAlgn="base">
              <a:spcAft>
                <a:spcPts val="600"/>
              </a:spcAft>
              <a:buNone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CF370-75C0-4133-A7FF-3723552A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3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ACA49-5FCE-4C9C-970A-BA7C6874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618877"/>
            <a:ext cx="11065564" cy="3849624"/>
          </a:xfrm>
        </p:spPr>
        <p:txBody>
          <a:bodyPr/>
          <a:lstStyle/>
          <a:p>
            <a:pPr algn="just" fontAlgn="base"/>
            <a:r>
              <a:rPr lang="pt-BR" sz="2000" dirty="0"/>
              <a:t>Para visualizar melhor, podemos perceber que no exemplo acima se trocarmos o “a fim de” por outros termos, a frase tem o mesmo significado:</a:t>
            </a:r>
          </a:p>
          <a:p>
            <a:pPr algn="just" fontAlgn="base"/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Com o propósito</a:t>
            </a:r>
            <a:r>
              <a:rPr lang="pt-BR" sz="2000" dirty="0"/>
              <a:t> </a:t>
            </a:r>
            <a:r>
              <a:rPr lang="pt-BR" sz="2000" b="1" dirty="0"/>
              <a:t>de</a:t>
            </a:r>
            <a:r>
              <a:rPr lang="pt-BR" sz="2000" dirty="0"/>
              <a:t> discutir temas da atualidade, a professora chamou um especialista.</a:t>
            </a:r>
          </a:p>
          <a:p>
            <a:pPr marL="0" indent="0" algn="just" fontAlgn="base">
              <a:buNone/>
            </a:pPr>
            <a:r>
              <a:rPr lang="pt-BR" sz="2000" b="1" dirty="0"/>
              <a:t>Com o intuito</a:t>
            </a:r>
            <a:r>
              <a:rPr lang="pt-BR" sz="2000" dirty="0"/>
              <a:t> </a:t>
            </a:r>
            <a:r>
              <a:rPr lang="pt-BR" sz="2000" b="1" dirty="0"/>
              <a:t>de</a:t>
            </a:r>
            <a:r>
              <a:rPr lang="pt-BR" sz="2000" dirty="0"/>
              <a:t> discutir temas da atualidade, a professora chamou um especialista.</a:t>
            </a:r>
          </a:p>
          <a:p>
            <a:pPr marL="0" indent="0" algn="just" fontAlgn="base">
              <a:buNone/>
            </a:pPr>
            <a:r>
              <a:rPr lang="pt-BR" sz="2000" b="1" dirty="0"/>
              <a:t>Com o objetivo</a:t>
            </a:r>
            <a:r>
              <a:rPr lang="pt-BR" sz="2000" dirty="0"/>
              <a:t> </a:t>
            </a:r>
            <a:r>
              <a:rPr lang="pt-BR" sz="2000" b="1" dirty="0"/>
              <a:t>de</a:t>
            </a:r>
            <a:r>
              <a:rPr lang="pt-BR" sz="2000" dirty="0"/>
              <a:t> discutir temas da atualidade, a professora chamou um especialista.</a:t>
            </a:r>
          </a:p>
          <a:p>
            <a:pPr marL="0" indent="0" algn="just" fontAlgn="base">
              <a:buNone/>
            </a:pPr>
            <a:r>
              <a:rPr lang="pt-BR" sz="2000" b="1" dirty="0"/>
              <a:t>Com a finalidade</a:t>
            </a:r>
            <a:r>
              <a:rPr lang="pt-BR" sz="2000" dirty="0"/>
              <a:t> </a:t>
            </a:r>
            <a:r>
              <a:rPr lang="pt-BR" sz="2000" b="1" dirty="0"/>
              <a:t>de</a:t>
            </a:r>
            <a:r>
              <a:rPr lang="pt-BR" sz="2000" dirty="0"/>
              <a:t> discutir temas da atualidade, a professora chamou um especialista.</a:t>
            </a:r>
          </a:p>
          <a:p>
            <a:pPr marL="0" indent="0" algn="just" fontAlgn="base">
              <a:buNone/>
            </a:pPr>
            <a:r>
              <a:rPr lang="pt-BR" sz="2000" b="1" dirty="0"/>
              <a:t>Com a intenção</a:t>
            </a:r>
            <a:r>
              <a:rPr lang="pt-BR" sz="2000" dirty="0"/>
              <a:t> </a:t>
            </a:r>
            <a:r>
              <a:rPr lang="pt-BR" sz="2000" b="1" dirty="0"/>
              <a:t>de</a:t>
            </a:r>
            <a:r>
              <a:rPr lang="pt-BR" sz="2000" dirty="0"/>
              <a:t> discutir temas da atualidade, a professora chamou um especialista.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304B1-7CD1-4811-9187-B6E15B29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3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55127-3275-4969-B4BE-51B9C8C4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" y="579120"/>
            <a:ext cx="11058940" cy="5455920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000" b="1" dirty="0" err="1"/>
              <a:t>Obs</a:t>
            </a:r>
            <a:r>
              <a:rPr lang="pt-BR" sz="2000" dirty="0"/>
              <a:t>: </a:t>
            </a:r>
          </a:p>
          <a:p>
            <a:pPr algn="just" fontAlgn="base"/>
            <a:r>
              <a:rPr lang="pt-BR" sz="2000" dirty="0"/>
              <a:t>É comum usarmos esse termo para nos referirmos a algo que nos agrade, que temos vontade ou mesmo quando estamos interessados em alguém.</a:t>
            </a:r>
          </a:p>
          <a:p>
            <a:pPr algn="just" fontAlgn="base"/>
            <a:r>
              <a:rPr lang="pt-BR" sz="2000" dirty="0"/>
              <a:t>Nesse caso, ele acompanha o verbo "estar": estar afim de alguém; estar afim de algo, etc.</a:t>
            </a:r>
          </a:p>
          <a:p>
            <a:pPr algn="just" fontAlgn="base"/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	O Joel está </a:t>
            </a:r>
            <a:r>
              <a:rPr lang="pt-BR" sz="2000" b="1" dirty="0"/>
              <a:t>a fim</a:t>
            </a:r>
            <a:r>
              <a:rPr lang="pt-BR" sz="2000" dirty="0"/>
              <a:t> da Ana.</a:t>
            </a:r>
          </a:p>
          <a:p>
            <a:pPr marL="0" indent="0" algn="just" fontAlgn="base">
              <a:buNone/>
            </a:pPr>
            <a:r>
              <a:rPr lang="pt-BR" sz="2000" dirty="0"/>
              <a:t>	Eu estou </a:t>
            </a:r>
            <a:r>
              <a:rPr lang="pt-BR" sz="2000" b="1" dirty="0"/>
              <a:t>a fim</a:t>
            </a:r>
            <a:r>
              <a:rPr lang="pt-BR" sz="2000" dirty="0"/>
              <a:t> de ir à praia esse final de semana.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algn="just" fontAlgn="base"/>
            <a:r>
              <a:rPr lang="pt-BR" sz="2000" dirty="0"/>
              <a:t>Importante destacar que esse termo é utilizado numa linguagem informal ou coloquial. </a:t>
            </a:r>
          </a:p>
          <a:p>
            <a:pPr algn="just" fontAlgn="base"/>
            <a:r>
              <a:rPr lang="pt-BR" sz="2000" dirty="0"/>
              <a:t>Ou seja, não devemos utilizá-la num texto formal, a não ser que seja esse mesmo o enfoque, por exemplo, na fala de personagens.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7BF3DC-C410-4FEC-96B2-7B72E2E0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7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918CF-D161-4A74-83AB-2FCB2930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18" y="565867"/>
            <a:ext cx="11138452" cy="5609645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Afim</a:t>
            </a:r>
          </a:p>
          <a:p>
            <a:pPr algn="just" fontAlgn="base"/>
            <a:r>
              <a:rPr lang="pt-BR" sz="2000" dirty="0"/>
              <a:t>Quando usamos esse termo junto ele pertence as classes gramaticais de substantivos e adjetivos. Note que se usado no plural, o termo fica “afins” e não “</a:t>
            </a:r>
            <a:r>
              <a:rPr lang="pt-BR" sz="2000" dirty="0" err="1"/>
              <a:t>afims</a:t>
            </a:r>
            <a:r>
              <a:rPr lang="pt-BR" sz="2000" dirty="0"/>
              <a:t>”.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Como substantivo, o termo é sinônimo de afinidade, parentesco, aliado.</a:t>
            </a:r>
          </a:p>
          <a:p>
            <a:pPr marL="0" indent="0" algn="ctr" fontAlgn="base">
              <a:buNone/>
            </a:pPr>
            <a:r>
              <a:rPr lang="pt-BR" sz="2000" dirty="0"/>
              <a:t>Irei convidar todos os familiares e </a:t>
            </a:r>
            <a:r>
              <a:rPr lang="pt-BR" sz="2000" b="1" dirty="0"/>
              <a:t>afins</a:t>
            </a:r>
            <a:r>
              <a:rPr lang="pt-BR" sz="2000" dirty="0"/>
              <a:t>.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Quando desempenha o papel de adjetivo na frase, ele significa igual, semelhante, próximo.</a:t>
            </a:r>
          </a:p>
          <a:p>
            <a:pPr marL="0" indent="0" algn="ctr" fontAlgn="base">
              <a:buNone/>
            </a:pPr>
            <a:r>
              <a:rPr lang="pt-BR" sz="2000" dirty="0"/>
              <a:t>O espanhol é uma língua </a:t>
            </a:r>
            <a:r>
              <a:rPr lang="pt-BR" sz="2000" b="1" dirty="0"/>
              <a:t>afim</a:t>
            </a:r>
            <a:r>
              <a:rPr lang="pt-BR" sz="2000" dirty="0"/>
              <a:t> com o italiano. (semelhante)</a:t>
            </a:r>
          </a:p>
          <a:p>
            <a:pPr marL="0" indent="0" algn="ctr" fontAlgn="base">
              <a:buNone/>
            </a:pPr>
            <a:r>
              <a:rPr lang="pt-BR" sz="2000" dirty="0"/>
              <a:t>São Paulo e Campinas são cidades </a:t>
            </a:r>
            <a:r>
              <a:rPr lang="pt-BR" sz="2000" b="1" dirty="0"/>
              <a:t>afins</a:t>
            </a:r>
            <a:r>
              <a:rPr lang="pt-BR" sz="2000" dirty="0"/>
              <a:t>. (próxima)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96C1D-74C2-45BC-AE2E-E99429E2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5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7963-974D-4496-AACE-DAD6DFFE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58985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Encima ou Em Cima?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9780B-EEC1-4294-A7C3-102F243C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8" y="1307990"/>
            <a:ext cx="11138453" cy="5092810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Encima</a:t>
            </a:r>
          </a:p>
          <a:p>
            <a:pPr algn="just" fontAlgn="base"/>
            <a:r>
              <a:rPr lang="pt-BR" sz="2000" dirty="0"/>
              <a:t>O termo “encima”, escrito junto e com “n” representa uma forma verbal do verbo encimar. Esse verbo, pouco utilizado pelos falantes da língua, significa colocar sobre algo, sendo sinônimo de elevar, coroar, etc.</a:t>
            </a:r>
          </a:p>
          <a:p>
            <a:pPr algn="just" fontAlgn="base"/>
            <a:r>
              <a:rPr lang="pt-BR" sz="2000" dirty="0"/>
              <a:t>Ele é conjugado na terceira pessoa do singular (ele/ela encima) do indicativo ou na segunda pessoa do singular do imperativo (encima tu).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</a:p>
          <a:p>
            <a:pPr marL="0" indent="0" algn="just" fontAlgn="base">
              <a:buNone/>
            </a:pPr>
            <a:r>
              <a:rPr lang="pt-BR" sz="2000" dirty="0"/>
              <a:t>	A estrela de Belém </a:t>
            </a:r>
            <a:r>
              <a:rPr lang="pt-BR" sz="2000" b="1" dirty="0"/>
              <a:t>encima </a:t>
            </a:r>
            <a:r>
              <a:rPr lang="pt-BR" sz="2000" dirty="0"/>
              <a:t>a árvore de natal.</a:t>
            </a:r>
          </a:p>
          <a:p>
            <a:pPr marL="0" indent="0" algn="just" fontAlgn="base">
              <a:buNone/>
            </a:pPr>
            <a:r>
              <a:rPr lang="pt-BR" sz="2000" dirty="0"/>
              <a:t>	Essa árvore </a:t>
            </a:r>
            <a:r>
              <a:rPr lang="pt-BR" sz="2000" b="1" dirty="0"/>
              <a:t>encima </a:t>
            </a:r>
            <a:r>
              <a:rPr lang="pt-BR" sz="2000" dirty="0"/>
              <a:t>o monte.</a:t>
            </a:r>
          </a:p>
          <a:p>
            <a:pPr marL="0" indent="0" algn="just" fontAlgn="base">
              <a:buNone/>
            </a:pPr>
            <a:r>
              <a:rPr lang="pt-BR" sz="2000" dirty="0"/>
              <a:t>	O chapéu </a:t>
            </a:r>
            <a:r>
              <a:rPr lang="pt-BR" sz="2000" b="1" dirty="0"/>
              <a:t>encima </a:t>
            </a:r>
            <a:r>
              <a:rPr lang="pt-BR" sz="2000" dirty="0"/>
              <a:t>a cabeça da presidente.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BEBD9-EEDF-4E5F-9190-AD0B101A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9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146E7-1DD5-4573-BD37-0030523A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4" y="457200"/>
            <a:ext cx="11045687" cy="59435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b="1" dirty="0"/>
              <a:t>Em Cima</a:t>
            </a:r>
          </a:p>
          <a:p>
            <a:pPr marL="0" indent="0" fontAlgn="base">
              <a:buNone/>
            </a:pPr>
            <a:endParaRPr lang="pt-BR" sz="2400" b="1" dirty="0"/>
          </a:p>
          <a:p>
            <a:pPr algn="just" fontAlgn="base"/>
            <a:r>
              <a:rPr lang="pt-BR" sz="2000" dirty="0"/>
              <a:t>Já o termo “em cima” escrito separado é o antônimo de embaixo. </a:t>
            </a:r>
          </a:p>
          <a:p>
            <a:pPr algn="just" fontAlgn="base"/>
            <a:r>
              <a:rPr lang="pt-BR" sz="2000" dirty="0"/>
              <a:t>Numa frase ela exerce a função de locução adverbial de lugar.</a:t>
            </a:r>
          </a:p>
          <a:p>
            <a:pPr algn="just" fontAlgn="base"/>
            <a:r>
              <a:rPr lang="pt-BR" sz="2000" dirty="0"/>
              <a:t>Portanto, utilizamos essa palavra para nos referir a algo que está numa posição elevada em relação a outra coisa.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</a:p>
          <a:p>
            <a:pPr marL="0" indent="0" algn="just" fontAlgn="base">
              <a:buNone/>
            </a:pPr>
            <a:r>
              <a:rPr lang="pt-BR" sz="2000" dirty="0"/>
              <a:t>	O bebê está </a:t>
            </a:r>
            <a:r>
              <a:rPr lang="pt-BR" sz="2000" b="1" dirty="0"/>
              <a:t>em cima</a:t>
            </a:r>
            <a:r>
              <a:rPr lang="pt-BR" sz="2000" dirty="0"/>
              <a:t> da cama.</a:t>
            </a:r>
          </a:p>
          <a:p>
            <a:pPr marL="0" indent="0" algn="just" fontAlgn="base">
              <a:buNone/>
            </a:pPr>
            <a:r>
              <a:rPr lang="pt-BR" sz="2000" dirty="0"/>
              <a:t>	Pegue o açúcar</a:t>
            </a:r>
            <a:r>
              <a:rPr lang="pt-BR" sz="2000" b="1" dirty="0"/>
              <a:t> em cima</a:t>
            </a:r>
            <a:r>
              <a:rPr lang="pt-BR" sz="2000" dirty="0"/>
              <a:t> da mesa.</a:t>
            </a:r>
          </a:p>
          <a:p>
            <a:pPr marL="0" indent="0" algn="just" fontAlgn="base">
              <a:buNone/>
            </a:pPr>
            <a:r>
              <a:rPr lang="pt-BR" sz="2000" dirty="0"/>
              <a:t>	Eu deixei as chaves </a:t>
            </a:r>
            <a:r>
              <a:rPr lang="pt-BR" sz="2000" b="1" dirty="0"/>
              <a:t>em cima</a:t>
            </a:r>
            <a:r>
              <a:rPr lang="pt-BR" sz="2000" dirty="0"/>
              <a:t> da cômoda.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948D6-A1E4-479E-8D1A-BB816968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6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000A7-288C-4D8C-8FA6-9FF57418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1" y="711642"/>
            <a:ext cx="10979426" cy="3849624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000" b="1" dirty="0"/>
              <a:t>Curiosidade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algn="just" fontAlgn="base"/>
            <a:r>
              <a:rPr lang="pt-BR" sz="2000" dirty="0"/>
              <a:t>Utilizamos frequentemente na linguagem coloquial (informal) a expressão “dar em cima”. </a:t>
            </a:r>
          </a:p>
          <a:p>
            <a:pPr algn="just" fontAlgn="base"/>
            <a:r>
              <a:rPr lang="pt-BR" sz="2000" dirty="0"/>
              <a:t>Ela faz referência quando alguém está cortejando ou interessado numa pessoa.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b="1" dirty="0"/>
              <a:t>Exemplo: </a:t>
            </a:r>
          </a:p>
          <a:p>
            <a:pPr marL="0" indent="0" algn="ctr" fontAlgn="base">
              <a:buNone/>
            </a:pPr>
            <a:r>
              <a:rPr lang="pt-BR" sz="2000" dirty="0"/>
              <a:t>Na festa de sábado vimos o Felipe dando </a:t>
            </a:r>
            <a:r>
              <a:rPr lang="pt-BR" sz="2000" b="1" dirty="0"/>
              <a:t>em cima</a:t>
            </a:r>
            <a:r>
              <a:rPr lang="pt-BR" sz="2000" dirty="0"/>
              <a:t> da Camila.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9235C4-32DA-478B-9179-18653412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0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5DDE3-1905-4F43-87E6-3FB61561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53684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Mais ou Mas?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FF156-E48B-4B39-93CC-1F0446B8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994049"/>
            <a:ext cx="11184834" cy="5406751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pt-BR" sz="2400" b="1" dirty="0"/>
              <a:t>Mais</a:t>
            </a:r>
          </a:p>
          <a:p>
            <a:pPr algn="just" fontAlgn="base"/>
            <a:r>
              <a:rPr lang="pt-BR" sz="2000" dirty="0"/>
              <a:t>A palavra “</a:t>
            </a:r>
            <a:r>
              <a:rPr lang="pt-BR" sz="2000" b="1" dirty="0"/>
              <a:t>mais</a:t>
            </a:r>
            <a:r>
              <a:rPr lang="pt-BR" sz="2000" dirty="0"/>
              <a:t>” possui como antônimo o “menos”. Nesse caso, ela indica a soma ou o aumento da quantidade de algo.</a:t>
            </a:r>
          </a:p>
          <a:p>
            <a:pPr algn="just" fontAlgn="base"/>
            <a:r>
              <a:rPr lang="pt-BR" sz="2000" dirty="0"/>
              <a:t>Embora seja mais utilizada como </a:t>
            </a:r>
            <a:r>
              <a:rPr lang="pt-BR" sz="2000" b="1" dirty="0"/>
              <a:t>advérbio de intensidade</a:t>
            </a:r>
            <a:r>
              <a:rPr lang="pt-BR" sz="2000" dirty="0"/>
              <a:t>, dependendo da função que exerce na frase, o “mais” pode ser substantivo, preposição, pronome indefinido ou conjunção.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dirty="0"/>
              <a:t>	Quero ir </a:t>
            </a:r>
            <a:r>
              <a:rPr lang="pt-BR" sz="2000" b="1" dirty="0"/>
              <a:t>mais</a:t>
            </a:r>
            <a:r>
              <a:rPr lang="pt-BR" sz="2000" dirty="0"/>
              <a:t> vezes para a Europa.</a:t>
            </a:r>
          </a:p>
          <a:p>
            <a:pPr marL="0" indent="0" algn="just" fontAlgn="base">
              <a:buNone/>
            </a:pPr>
            <a:r>
              <a:rPr lang="pt-BR" sz="2000" dirty="0"/>
              <a:t>	Hoje vivemos num mundo melhor e </a:t>
            </a:r>
            <a:r>
              <a:rPr lang="pt-BR" sz="2000" b="1" dirty="0"/>
              <a:t>mais</a:t>
            </a:r>
            <a:r>
              <a:rPr lang="pt-BR" sz="2000" dirty="0"/>
              <a:t> justo.</a:t>
            </a:r>
          </a:p>
          <a:p>
            <a:pPr marL="0" indent="0" algn="just" fontAlgn="base">
              <a:buNone/>
            </a:pPr>
            <a:r>
              <a:rPr lang="pt-BR" sz="2000" dirty="0"/>
              <a:t>	Jonatas foi à festa com seu amigo </a:t>
            </a:r>
            <a:r>
              <a:rPr lang="pt-BR" sz="2000" b="1" dirty="0"/>
              <a:t>mais</a:t>
            </a:r>
            <a:r>
              <a:rPr lang="pt-BR" sz="2000" dirty="0"/>
              <a:t> sua namorada.</a:t>
            </a:r>
          </a:p>
          <a:p>
            <a:pPr marL="0" indent="0" algn="just">
              <a:buNone/>
            </a:pPr>
            <a:endParaRPr lang="pt-BR" sz="2000" b="1" dirty="0"/>
          </a:p>
          <a:p>
            <a:pPr marL="0" indent="0" algn="just">
              <a:buNone/>
            </a:pPr>
            <a:r>
              <a:rPr lang="pt-BR" sz="2000" b="1" dirty="0"/>
              <a:t>Dica</a:t>
            </a:r>
            <a:r>
              <a:rPr lang="pt-BR" sz="2000" dirty="0"/>
              <a:t>: Uma maneira de saber se você está usando a palavra corretamente é trocar pelo seu antônimo “menos”.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AF5D8-2AAD-42FA-AD87-4C50436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41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21C04-584B-4474-9AC2-601DFEBD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2" y="457201"/>
            <a:ext cx="11191461" cy="59436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sz="2400" b="1" dirty="0"/>
              <a:t>Mas</a:t>
            </a:r>
          </a:p>
          <a:p>
            <a:pPr algn="just" fontAlgn="base"/>
            <a:r>
              <a:rPr lang="pt-BR" sz="2000" dirty="0"/>
              <a:t>A palavra “mas” pode desempenhar o papel de substantivo, conjunção ou advérbio.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1</a:t>
            </a:r>
            <a:r>
              <a:rPr lang="pt-BR" sz="2000" dirty="0"/>
              <a:t>. Como </a:t>
            </a:r>
            <a:r>
              <a:rPr lang="pt-BR" sz="2000" b="1" dirty="0"/>
              <a:t>substantivo</a:t>
            </a:r>
            <a:r>
              <a:rPr lang="pt-BR" sz="2000" dirty="0"/>
              <a:t>, o “mas” está associado a algum defeito.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</a:t>
            </a:r>
            <a:r>
              <a:rPr lang="pt-BR" sz="2000" dirty="0"/>
              <a:t>: </a:t>
            </a:r>
          </a:p>
          <a:p>
            <a:pPr marL="0" indent="0" algn="just" fontAlgn="base">
              <a:buNone/>
            </a:pPr>
            <a:r>
              <a:rPr lang="pt-BR" sz="2000" dirty="0"/>
              <a:t>		Nem </a:t>
            </a:r>
            <a:r>
              <a:rPr lang="pt-BR" sz="2000" b="1" dirty="0"/>
              <a:t>mas</a:t>
            </a:r>
            <a:r>
              <a:rPr lang="pt-BR" sz="2000" dirty="0"/>
              <a:t>, nem meio </a:t>
            </a:r>
            <a:r>
              <a:rPr lang="pt-BR" sz="2000" b="1" dirty="0"/>
              <a:t>mas</a:t>
            </a:r>
            <a:r>
              <a:rPr lang="pt-BR" sz="2000" dirty="0"/>
              <a:t>, faça já seus deveres de casa.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2</a:t>
            </a:r>
            <a:r>
              <a:rPr lang="pt-BR" sz="2000" dirty="0"/>
              <a:t>. Como </a:t>
            </a:r>
            <a:r>
              <a:rPr lang="pt-BR" sz="2000" b="1" dirty="0"/>
              <a:t>conjunção adversativa</a:t>
            </a:r>
            <a:r>
              <a:rPr lang="pt-BR" sz="2000" dirty="0"/>
              <a:t>, o “mas” é utilizado quando o locutor quer expor uma ideia contrária a que foi dita anteriormente.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</a:t>
            </a:r>
            <a:r>
              <a:rPr lang="pt-BR" sz="2000" dirty="0"/>
              <a:t>: </a:t>
            </a:r>
          </a:p>
          <a:p>
            <a:pPr marL="0" indent="0" algn="just" fontAlgn="base">
              <a:buNone/>
            </a:pPr>
            <a:r>
              <a:rPr lang="pt-BR" sz="2000" dirty="0"/>
              <a:t>		Sou muito calmo, </a:t>
            </a:r>
            <a:r>
              <a:rPr lang="pt-BR" sz="2000" b="1" dirty="0"/>
              <a:t>mas</a:t>
            </a:r>
            <a:r>
              <a:rPr lang="pt-BR" sz="2000" dirty="0"/>
              <a:t> estou muito nervoso agora.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Nesse caso, ela possui o mesmo sentido de: porém, todavia, contudo, entretanto, contanto que, etc.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F7519-5145-4358-ABBB-6AFDC0CC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4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D6716-21D7-4384-AEE2-05494949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605624"/>
            <a:ext cx="11085443" cy="5026550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000" b="1" dirty="0"/>
              <a:t>3</a:t>
            </a:r>
            <a:r>
              <a:rPr lang="pt-BR" sz="2000" dirty="0"/>
              <a:t>. Como </a:t>
            </a:r>
            <a:r>
              <a:rPr lang="pt-BR" sz="2000" b="1" dirty="0"/>
              <a:t>advérbio</a:t>
            </a:r>
            <a:r>
              <a:rPr lang="pt-BR" sz="2000" dirty="0"/>
              <a:t>, o “mas” é empregado para enfatizar alguma informação.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</a:t>
            </a:r>
            <a:r>
              <a:rPr lang="pt-BR" sz="2000" dirty="0"/>
              <a:t>: </a:t>
            </a:r>
          </a:p>
          <a:p>
            <a:pPr marL="0" indent="0" algn="ctr" fontAlgn="base">
              <a:buNone/>
            </a:pPr>
            <a:r>
              <a:rPr lang="pt-BR" sz="2000" dirty="0"/>
              <a:t>Ela é muito dedicada, </a:t>
            </a:r>
            <a:r>
              <a:rPr lang="pt-BR" sz="2000" b="1" dirty="0"/>
              <a:t>mas</a:t>
            </a:r>
            <a:r>
              <a:rPr lang="pt-BR" sz="2000" dirty="0"/>
              <a:t> tão dedicada, que trabalhou anos vendendo doces.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Não Confunda!</a:t>
            </a:r>
          </a:p>
          <a:p>
            <a:pPr algn="just" fontAlgn="base"/>
            <a:r>
              <a:rPr lang="pt-BR" sz="2000" dirty="0"/>
              <a:t>A palavra "más" com acento é o plural de "má", ou seja, é um adjetivo sinônimo de ruim, por exemplo:</a:t>
            </a:r>
          </a:p>
          <a:p>
            <a:pPr marL="0" indent="0" algn="ctr" fontAlgn="base">
              <a:buNone/>
            </a:pPr>
            <a:r>
              <a:rPr lang="pt-BR" sz="2000" dirty="0"/>
              <a:t>Nesse semestre suas notas estão muito </a:t>
            </a:r>
            <a:r>
              <a:rPr lang="pt-BR" sz="2000" b="1" dirty="0"/>
              <a:t>más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A9B42-695A-4DFA-B666-01490A13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8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6006A-CBEC-40B7-8384-17C925D9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457200"/>
            <a:ext cx="11158330" cy="589858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Bem-vindo, Bem vindo, Benvindo ou Bemvindo?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66D42-8E09-4E22-901E-6EBB405B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4" y="1321240"/>
            <a:ext cx="11158329" cy="507955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sz="2400" b="1" dirty="0"/>
              <a:t>Bem-vindo</a:t>
            </a:r>
          </a:p>
          <a:p>
            <a:pPr algn="just" fontAlgn="base"/>
            <a:r>
              <a:rPr lang="pt-BR" sz="2000" dirty="0"/>
              <a:t>A palavra "bem-vindo" é utilizada para expressar satisfação e alegria pela chegada de alguém, de forma a demonstrar um acolhimento hospitaleiro a essa pessoa.</a:t>
            </a:r>
          </a:p>
          <a:p>
            <a:pPr algn="just" fontAlgn="base"/>
            <a:r>
              <a:rPr lang="pt-BR" sz="2000" dirty="0"/>
              <a:t>Nesse contexto, ela é classificada como interjeição.</a:t>
            </a:r>
          </a:p>
          <a:p>
            <a:pPr algn="just" fontAlgn="base"/>
            <a:r>
              <a:rPr lang="pt-BR" sz="2000" dirty="0"/>
              <a:t>Confira a tabela abaixo e conheça todas as flexões da palavra: masculino singular, masculino plural, feminino singular e feminino plural.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i="1" dirty="0"/>
              <a:t>	Bem-vindo</a:t>
            </a:r>
            <a:r>
              <a:rPr lang="pt-BR" sz="2000" dirty="0"/>
              <a:t> a Portugal, Carlos!</a:t>
            </a:r>
          </a:p>
          <a:p>
            <a:pPr marL="0" indent="0" algn="just" fontAlgn="base">
              <a:buNone/>
            </a:pPr>
            <a:r>
              <a:rPr lang="pt-BR" sz="2000" dirty="0"/>
              <a:t>	Sejam </a:t>
            </a:r>
            <a:r>
              <a:rPr lang="pt-BR" sz="2000" i="1" dirty="0"/>
              <a:t>bem-vindos</a:t>
            </a:r>
            <a:r>
              <a:rPr lang="pt-BR" sz="2000" dirty="0"/>
              <a:t> ao Rio de Janeiro, amigos!</a:t>
            </a:r>
          </a:p>
          <a:p>
            <a:pPr marL="0" indent="0" algn="just" fontAlgn="base">
              <a:buNone/>
            </a:pPr>
            <a:r>
              <a:rPr lang="pt-BR" sz="2000" i="1" dirty="0"/>
              <a:t>	Bem-vinda</a:t>
            </a:r>
            <a:r>
              <a:rPr lang="pt-BR" sz="2000" dirty="0"/>
              <a:t> ao grupo, Ana!</a:t>
            </a:r>
          </a:p>
          <a:p>
            <a:pPr marL="0" indent="0" algn="just" fontAlgn="base">
              <a:buNone/>
            </a:pPr>
            <a:r>
              <a:rPr lang="pt-BR" sz="2000" dirty="0"/>
              <a:t>	Paulinha e Natália, </a:t>
            </a:r>
            <a:r>
              <a:rPr lang="pt-BR" sz="2000" i="1" dirty="0"/>
              <a:t>bem-vindas</a:t>
            </a:r>
            <a:r>
              <a:rPr lang="pt-BR" sz="2000" dirty="0"/>
              <a:t> à equipe!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F47C8-FD2D-48B1-B0BD-42AF7B1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82419-63AD-4F0E-ACC1-CF7AAA53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579120"/>
            <a:ext cx="11098696" cy="5636150"/>
          </a:xfrm>
        </p:spPr>
        <p:txBody>
          <a:bodyPr>
            <a:normAutofit/>
          </a:bodyPr>
          <a:lstStyle/>
          <a:p>
            <a:pPr algn="just" fontAlgn="base">
              <a:spcAft>
                <a:spcPts val="600"/>
              </a:spcAft>
            </a:pPr>
            <a:endParaRPr lang="pt-BR" sz="2000" b="1" dirty="0"/>
          </a:p>
          <a:p>
            <a:pPr algn="just" fontAlgn="base">
              <a:spcAft>
                <a:spcPts val="600"/>
              </a:spcAft>
            </a:pPr>
            <a:r>
              <a:rPr lang="pt-BR" sz="2000" b="1" dirty="0"/>
              <a:t>Homófonas</a:t>
            </a:r>
            <a:r>
              <a:rPr lang="pt-BR" sz="2000" dirty="0"/>
              <a:t>: são palavras </a:t>
            </a:r>
            <a:r>
              <a:rPr lang="pt-BR" sz="2000" b="1" dirty="0"/>
              <a:t>iguais na pronúncia</a:t>
            </a:r>
            <a:r>
              <a:rPr lang="pt-BR" sz="2000" dirty="0"/>
              <a:t> e </a:t>
            </a:r>
            <a:r>
              <a:rPr lang="pt-BR" sz="2000" b="1" dirty="0"/>
              <a:t>diferentes na grafia.</a:t>
            </a:r>
          </a:p>
          <a:p>
            <a:pPr marL="0" indent="0" algn="just" fontAlgn="base">
              <a:spcAft>
                <a:spcPts val="600"/>
              </a:spcAft>
              <a:buNone/>
            </a:pPr>
            <a:endParaRPr lang="pt-BR" sz="2000" b="1" dirty="0"/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b="1" dirty="0"/>
              <a:t>Exemplos</a:t>
            </a:r>
            <a:r>
              <a:rPr lang="pt-BR" sz="2000" dirty="0"/>
              <a:t>: 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dirty="0"/>
              <a:t>	concertar (harmonizar) e consertar (reparar); 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dirty="0"/>
              <a:t>	censo (recenseamento) e senso (juízo); 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pt-BR" sz="2000" dirty="0"/>
              <a:t>	acender (atear) e ascender (subir).</a:t>
            </a:r>
          </a:p>
          <a:p>
            <a:pPr marL="0" indent="0" fontAlgn="base">
              <a:buNone/>
            </a:pPr>
            <a:r>
              <a:rPr lang="pt-BR" sz="2000" dirty="0"/>
              <a:t>	cela: cômodo pequeno / sela: assento usado para cavalgar</a:t>
            </a:r>
          </a:p>
          <a:p>
            <a:pPr marL="0" indent="0" fontAlgn="base">
              <a:buNone/>
            </a:pPr>
            <a:r>
              <a:rPr lang="pt-BR" sz="2000" dirty="0"/>
              <a:t>	senso: sensato / censo: recenseamento</a:t>
            </a:r>
          </a:p>
          <a:p>
            <a:pPr marL="0" indent="0" fontAlgn="base">
              <a:buNone/>
            </a:pPr>
            <a:r>
              <a:rPr lang="pt-BR" sz="2000" dirty="0"/>
              <a:t>	tachar: censurar / taxar: determinar o preço</a:t>
            </a:r>
          </a:p>
          <a:p>
            <a:pPr marL="0" indent="0" algn="just" fontAlgn="base">
              <a:spcAft>
                <a:spcPts val="600"/>
              </a:spcAft>
              <a:buNone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8DB788-B9FE-42D6-AC73-84DD68EC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25CA2-17F3-4327-971A-61C6FF3B3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16" y="592372"/>
            <a:ext cx="11125201" cy="5808428"/>
          </a:xfrm>
        </p:spPr>
        <p:txBody>
          <a:bodyPr/>
          <a:lstStyle/>
          <a:p>
            <a:pPr algn="just" fontAlgn="base"/>
            <a:r>
              <a:rPr lang="pt-BR" sz="2000" dirty="0"/>
              <a:t>A palavra também pode exercer a função de adjetivo, expressando a ideia de que alguém foi acolhido, recebido com satisfação e bem-aceito.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dirty="0"/>
              <a:t>	O namorado de </a:t>
            </a:r>
            <a:r>
              <a:rPr lang="pt-BR" sz="2000" dirty="0" err="1"/>
              <a:t>Kamilla</a:t>
            </a:r>
            <a:r>
              <a:rPr lang="pt-BR" sz="2000" dirty="0"/>
              <a:t> foi </a:t>
            </a:r>
            <a:r>
              <a:rPr lang="pt-BR" sz="2000" i="1" dirty="0"/>
              <a:t>bem-vindo</a:t>
            </a:r>
            <a:r>
              <a:rPr lang="pt-BR" sz="2000" dirty="0"/>
              <a:t> na família.</a:t>
            </a:r>
          </a:p>
          <a:p>
            <a:pPr marL="0" indent="0" algn="just" fontAlgn="base">
              <a:buNone/>
            </a:pPr>
            <a:r>
              <a:rPr lang="pt-BR" sz="2000" dirty="0"/>
              <a:t>	Minha prima não foi </a:t>
            </a:r>
            <a:r>
              <a:rPr lang="pt-BR" sz="2000" i="1" dirty="0"/>
              <a:t>bem-vinda</a:t>
            </a:r>
            <a:r>
              <a:rPr lang="pt-BR" sz="2000" dirty="0"/>
              <a:t> na nova escola.</a:t>
            </a:r>
          </a:p>
          <a:p>
            <a:pPr marL="0" indent="0" algn="just" fontAlgn="base">
              <a:buNone/>
            </a:pPr>
            <a:r>
              <a:rPr lang="pt-BR" sz="2000" dirty="0"/>
              <a:t>	Os refugiados foram </a:t>
            </a:r>
            <a:r>
              <a:rPr lang="pt-BR" sz="2000" i="1" dirty="0"/>
              <a:t>bem-vindos</a:t>
            </a:r>
            <a:r>
              <a:rPr lang="pt-BR" sz="2000" dirty="0"/>
              <a:t> no nosso país.</a:t>
            </a:r>
          </a:p>
          <a:p>
            <a:pPr marL="0" indent="0" algn="just" fontAlgn="base">
              <a:buNone/>
            </a:pPr>
            <a:r>
              <a:rPr lang="pt-BR" sz="2000"/>
              <a:t>	As </a:t>
            </a:r>
            <a:r>
              <a:rPr lang="pt-BR" sz="2000" dirty="0"/>
              <a:t>meninas foram </a:t>
            </a:r>
            <a:r>
              <a:rPr lang="pt-BR" sz="2000" i="1" dirty="0"/>
              <a:t>bem-vindas</a:t>
            </a:r>
            <a:r>
              <a:rPr lang="pt-BR" sz="2000" dirty="0"/>
              <a:t> na turma de dança.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5A5DF-8D15-4198-8E30-7AEA8661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56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7B9B7-AAD5-4EEF-8640-63891A4A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" y="605624"/>
            <a:ext cx="10992678" cy="5795175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Composição da palavra "bem-vindo"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O processo de formação da palavra "bem-vindo" é chamado de </a:t>
            </a:r>
            <a:r>
              <a:rPr lang="pt-BR" sz="2000" b="1" dirty="0"/>
              <a:t>justaposição</a:t>
            </a:r>
            <a:r>
              <a:rPr lang="pt-BR" sz="2000" dirty="0"/>
              <a:t>.</a:t>
            </a:r>
          </a:p>
          <a:p>
            <a:pPr algn="just" fontAlgn="base"/>
            <a:r>
              <a:rPr lang="pt-BR" sz="2000" dirty="0"/>
              <a:t>A justaposição ocorre quando a união de dois ou mais vocábulos dá origem a um novo termo, que incorpora o sentido de todos os seus elementos de formação.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Observe os dois elementos a seguir:</a:t>
            </a:r>
          </a:p>
          <a:p>
            <a:pPr marL="0" indent="0" algn="just" fontAlgn="base">
              <a:buNone/>
            </a:pPr>
            <a:r>
              <a:rPr lang="pt-BR" sz="2000" b="1" dirty="0"/>
              <a:t>	bem</a:t>
            </a:r>
            <a:r>
              <a:rPr lang="pt-BR" sz="2000" dirty="0"/>
              <a:t>: indica algo positivo, agradável.</a:t>
            </a:r>
          </a:p>
          <a:p>
            <a:pPr marL="0" indent="0" algn="just" fontAlgn="base">
              <a:buNone/>
            </a:pPr>
            <a:r>
              <a:rPr lang="pt-BR" sz="2000" b="1" dirty="0"/>
              <a:t>	vindo</a:t>
            </a:r>
            <a:r>
              <a:rPr lang="pt-BR" sz="2000" dirty="0"/>
              <a:t>: indica a ideia de que alguém veio; chegou.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Assim sendo, podemos dizer que “bem-vindo” indica que alguém chegou a algum lugar e que essa chegada foi algo visto como positivo.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9EB0B-50DB-417B-B9BD-A9E49024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763DD-3ACF-46EA-A025-7C48D8D63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5" y="605624"/>
            <a:ext cx="11005931" cy="5675906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400" b="1" dirty="0"/>
              <a:t>Benvindo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Apesar de terem grafias semelhantes, as palavras "bem-vindo" e "Benvindo" não têm qualquer relação semântica.</a:t>
            </a:r>
          </a:p>
          <a:p>
            <a:pPr algn="just" fontAlgn="base"/>
            <a:r>
              <a:rPr lang="pt-BR" sz="2000" dirty="0"/>
              <a:t>"Benvindo" é um substantivo próprio, ou seja, é o nome próprio de uma pessoa. A palavra também existe no feminino: "Benvinda".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dirty="0"/>
              <a:t>	O </a:t>
            </a:r>
            <a:r>
              <a:rPr lang="pt-BR" sz="2000" i="1" dirty="0"/>
              <a:t>Benvindo </a:t>
            </a:r>
            <a:r>
              <a:rPr lang="pt-BR" sz="2000" dirty="0"/>
              <a:t>quer falar com você.</a:t>
            </a:r>
          </a:p>
          <a:p>
            <a:pPr marL="0" indent="0" algn="just" fontAlgn="base">
              <a:buNone/>
            </a:pPr>
            <a:r>
              <a:rPr lang="pt-BR" sz="2000" dirty="0"/>
              <a:t>	O Sr. </a:t>
            </a:r>
            <a:r>
              <a:rPr lang="pt-BR" sz="2000" i="1" dirty="0"/>
              <a:t>Benvindo </a:t>
            </a:r>
            <a:r>
              <a:rPr lang="pt-BR" sz="2000" dirty="0"/>
              <a:t>é o médico da nossa família.</a:t>
            </a:r>
          </a:p>
          <a:p>
            <a:pPr marL="0" indent="0" algn="just" fontAlgn="base">
              <a:buNone/>
            </a:pPr>
            <a:r>
              <a:rPr lang="pt-BR" sz="2000" dirty="0"/>
              <a:t>	Meu nome é </a:t>
            </a:r>
            <a:r>
              <a:rPr lang="pt-BR" sz="2000" i="1" dirty="0"/>
              <a:t>Benvinda </a:t>
            </a:r>
            <a:r>
              <a:rPr lang="pt-BR" sz="2000" dirty="0"/>
              <a:t>Muniz.</a:t>
            </a:r>
          </a:p>
          <a:p>
            <a:pPr marL="0" indent="0" algn="just" fontAlgn="base">
              <a:buNone/>
            </a:pPr>
            <a:r>
              <a:rPr lang="pt-BR" sz="2000" dirty="0"/>
              <a:t>	A Sra. </a:t>
            </a:r>
            <a:r>
              <a:rPr lang="pt-BR" sz="2000" i="1" dirty="0"/>
              <a:t>Benvinda </a:t>
            </a:r>
            <a:r>
              <a:rPr lang="pt-BR" sz="2000" dirty="0"/>
              <a:t>já teve alta do hospital.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2F266-6F6B-4AED-81EA-B9CF41A3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8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91AAA-36EC-471D-A880-283ABB41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55010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Sessão ou Seção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29DD2-10C5-437A-80B3-17D2B69A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17" y="1307990"/>
            <a:ext cx="11098696" cy="4973540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Sessão: tempo de um encontro</a:t>
            </a:r>
          </a:p>
          <a:p>
            <a:pPr fontAlgn="base"/>
            <a:r>
              <a:rPr lang="pt-BR" sz="2000" dirty="0"/>
              <a:t>É o tempo de uma reunião, um encontro, uma assembleia.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fontAlgn="base">
              <a:buNone/>
            </a:pPr>
            <a:r>
              <a:rPr lang="pt-BR" sz="2000" dirty="0"/>
              <a:t>	Chegaremos atrasados à </a:t>
            </a:r>
            <a:r>
              <a:rPr lang="pt-BR" sz="2000" b="1" dirty="0"/>
              <a:t>sessão do cinema</a:t>
            </a:r>
            <a:r>
              <a:rPr lang="pt-BR" sz="2000" dirty="0"/>
              <a:t>.</a:t>
            </a:r>
          </a:p>
          <a:p>
            <a:pPr marL="0" indent="0" fontAlgn="base">
              <a:buNone/>
            </a:pPr>
            <a:r>
              <a:rPr lang="pt-BR" sz="2000" dirty="0"/>
              <a:t>	Hoje, a </a:t>
            </a:r>
            <a:r>
              <a:rPr lang="pt-BR" sz="2000" b="1" dirty="0"/>
              <a:t>sessão de fotos</a:t>
            </a:r>
            <a:r>
              <a:rPr lang="pt-BR" sz="2000" dirty="0"/>
              <a:t> será no exterior.</a:t>
            </a:r>
          </a:p>
          <a:p>
            <a:pPr marL="0" indent="0" fontAlgn="base">
              <a:buNone/>
            </a:pPr>
            <a:r>
              <a:rPr lang="pt-BR" sz="2000" dirty="0"/>
              <a:t>	A </a:t>
            </a:r>
            <a:r>
              <a:rPr lang="pt-BR" sz="2000" b="1" dirty="0"/>
              <a:t>sessão de terapia</a:t>
            </a:r>
            <a:r>
              <a:rPr lang="pt-BR" sz="2000" dirty="0"/>
              <a:t> está atrasada.</a:t>
            </a:r>
          </a:p>
          <a:p>
            <a:pPr marL="0" indent="0" fontAlgn="base">
              <a:buNone/>
            </a:pPr>
            <a:r>
              <a:rPr lang="pt-BR" sz="2000" dirty="0"/>
              <a:t>	Os senadores reuniram-se em </a:t>
            </a:r>
            <a:r>
              <a:rPr lang="pt-BR" sz="2000" b="1" dirty="0"/>
              <a:t>sessão extraordinária</a:t>
            </a:r>
            <a:r>
              <a:rPr lang="pt-BR" sz="2000" dirty="0"/>
              <a:t>.</a:t>
            </a:r>
          </a:p>
          <a:p>
            <a:pPr marL="0" indent="0" fontAlgn="base">
              <a:buNone/>
            </a:pPr>
            <a:r>
              <a:rPr lang="pt-BR" sz="2000" dirty="0"/>
              <a:t>	O presidente está a caminho da </a:t>
            </a:r>
            <a:r>
              <a:rPr lang="pt-BR" sz="2000" b="1" dirty="0"/>
              <a:t>sessão solene</a:t>
            </a:r>
            <a:r>
              <a:rPr lang="pt-BR" sz="2000" dirty="0"/>
              <a:t>.</a:t>
            </a:r>
          </a:p>
          <a:p>
            <a:pPr marL="0" indent="0" fontAlgn="base">
              <a:buNone/>
            </a:pPr>
            <a:r>
              <a:rPr lang="pt-BR" sz="2000" dirty="0"/>
              <a:t>	Estava ansiosa pela primeira </a:t>
            </a:r>
            <a:r>
              <a:rPr lang="pt-BR" sz="2000" b="1" dirty="0"/>
              <a:t>sessão de tatuagem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A26C07-08AE-457E-9423-14A08F70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75F6C-623F-446C-8F67-74C28E9B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" y="552614"/>
            <a:ext cx="11085444" cy="5848185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400" b="1" dirty="0"/>
              <a:t>Seção e Secção: divisão</a:t>
            </a:r>
          </a:p>
          <a:p>
            <a:pPr algn="just" fontAlgn="base"/>
            <a:r>
              <a:rPr lang="pt-BR" sz="2000" dirty="0"/>
              <a:t>É uma subdivisão, um segmento, repartição, parte de um todo.</a:t>
            </a:r>
          </a:p>
          <a:p>
            <a:pPr algn="just" fontAlgn="base"/>
            <a:r>
              <a:rPr lang="pt-BR" sz="2000" dirty="0"/>
              <a:t>Seção e secção têm, portanto, o mesmo significado, mas apresentam formas gráficas diferentes. No Brasil, a forma mais comum é seção, enquanto em Portugal, é secção.</a:t>
            </a:r>
          </a:p>
          <a:p>
            <a:pPr algn="just" fontAlgn="base"/>
            <a:r>
              <a:rPr lang="pt-BR" sz="2000" dirty="0"/>
              <a:t>Ambas as formas são admitidas no Novo Acordo Ortográfico.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just" fontAlgn="base">
              <a:buNone/>
            </a:pPr>
            <a:r>
              <a:rPr lang="pt-BR" sz="2000" dirty="0"/>
              <a:t>	Vamos publicar a matéria na </a:t>
            </a:r>
            <a:r>
              <a:rPr lang="pt-BR" sz="2000" b="1" dirty="0"/>
              <a:t>secção (ou seção) de política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dirty="0"/>
              <a:t>	Aquela moça </a:t>
            </a:r>
            <a:r>
              <a:rPr lang="pt-BR" sz="2000" b="1" dirty="0"/>
              <a:t>trabalha na minha seção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dirty="0"/>
              <a:t>	Mudei de estado, por isso, preciso saber qual a minha </a:t>
            </a:r>
            <a:r>
              <a:rPr lang="pt-BR" sz="2000" b="1" dirty="0"/>
              <a:t>seção eleitoral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dirty="0"/>
              <a:t>	Por favor, poderia me dizer onde é a </a:t>
            </a:r>
            <a:r>
              <a:rPr lang="pt-BR" sz="2000" b="1" dirty="0"/>
              <a:t>secção (ou seção) dos livros infantis</a:t>
            </a:r>
            <a:r>
              <a:rPr lang="pt-BR" sz="2000" dirty="0"/>
              <a:t>?</a:t>
            </a:r>
          </a:p>
          <a:p>
            <a:pPr marL="0" indent="0" algn="just" fontAlgn="base">
              <a:buNone/>
            </a:pPr>
            <a:r>
              <a:rPr lang="pt-BR" sz="2000" dirty="0"/>
              <a:t>	Lê somente a </a:t>
            </a:r>
            <a:r>
              <a:rPr lang="pt-BR" sz="2000" b="1" dirty="0"/>
              <a:t>seção de esportes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dirty="0"/>
              <a:t>	Procure isso na </a:t>
            </a:r>
            <a:r>
              <a:rPr lang="pt-BR" sz="2000" b="1" dirty="0"/>
              <a:t>seção dos laticínios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0D3852-E245-4698-B786-ADB443F7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3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4DEFC-0C8F-4941-AB84-A540E578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8" y="563218"/>
            <a:ext cx="11125201" cy="5837582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E Cessão?</a:t>
            </a:r>
          </a:p>
          <a:p>
            <a:pPr fontAlgn="base"/>
            <a:r>
              <a:rPr lang="pt-BR" sz="2000" dirty="0"/>
              <a:t>Essa é mais uma palavra homófona que se junta à sessão ou seção.</a:t>
            </a:r>
          </a:p>
          <a:p>
            <a:pPr fontAlgn="base"/>
            <a:r>
              <a:rPr lang="pt-BR" sz="2000" dirty="0"/>
              <a:t>Cessão é o ato de ceder, dar, renunciar.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fontAlgn="base">
              <a:buNone/>
            </a:pPr>
            <a:r>
              <a:rPr lang="pt-BR" sz="2000" dirty="0"/>
              <a:t>	O cantor fez a </a:t>
            </a:r>
            <a:r>
              <a:rPr lang="pt-BR" sz="2000" b="1" dirty="0"/>
              <a:t>cessão de seus direitos</a:t>
            </a:r>
            <a:r>
              <a:rPr lang="pt-BR" sz="2000" dirty="0"/>
              <a:t> autorais.</a:t>
            </a:r>
          </a:p>
          <a:p>
            <a:pPr marL="0" indent="0" fontAlgn="base">
              <a:buNone/>
            </a:pPr>
            <a:r>
              <a:rPr lang="pt-BR" sz="2000" dirty="0"/>
              <a:t>	A </a:t>
            </a:r>
            <a:r>
              <a:rPr lang="pt-BR" sz="2000" b="1" dirty="0"/>
              <a:t>cessão do salão</a:t>
            </a:r>
            <a:r>
              <a:rPr lang="pt-BR" sz="2000" dirty="0"/>
              <a:t> reduziu os custos da festa.</a:t>
            </a:r>
          </a:p>
          <a:p>
            <a:pPr marL="0" indent="0" fontAlgn="base">
              <a:buNone/>
            </a:pPr>
            <a:r>
              <a:rPr lang="pt-BR" sz="2000" dirty="0"/>
              <a:t>	A ata contemplava a </a:t>
            </a:r>
            <a:r>
              <a:rPr lang="pt-BR" sz="2000" b="1" dirty="0"/>
              <a:t>cessão de quotas</a:t>
            </a:r>
            <a:r>
              <a:rPr lang="pt-BR" sz="2000" dirty="0"/>
              <a:t> da sociedade.</a:t>
            </a:r>
          </a:p>
          <a:p>
            <a:pPr marL="0" indent="0" fontAlgn="base">
              <a:buNone/>
            </a:pPr>
            <a:r>
              <a:rPr lang="pt-BR" sz="2000" dirty="0"/>
              <a:t>	Credor e devedor nada sabiam sobre a </a:t>
            </a:r>
            <a:r>
              <a:rPr lang="pt-BR" sz="2000" b="1" dirty="0"/>
              <a:t>cessão de crédito</a:t>
            </a:r>
            <a:r>
              <a:rPr lang="pt-BR" sz="2000" dirty="0"/>
              <a:t>.</a:t>
            </a:r>
          </a:p>
          <a:p>
            <a:pPr marL="0" indent="0" fontAlgn="base">
              <a:buNone/>
            </a:pPr>
            <a:r>
              <a:rPr lang="pt-BR" sz="2000" dirty="0"/>
              <a:t>	Por fim, a </a:t>
            </a:r>
            <a:r>
              <a:rPr lang="pt-BR" sz="2000" b="1" dirty="0"/>
              <a:t>cessão de exploração</a:t>
            </a:r>
            <a:r>
              <a:rPr lang="pt-BR" sz="2000" dirty="0"/>
              <a:t> foi acordada entre os advogados.</a:t>
            </a:r>
          </a:p>
          <a:p>
            <a:pPr marL="0" indent="0" fontAlgn="base">
              <a:buNone/>
            </a:pPr>
            <a:r>
              <a:rPr lang="pt-BR" sz="2000" dirty="0"/>
              <a:t>	A </a:t>
            </a:r>
            <a:r>
              <a:rPr lang="pt-BR" sz="2000" b="1" dirty="0"/>
              <a:t>cessão do material</a:t>
            </a:r>
            <a:r>
              <a:rPr lang="pt-BR" sz="2000" dirty="0"/>
              <a:t> solicitado será feita amanhã pela manhã.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DE993-8E3D-427F-B47B-146F7BD3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9D919-0613-48A6-9794-757CBD1E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60311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Companhia ou compania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EC01C-AC38-421E-BFCA-5CB8EDA0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5" y="1387502"/>
            <a:ext cx="11178209" cy="5013297"/>
          </a:xfrm>
        </p:spPr>
        <p:txBody>
          <a:bodyPr>
            <a:normAutofit fontScale="92500" lnSpcReduction="20000"/>
          </a:bodyPr>
          <a:lstStyle/>
          <a:p>
            <a:pPr marL="0" indent="0" algn="just" fontAlgn="base">
              <a:buNone/>
            </a:pPr>
            <a:r>
              <a:rPr lang="pt-BR" sz="2600" b="1" dirty="0"/>
              <a:t>Companhia</a:t>
            </a:r>
            <a:r>
              <a:rPr lang="pt-BR" sz="2200" dirty="0"/>
              <a:t> é um substantivo feminino e se escreve com o dígrafo </a:t>
            </a:r>
            <a:r>
              <a:rPr lang="pt-BR" sz="2200" i="1" dirty="0" err="1"/>
              <a:t>nh</a:t>
            </a:r>
            <a:r>
              <a:rPr lang="pt-BR" sz="2200" dirty="0"/>
              <a:t>, assim como os termos da mesma família: compa</a:t>
            </a:r>
            <a:r>
              <a:rPr lang="pt-BR" sz="2200" i="1" dirty="0"/>
              <a:t>nh</a:t>
            </a:r>
            <a:r>
              <a:rPr lang="pt-BR" sz="2200" dirty="0"/>
              <a:t>eiro, acompa</a:t>
            </a:r>
            <a:r>
              <a:rPr lang="pt-BR" sz="2200" i="1" dirty="0"/>
              <a:t>nh</a:t>
            </a:r>
            <a:r>
              <a:rPr lang="pt-BR" sz="2200" dirty="0"/>
              <a:t>ar, compa</a:t>
            </a:r>
            <a:r>
              <a:rPr lang="pt-BR" sz="2200" i="1" dirty="0"/>
              <a:t>nh</a:t>
            </a:r>
            <a:r>
              <a:rPr lang="pt-BR" sz="2200" dirty="0"/>
              <a:t>eirismo. Logo, o termo “</a:t>
            </a:r>
            <a:r>
              <a:rPr lang="pt-BR" sz="2200" dirty="0" err="1"/>
              <a:t>compania</a:t>
            </a:r>
            <a:r>
              <a:rPr lang="pt-BR" sz="2200" dirty="0"/>
              <a:t>” não existe.</a:t>
            </a:r>
          </a:p>
          <a:p>
            <a:pPr algn="just" fontAlgn="base"/>
            <a:r>
              <a:rPr lang="pt-BR" sz="2200" dirty="0"/>
              <a:t>A confusão ocorre porque na linguagem oral não falamos o “</a:t>
            </a:r>
            <a:r>
              <a:rPr lang="pt-BR" sz="2200" dirty="0" err="1"/>
              <a:t>nh</a:t>
            </a:r>
            <a:r>
              <a:rPr lang="pt-BR" sz="2200" dirty="0"/>
              <a:t>”. Assim, o fato de falar errado leva as pessoas a escrever errado também.</a:t>
            </a:r>
          </a:p>
          <a:p>
            <a:pPr marL="0" indent="0" fontAlgn="base">
              <a:buNone/>
            </a:pPr>
            <a:endParaRPr lang="pt-BR" sz="2200" b="1" dirty="0"/>
          </a:p>
          <a:p>
            <a:pPr marL="0" indent="0" fontAlgn="base">
              <a:buNone/>
            </a:pPr>
            <a:r>
              <a:rPr lang="pt-BR" sz="2200" b="1" dirty="0"/>
              <a:t>Exemplos de frases com a palavra "companhia":</a:t>
            </a:r>
          </a:p>
          <a:p>
            <a:pPr fontAlgn="base"/>
            <a:r>
              <a:rPr lang="pt-BR" sz="2200" dirty="0"/>
              <a:t>Não existe </a:t>
            </a:r>
            <a:r>
              <a:rPr lang="pt-BR" sz="2200" b="1" dirty="0"/>
              <a:t>companhia</a:t>
            </a:r>
            <a:r>
              <a:rPr lang="pt-BR" sz="2200" dirty="0"/>
              <a:t> mais agradável do que a da minha amada.</a:t>
            </a:r>
          </a:p>
          <a:p>
            <a:pPr fontAlgn="base"/>
            <a:r>
              <a:rPr lang="pt-BR" sz="2200" dirty="0"/>
              <a:t>Quer </a:t>
            </a:r>
            <a:r>
              <a:rPr lang="pt-BR" sz="2200" b="1" dirty="0"/>
              <a:t>companhia</a:t>
            </a:r>
            <a:r>
              <a:rPr lang="pt-BR" sz="2200" dirty="0"/>
              <a:t> para o filme de hoje?</a:t>
            </a:r>
          </a:p>
          <a:p>
            <a:pPr fontAlgn="base"/>
            <a:r>
              <a:rPr lang="pt-BR" sz="2200" dirty="0"/>
              <a:t>Os livros são a sua principal </a:t>
            </a:r>
            <a:r>
              <a:rPr lang="pt-BR" sz="2200" b="1" dirty="0"/>
              <a:t>companhia</a:t>
            </a:r>
            <a:r>
              <a:rPr lang="pt-BR" sz="2200" dirty="0"/>
              <a:t>.</a:t>
            </a:r>
          </a:p>
          <a:p>
            <a:pPr fontAlgn="base"/>
            <a:r>
              <a:rPr lang="pt-BR" sz="2200" dirty="0"/>
              <a:t>Uma boa </a:t>
            </a:r>
            <a:r>
              <a:rPr lang="pt-BR" sz="2200" b="1" dirty="0"/>
              <a:t>companhia</a:t>
            </a:r>
            <a:r>
              <a:rPr lang="pt-BR" sz="2200" dirty="0"/>
              <a:t> nesses dias chuvosos são os filmes.</a:t>
            </a:r>
          </a:p>
          <a:p>
            <a:pPr fontAlgn="base"/>
            <a:r>
              <a:rPr lang="pt-BR" sz="2200" dirty="0"/>
              <a:t>Ele faz parte de uma das mais importantes </a:t>
            </a:r>
            <a:r>
              <a:rPr lang="pt-BR" sz="2200" b="1" dirty="0"/>
              <a:t>companhias</a:t>
            </a:r>
            <a:r>
              <a:rPr lang="pt-BR" sz="2200" dirty="0"/>
              <a:t> de dança da América Latina.</a:t>
            </a:r>
          </a:p>
          <a:p>
            <a:pPr fontAlgn="base"/>
            <a:r>
              <a:rPr lang="pt-BR" sz="2200" dirty="0"/>
              <a:t>Aquela </a:t>
            </a:r>
            <a:r>
              <a:rPr lang="pt-BR" sz="2200" b="1" dirty="0"/>
              <a:t>companhia</a:t>
            </a:r>
            <a:r>
              <a:rPr lang="pt-BR" sz="2200" dirty="0"/>
              <a:t> é composta por 125 militares.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B50D4-F977-4E9E-B03D-94FF6102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9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44772-6495-414A-A00E-947323A7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0" y="618877"/>
            <a:ext cx="11005931" cy="3849624"/>
          </a:xfrm>
        </p:spPr>
        <p:txBody>
          <a:bodyPr/>
          <a:lstStyle/>
          <a:p>
            <a:pPr algn="just" fontAlgn="base"/>
            <a:r>
              <a:rPr lang="pt-BR" sz="2000" dirty="0"/>
              <a:t>Há outros casos semelhantes de palavras que na hora de falarmos não sabemos como escrever porque elas são pronunciadas de forma errada.</a:t>
            </a:r>
          </a:p>
          <a:p>
            <a:pPr algn="just" fontAlgn="base"/>
            <a:r>
              <a:rPr lang="pt-BR" sz="2000" dirty="0"/>
              <a:t>São exemplos: aterrissagem, beneficente e mortadela, que por engano costumam ser pronunciadas: aterrisagem, </a:t>
            </a:r>
            <a:r>
              <a:rPr lang="pt-BR" sz="2000" dirty="0" err="1"/>
              <a:t>beneficiente</a:t>
            </a:r>
            <a:r>
              <a:rPr lang="pt-BR" sz="2000" dirty="0"/>
              <a:t> e </a:t>
            </a:r>
            <a:r>
              <a:rPr lang="pt-BR" sz="2000" dirty="0" err="1"/>
              <a:t>mortandela</a:t>
            </a:r>
            <a:r>
              <a:rPr lang="pt-BR" sz="2000" dirty="0"/>
              <a:t>.</a:t>
            </a:r>
          </a:p>
          <a:p>
            <a:pPr algn="just" fontAlgn="base"/>
            <a:r>
              <a:rPr lang="pt-BR" sz="2000" dirty="0"/>
              <a:t>Esses erros de pronúncia são chamados de </a:t>
            </a:r>
            <a:r>
              <a:rPr lang="pt-BR" sz="2000" dirty="0" err="1"/>
              <a:t>cacoépia</a:t>
            </a:r>
            <a:r>
              <a:rPr lang="pt-BR" sz="2000" dirty="0"/>
              <a:t>. </a:t>
            </a:r>
          </a:p>
          <a:p>
            <a:pPr algn="just" fontAlgn="base"/>
            <a:r>
              <a:rPr lang="pt-BR" sz="2000" dirty="0"/>
              <a:t>A </a:t>
            </a:r>
            <a:r>
              <a:rPr lang="pt-BR" sz="2000" dirty="0" err="1"/>
              <a:t>ortoépia</a:t>
            </a:r>
            <a:r>
              <a:rPr lang="pt-BR" sz="2000" dirty="0"/>
              <a:t> é a pronúncia correta das palavras.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D91B0F-676B-4B2C-9337-494FD663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2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2B4A36-B19E-4B8D-A734-81FC61F7D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592372"/>
            <a:ext cx="11085443" cy="3849624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000" b="1" dirty="0"/>
              <a:t>Significado de Companhia</a:t>
            </a:r>
          </a:p>
          <a:p>
            <a:pPr algn="just" fontAlgn="base"/>
            <a:r>
              <a:rPr lang="pt-BR" sz="2000" dirty="0"/>
              <a:t>Segundo o dicionário online de português (</a:t>
            </a:r>
            <a:r>
              <a:rPr lang="pt-BR" sz="2000" dirty="0" err="1"/>
              <a:t>Dicio</a:t>
            </a:r>
            <a:r>
              <a:rPr lang="pt-BR" sz="2000" dirty="0"/>
              <a:t>), o termo companhia pode significar: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32BB1-08AC-4C00-A883-0C283F28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38C200-3E2F-496B-8496-A6264DBD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6" y="1723817"/>
            <a:ext cx="6970643" cy="45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27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A573E-E696-4EBD-9573-CD12C5F8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58985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Há ou 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B580B-D4F6-4996-8EB5-5FC480EA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1347746"/>
            <a:ext cx="11098696" cy="505305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b="1" dirty="0"/>
              <a:t>Há</a:t>
            </a:r>
          </a:p>
          <a:p>
            <a:pPr algn="just" fontAlgn="base"/>
            <a:r>
              <a:rPr lang="pt-BR" sz="2000" dirty="0"/>
              <a:t>Com o “h” o “há” representa uma forma do verbo haver. Assim, podemos utilizar o “há” quando o verbo haver é impessoal (sem sujeito) e possui o sentido de “existir”.</a:t>
            </a:r>
          </a:p>
          <a:p>
            <a:pPr algn="just" fontAlgn="base"/>
            <a:r>
              <a:rPr lang="pt-BR" sz="2000" dirty="0"/>
              <a:t>Essa forma verbal é conjugada na terceira pessoa do singular do presente do indicativo.</a:t>
            </a:r>
          </a:p>
          <a:p>
            <a:pPr marL="0" indent="0" algn="ctr" fontAlgn="base">
              <a:buNone/>
            </a:pPr>
            <a:r>
              <a:rPr lang="pt-BR" sz="2000" b="1" dirty="0"/>
              <a:t>Há</a:t>
            </a:r>
            <a:r>
              <a:rPr lang="pt-BR" sz="2000" dirty="0"/>
              <a:t> muitas pessoas no mundo.</a:t>
            </a:r>
          </a:p>
          <a:p>
            <a:pPr marL="0" indent="0" algn="ctr" fontAlgn="base">
              <a:buNone/>
            </a:pPr>
            <a:r>
              <a:rPr lang="pt-BR" sz="2000" b="1" dirty="0"/>
              <a:t>Existem</a:t>
            </a:r>
            <a:r>
              <a:rPr lang="pt-BR" sz="2000" dirty="0"/>
              <a:t> muitas pessoas no mundo.</a:t>
            </a:r>
          </a:p>
          <a:p>
            <a:pPr marL="0" indent="0" algn="ctr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b="1" dirty="0" err="1"/>
              <a:t>Obs</a:t>
            </a:r>
            <a:r>
              <a:rPr lang="pt-BR" sz="2000" dirty="0"/>
              <a:t>: Mesmo que a frase esteja no plural, o “há” permanece no singular.</a:t>
            </a:r>
          </a:p>
          <a:p>
            <a:pPr marL="0" indent="0" algn="ctr" fontAlgn="base">
              <a:buNone/>
            </a:pPr>
            <a:r>
              <a:rPr lang="pt-BR" sz="2000" b="1" dirty="0"/>
              <a:t>Há</a:t>
            </a:r>
            <a:r>
              <a:rPr lang="pt-BR" sz="2000" dirty="0"/>
              <a:t> muito erro nessa prova.</a:t>
            </a:r>
          </a:p>
          <a:p>
            <a:pPr marL="0" indent="0" algn="ctr" fontAlgn="base">
              <a:buNone/>
            </a:pPr>
            <a:r>
              <a:rPr lang="pt-BR" sz="2000" b="1" dirty="0"/>
              <a:t>Há</a:t>
            </a:r>
            <a:r>
              <a:rPr lang="pt-BR" sz="2000" dirty="0"/>
              <a:t> muitos erros nessa prova.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7BF1C2-049F-42DF-8F5D-C7C9FB83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5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A4E4C-8E54-4973-AA5E-96311F03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2" y="632128"/>
            <a:ext cx="11019182" cy="5583141"/>
          </a:xfrm>
        </p:spPr>
        <p:txBody>
          <a:bodyPr/>
          <a:lstStyle/>
          <a:p>
            <a:pPr algn="just"/>
            <a:r>
              <a:rPr lang="pt-BR" sz="2000" b="1" dirty="0"/>
              <a:t>Homônimos Perfeitos</a:t>
            </a:r>
            <a:r>
              <a:rPr lang="pt-BR" sz="2000" dirty="0"/>
              <a:t>: são palavras </a:t>
            </a:r>
            <a:r>
              <a:rPr lang="pt-BR" sz="2000" b="1" dirty="0"/>
              <a:t>iguais</a:t>
            </a:r>
            <a:r>
              <a:rPr lang="pt-BR" sz="2000" dirty="0"/>
              <a:t> </a:t>
            </a:r>
            <a:r>
              <a:rPr lang="pt-BR" sz="2000" b="1" dirty="0"/>
              <a:t>na</a:t>
            </a:r>
            <a:r>
              <a:rPr lang="pt-BR" sz="2000" dirty="0"/>
              <a:t> </a:t>
            </a:r>
            <a:r>
              <a:rPr lang="pt-BR" sz="2000" b="1" dirty="0"/>
              <a:t>grafia</a:t>
            </a:r>
            <a:r>
              <a:rPr lang="pt-BR" sz="2000" dirty="0"/>
              <a:t> e </a:t>
            </a:r>
            <a:r>
              <a:rPr lang="pt-BR" sz="2000" b="1" dirty="0"/>
              <a:t>iguais</a:t>
            </a:r>
            <a:r>
              <a:rPr lang="pt-BR" sz="2000" dirty="0"/>
              <a:t> </a:t>
            </a:r>
            <a:r>
              <a:rPr lang="pt-BR" sz="2000" b="1" dirty="0"/>
              <a:t>na</a:t>
            </a:r>
            <a:r>
              <a:rPr lang="pt-BR" sz="2000" dirty="0"/>
              <a:t> </a:t>
            </a:r>
            <a:r>
              <a:rPr lang="pt-BR" sz="2000" b="1" dirty="0"/>
              <a:t>pronúncia.</a:t>
            </a:r>
          </a:p>
          <a:p>
            <a:pPr marL="0" indent="0" algn="just">
              <a:buNone/>
            </a:pPr>
            <a:endParaRPr lang="pt-BR" sz="2000" b="1" dirty="0"/>
          </a:p>
          <a:p>
            <a:pPr marL="0" indent="0" algn="just">
              <a:buNone/>
            </a:pPr>
            <a:r>
              <a:rPr lang="pt-BR" sz="2000" b="1" dirty="0"/>
              <a:t>Exemplo</a:t>
            </a:r>
            <a:r>
              <a:rPr lang="pt-BR" sz="2000" dirty="0"/>
              <a:t>: </a:t>
            </a:r>
          </a:p>
          <a:p>
            <a:pPr marL="0" indent="0" algn="just">
              <a:buNone/>
            </a:pPr>
            <a:r>
              <a:rPr lang="pt-BR" sz="2000" dirty="0"/>
              <a:t>	caminho (substantivo) e caminho (verbo); </a:t>
            </a:r>
          </a:p>
          <a:p>
            <a:pPr marL="0" indent="0" algn="just">
              <a:buNone/>
            </a:pPr>
            <a:r>
              <a:rPr lang="pt-BR" sz="2000" dirty="0"/>
              <a:t>	cedo (verbo) e cedo (advérbio de tempo); </a:t>
            </a:r>
          </a:p>
          <a:p>
            <a:pPr marL="0" indent="0" algn="just">
              <a:buNone/>
            </a:pPr>
            <a:r>
              <a:rPr lang="pt-BR" sz="2000" dirty="0"/>
              <a:t>	livre (adjetivo) e livre (verbo).</a:t>
            </a:r>
          </a:p>
          <a:p>
            <a:pPr marL="0" indent="0" fontAlgn="base">
              <a:buNone/>
            </a:pPr>
            <a:r>
              <a:rPr lang="pt-BR" sz="2000" dirty="0"/>
              <a:t>	manga: fruta; parte da roupa</a:t>
            </a:r>
          </a:p>
          <a:p>
            <a:pPr marL="0" indent="0" fontAlgn="base">
              <a:buNone/>
            </a:pPr>
            <a:r>
              <a:rPr lang="pt-BR" sz="2000" dirty="0"/>
              <a:t>	verão: estação do ano; conjugação do verbo ver</a:t>
            </a:r>
          </a:p>
          <a:p>
            <a:pPr marL="0" indent="0" fontAlgn="base">
              <a:buNone/>
            </a:pPr>
            <a:r>
              <a:rPr lang="pt-BR" sz="2000" dirty="0"/>
              <a:t>	são: conjugação do verbo ser; sadio; santo</a:t>
            </a:r>
          </a:p>
          <a:p>
            <a:pPr marL="0" indent="0" algn="just">
              <a:buNone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0B482-BBB7-4B79-A753-79AB8555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9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4ED1C-BA9B-439E-8199-61CE1A9F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552616"/>
            <a:ext cx="11111948" cy="3849624"/>
          </a:xfrm>
        </p:spPr>
        <p:txBody>
          <a:bodyPr/>
          <a:lstStyle/>
          <a:p>
            <a:pPr algn="just" fontAlgn="base"/>
            <a:r>
              <a:rPr lang="pt-BR" sz="2000" dirty="0"/>
              <a:t>Também utilizamos o “há” em frases que expressam tempo passado e, nesse caso, pode ser substituído pelo verbo “fazer” ou “ter”.</a:t>
            </a:r>
          </a:p>
          <a:p>
            <a:pPr marL="0" indent="0" algn="ctr" fontAlgn="base">
              <a:buNone/>
            </a:pPr>
            <a:r>
              <a:rPr lang="pt-BR" sz="2000" b="1" dirty="0"/>
              <a:t>Há</a:t>
            </a:r>
            <a:r>
              <a:rPr lang="pt-BR" sz="2000" dirty="0"/>
              <a:t> muitos anos que não vejo o Miguel.</a:t>
            </a:r>
          </a:p>
          <a:p>
            <a:pPr marL="0" indent="0" algn="ctr" fontAlgn="base">
              <a:buNone/>
            </a:pPr>
            <a:r>
              <a:rPr lang="pt-BR" sz="2000" b="1" dirty="0"/>
              <a:t>Faz</a:t>
            </a:r>
            <a:r>
              <a:rPr lang="pt-BR" sz="2000" dirty="0"/>
              <a:t> muitos anos que não vejo o Miguel.</a:t>
            </a:r>
          </a:p>
          <a:p>
            <a:pPr marL="0" indent="0" algn="ctr" fontAlgn="base">
              <a:buNone/>
            </a:pPr>
            <a:r>
              <a:rPr lang="pt-BR" sz="2000" b="1" dirty="0"/>
              <a:t>Há</a:t>
            </a:r>
            <a:r>
              <a:rPr lang="pt-BR" sz="2000" dirty="0"/>
              <a:t> muito tempo que não comia doces.</a:t>
            </a:r>
          </a:p>
          <a:p>
            <a:pPr marL="0" indent="0" algn="ctr" fontAlgn="base">
              <a:buNone/>
            </a:pPr>
            <a:r>
              <a:rPr lang="pt-BR" sz="2000" b="1" dirty="0"/>
              <a:t>Tem</a:t>
            </a:r>
            <a:r>
              <a:rPr lang="pt-BR" sz="2000" dirty="0"/>
              <a:t> muito tempo que não comia doces.</a:t>
            </a:r>
          </a:p>
          <a:p>
            <a:pPr marL="0" indent="0" algn="ctr" fontAlgn="base">
              <a:buNone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534CB-3219-429D-AA3F-0C45EEAE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4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4C64E-2E17-4CC1-BE66-5BA15309C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605624"/>
            <a:ext cx="11072191" cy="579517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sz="2400" b="1" dirty="0"/>
              <a:t>Fique Atento!</a:t>
            </a:r>
            <a:endParaRPr lang="pt-BR" sz="2400" dirty="0"/>
          </a:p>
          <a:p>
            <a:pPr algn="just" fontAlgn="base"/>
            <a:r>
              <a:rPr lang="pt-BR" sz="2000" dirty="0"/>
              <a:t>É muito comum usarmos esse termo com a palavra “atrás”, por exemplo:</a:t>
            </a:r>
          </a:p>
          <a:p>
            <a:pPr marL="0" indent="0" algn="ctr" fontAlgn="base">
              <a:buNone/>
            </a:pPr>
            <a:r>
              <a:rPr lang="pt-BR" sz="2000" dirty="0"/>
              <a:t>Estive nos Estados Unidos </a:t>
            </a:r>
            <a:r>
              <a:rPr lang="pt-BR" sz="2000" b="1" dirty="0"/>
              <a:t>há </a:t>
            </a:r>
            <a:r>
              <a:rPr lang="pt-BR" sz="2000" dirty="0"/>
              <a:t>um ano </a:t>
            </a:r>
            <a:r>
              <a:rPr lang="pt-BR" sz="2000" b="1" dirty="0"/>
              <a:t>atrás</a:t>
            </a:r>
            <a:r>
              <a:rPr lang="pt-BR" sz="2000" dirty="0"/>
              <a:t>.</a:t>
            </a:r>
          </a:p>
          <a:p>
            <a:pPr marL="0" indent="0" algn="ctr" fontAlgn="base">
              <a:buNone/>
            </a:pPr>
            <a:endParaRPr lang="pt-BR" sz="2000" dirty="0"/>
          </a:p>
          <a:p>
            <a:pPr algn="just" fontAlgn="base"/>
            <a:r>
              <a:rPr lang="pt-BR" sz="2000" dirty="0"/>
              <a:t>Como o “há” pode ser utilizado para fazer referência a algo que ocorreu no passado, fica redundante colocar esse vocábulo na mesma sentença.</a:t>
            </a:r>
          </a:p>
          <a:p>
            <a:pPr algn="just" fontAlgn="base"/>
            <a:r>
              <a:rPr lang="pt-BR" sz="2000" dirty="0"/>
              <a:t>Portanto, o correto seria:</a:t>
            </a:r>
          </a:p>
          <a:p>
            <a:pPr marL="0" indent="0" algn="ctr" fontAlgn="base">
              <a:buNone/>
            </a:pPr>
            <a:r>
              <a:rPr lang="pt-BR" sz="2000" dirty="0"/>
              <a:t>Estive nos Estados Unidos </a:t>
            </a:r>
            <a:r>
              <a:rPr lang="pt-BR" sz="2000" b="1" dirty="0"/>
              <a:t>há </a:t>
            </a:r>
            <a:r>
              <a:rPr lang="pt-BR" sz="2000" dirty="0"/>
              <a:t>um ano.</a:t>
            </a:r>
          </a:p>
          <a:p>
            <a:pPr marL="0" indent="0" algn="just" fontAlgn="base">
              <a:buNone/>
            </a:pPr>
            <a:endParaRPr lang="pt-BR" sz="2400" b="1" dirty="0"/>
          </a:p>
          <a:p>
            <a:pPr marL="0" indent="0" algn="just" fontAlgn="base">
              <a:buNone/>
            </a:pPr>
            <a:r>
              <a:rPr lang="pt-BR" sz="2400" b="1" dirty="0"/>
              <a:t>Curiosidade</a:t>
            </a:r>
            <a:endParaRPr lang="pt-BR" sz="2400" dirty="0"/>
          </a:p>
          <a:p>
            <a:pPr algn="just" fontAlgn="base"/>
            <a:r>
              <a:rPr lang="pt-BR" sz="2000" dirty="0"/>
              <a:t>Existe também outra forma que tem o mesmo som do “há”: ah!</a:t>
            </a:r>
          </a:p>
          <a:p>
            <a:pPr algn="just" fontAlgn="base"/>
            <a:r>
              <a:rPr lang="pt-BR" sz="2000" dirty="0"/>
              <a:t>Nesse caso, ele é usado como interjeição, ou seja, quando expressa emoção ou sentimento.</a:t>
            </a:r>
          </a:p>
          <a:p>
            <a:pPr marL="0" indent="0" algn="ctr" fontAlgn="base">
              <a:buNone/>
            </a:pPr>
            <a:r>
              <a:rPr lang="pt-BR" sz="2000" b="1" dirty="0"/>
              <a:t>Ah</a:t>
            </a:r>
            <a:r>
              <a:rPr lang="pt-BR" sz="2000" dirty="0"/>
              <a:t>! Que bom te ver por aqui!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81A40-D482-477B-89E4-769BE136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7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CF7F9-29AB-40DD-BBF1-65A4CD5F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552614"/>
            <a:ext cx="11058939" cy="5848185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A</a:t>
            </a:r>
          </a:p>
          <a:p>
            <a:pPr algn="just" fontAlgn="base"/>
            <a:r>
              <a:rPr lang="pt-BR" sz="2000" dirty="0"/>
              <a:t>O “a” é um artigo definido utilizado antes de substantivos e diferente do “há” que indica um tempo passado, esse é utilizado para falar de uma ação futura.</a:t>
            </a:r>
          </a:p>
          <a:p>
            <a:pPr algn="just" fontAlgn="base"/>
            <a:r>
              <a:rPr lang="pt-BR" sz="2000" dirty="0"/>
              <a:t>Além disso, ele é empregado quando estamos nos referindo a distância.</a:t>
            </a:r>
          </a:p>
          <a:p>
            <a:pPr marL="0" indent="0" algn="ctr" fontAlgn="base">
              <a:buNone/>
            </a:pPr>
            <a:r>
              <a:rPr lang="pt-BR" sz="2000" dirty="0"/>
              <a:t>Daqui </a:t>
            </a:r>
            <a:r>
              <a:rPr lang="pt-BR" sz="2000" b="1" dirty="0"/>
              <a:t>a</a:t>
            </a:r>
            <a:r>
              <a:rPr lang="pt-BR" sz="2000" dirty="0"/>
              <a:t> três anos irei para a Inglaterra.</a:t>
            </a:r>
          </a:p>
          <a:p>
            <a:pPr marL="0" indent="0" algn="ctr" fontAlgn="base">
              <a:buNone/>
            </a:pPr>
            <a:r>
              <a:rPr lang="pt-BR" sz="2000" dirty="0"/>
              <a:t>Estamos morando </a:t>
            </a:r>
            <a:r>
              <a:rPr lang="pt-BR" sz="2000" b="1" dirty="0"/>
              <a:t>a</a:t>
            </a:r>
            <a:r>
              <a:rPr lang="pt-BR" sz="2000" dirty="0"/>
              <a:t> cinco quilômetros do metrô.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C104C-78BF-4775-A61B-79B9A0E6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99BF0-1EEE-400A-93D2-FF04D076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579120"/>
            <a:ext cx="11032435" cy="5821680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400" b="1" dirty="0"/>
              <a:t>E o “À” e o “Á”?</a:t>
            </a:r>
          </a:p>
          <a:p>
            <a:pPr algn="just" fontAlgn="base"/>
            <a:r>
              <a:rPr lang="pt-BR" sz="2000" dirty="0"/>
              <a:t>Além do “a” sem acento, temos mais duas formas acentuadas que surgem dúvidas quando utilizadas.</a:t>
            </a:r>
          </a:p>
          <a:p>
            <a:pPr algn="just" fontAlgn="base"/>
            <a:r>
              <a:rPr lang="pt-BR" sz="2000" dirty="0"/>
              <a:t>O “à” representa a união e contração de duas vogais: o artigo definido “a” e a preposição “a” marcada pelo </a:t>
            </a:r>
            <a:r>
              <a:rPr lang="pt-BR" sz="2000" b="1" dirty="0"/>
              <a:t>acento grave</a:t>
            </a:r>
            <a:r>
              <a:rPr lang="pt-BR" sz="2000" dirty="0"/>
              <a:t>: à (</a:t>
            </a:r>
            <a:r>
              <a:rPr lang="pt-BR" sz="2000" dirty="0" err="1"/>
              <a:t>a+a</a:t>
            </a:r>
            <a:r>
              <a:rPr lang="pt-BR" sz="2000" dirty="0"/>
              <a:t>). Nesse caso, é chamada de “crase”.</a:t>
            </a:r>
          </a:p>
          <a:p>
            <a:pPr algn="just" fontAlgn="base"/>
            <a:r>
              <a:rPr lang="pt-BR" sz="2000" dirty="0"/>
              <a:t>Veja abaixo algumas regras para o uso da crase.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1</a:t>
            </a:r>
            <a:r>
              <a:rPr lang="pt-BR" sz="2000" dirty="0"/>
              <a:t>. Empregada antes de alguns verbos que indiquem destino: ir, vir, voltar, etc.</a:t>
            </a:r>
          </a:p>
          <a:p>
            <a:pPr marL="0" indent="0" algn="ctr" fontAlgn="base">
              <a:buNone/>
            </a:pPr>
            <a:r>
              <a:rPr lang="pt-BR" sz="2000" dirty="0"/>
              <a:t>Semana que vem vou </a:t>
            </a:r>
            <a:r>
              <a:rPr lang="pt-BR" sz="2000" b="1" dirty="0"/>
              <a:t>à</a:t>
            </a:r>
            <a:r>
              <a:rPr lang="pt-BR" sz="2000" dirty="0"/>
              <a:t> Europa.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2</a:t>
            </a:r>
            <a:r>
              <a:rPr lang="pt-BR" sz="2000" dirty="0"/>
              <a:t>. Utilizada antes de palavras femininas. Por sua vez, antes de palavras masculinas não se utiliza a crase.</a:t>
            </a:r>
          </a:p>
          <a:p>
            <a:pPr marL="0" indent="0" algn="ctr" fontAlgn="base">
              <a:buNone/>
            </a:pPr>
            <a:r>
              <a:rPr lang="pt-BR" sz="2000" dirty="0"/>
              <a:t>Fomos </a:t>
            </a:r>
            <a:r>
              <a:rPr lang="pt-BR" sz="2000" b="1" dirty="0"/>
              <a:t>à</a:t>
            </a:r>
            <a:r>
              <a:rPr lang="pt-BR" sz="2000" dirty="0"/>
              <a:t> praia esse final de semana.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11FC7-CCE2-4741-9CD8-4380BBC0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5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F7E2D-E950-451B-9B9A-66C68E39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" y="592373"/>
            <a:ext cx="11072191" cy="571566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000" b="1" dirty="0"/>
              <a:t>3</a:t>
            </a:r>
            <a:r>
              <a:rPr lang="pt-BR" sz="2000" dirty="0"/>
              <a:t>. Empregada nos pronomes demonstrativos: àquele, àquilo e àquela.</a:t>
            </a:r>
          </a:p>
          <a:p>
            <a:pPr marL="0" indent="0" algn="ctr" fontAlgn="base">
              <a:buNone/>
            </a:pPr>
            <a:r>
              <a:rPr lang="pt-BR" sz="2000" dirty="0"/>
              <a:t>Não devemos voltar </a:t>
            </a:r>
            <a:r>
              <a:rPr lang="pt-BR" sz="2000" b="1" dirty="0"/>
              <a:t>àquele</a:t>
            </a:r>
            <a:r>
              <a:rPr lang="pt-BR" sz="2000" dirty="0"/>
              <a:t> lugar no verão.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4</a:t>
            </a:r>
            <a:r>
              <a:rPr lang="pt-BR" sz="2000" dirty="0"/>
              <a:t>. Usada em locuções adverbiais, prepositivas e conjuntivas tais como: à medida que, às pressas, às vezes, à tarde, à noite, etc.</a:t>
            </a:r>
          </a:p>
          <a:p>
            <a:pPr marL="0" indent="0" algn="ctr" fontAlgn="base">
              <a:buNone/>
            </a:pPr>
            <a:r>
              <a:rPr lang="pt-BR" sz="2000" dirty="0"/>
              <a:t>Saímos </a:t>
            </a:r>
            <a:r>
              <a:rPr lang="pt-BR" sz="2000" b="1" dirty="0"/>
              <a:t>à</a:t>
            </a:r>
            <a:r>
              <a:rPr lang="pt-BR" sz="2000" dirty="0"/>
              <a:t> tarde para comprar roupas.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Já o “á” com acento agudo não é utilizado isoladamente, ou seja, sozinho esse termo não existe. Ele é empregado na sílaba tônica (mais forte) de uma palavra.</a:t>
            </a:r>
          </a:p>
          <a:p>
            <a:pPr algn="just" fontAlgn="base"/>
            <a:r>
              <a:rPr lang="pt-BR" sz="2000" dirty="0"/>
              <a:t>No entanto, existem diversas regras de acentuação que você deve conhecer para utilizá-la corretamente. Veja alguns exemplos de palavras com “á”.</a:t>
            </a:r>
          </a:p>
          <a:p>
            <a:pPr marL="0" indent="0" algn="ctr" fontAlgn="base">
              <a:buNone/>
            </a:pPr>
            <a:r>
              <a:rPr lang="pt-BR" sz="2000" dirty="0"/>
              <a:t>Sof</a:t>
            </a:r>
            <a:r>
              <a:rPr lang="pt-BR" sz="2000" b="1" dirty="0"/>
              <a:t>á -  Á</a:t>
            </a:r>
            <a:r>
              <a:rPr lang="pt-BR" sz="2000" dirty="0"/>
              <a:t>gua - F</a:t>
            </a:r>
            <a:r>
              <a:rPr lang="pt-BR" sz="2000" b="1" dirty="0"/>
              <a:t>á</a:t>
            </a:r>
            <a:r>
              <a:rPr lang="pt-BR" sz="2000" dirty="0"/>
              <a:t>cil - </a:t>
            </a:r>
            <a:r>
              <a:rPr lang="pt-BR" sz="2000" b="1" dirty="0"/>
              <a:t>Á</a:t>
            </a:r>
            <a:r>
              <a:rPr lang="pt-BR" sz="2000" dirty="0"/>
              <a:t>rvore - L</a:t>
            </a:r>
            <a:r>
              <a:rPr lang="pt-BR" sz="2000" b="1" dirty="0"/>
              <a:t>á</a:t>
            </a:r>
            <a:r>
              <a:rPr lang="pt-BR" sz="2000" dirty="0"/>
              <a:t>pis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70296-A65A-4681-A876-06441331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8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4F18D-CB0E-4320-B17E-7551F5EB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7782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Senão ou Se não?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397BC-A82C-4054-ADDB-F552B6C4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1226029"/>
            <a:ext cx="11098696" cy="5174771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BR" sz="2400" b="1" dirty="0"/>
              <a:t>Senão</a:t>
            </a:r>
          </a:p>
          <a:p>
            <a:pPr algn="just" fontAlgn="base"/>
            <a:r>
              <a:rPr lang="pt-BR" sz="2000" dirty="0"/>
              <a:t>Quando esse termo é escrito junto, ele geralmente significa “do contrário”, “caso contrário”, “a não ser”.</a:t>
            </a:r>
          </a:p>
          <a:p>
            <a:pPr marL="0" indent="0" algn="just" fontAlgn="base">
              <a:buNone/>
            </a:pPr>
            <a:endParaRPr lang="pt-BR" sz="900" b="1" dirty="0"/>
          </a:p>
          <a:p>
            <a:pPr marL="0" indent="0" algn="just" fontAlgn="base">
              <a:buNone/>
            </a:pPr>
            <a:r>
              <a:rPr lang="pt-BR" sz="2000" b="1" dirty="0"/>
              <a:t>Exemplo: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dirty="0"/>
              <a:t>Tenho que ir à aula, </a:t>
            </a:r>
            <a:r>
              <a:rPr lang="pt-BR" sz="2000" b="1" dirty="0"/>
              <a:t>senão</a:t>
            </a:r>
            <a:r>
              <a:rPr lang="pt-BR" sz="2000" dirty="0"/>
              <a:t> perderei os comentários do professor.</a:t>
            </a:r>
          </a:p>
          <a:p>
            <a:pPr marL="0" indent="0" algn="ctr" fontAlgn="base">
              <a:buNone/>
            </a:pPr>
            <a:r>
              <a:rPr lang="pt-BR" sz="2000" dirty="0"/>
              <a:t>Tenho que ir à aula, </a:t>
            </a:r>
            <a:r>
              <a:rPr lang="pt-BR" sz="2000" b="1" dirty="0"/>
              <a:t>caso contrário</a:t>
            </a:r>
            <a:r>
              <a:rPr lang="pt-BR" sz="2000" dirty="0"/>
              <a:t> perderei os comentários do professor.</a:t>
            </a:r>
          </a:p>
          <a:p>
            <a:pPr marL="0" indent="0" algn="just" fontAlgn="base">
              <a:buNone/>
            </a:pPr>
            <a:endParaRPr lang="pt-BR" sz="900" dirty="0"/>
          </a:p>
          <a:p>
            <a:pPr algn="just" fontAlgn="base"/>
            <a:r>
              <a:rPr lang="pt-BR" sz="2000" dirty="0"/>
              <a:t>No entanto, dependendo de sua função na frase, essa palavra pode desempenhar o papel de substantivo, conjunção ou preposição.</a:t>
            </a:r>
          </a:p>
          <a:p>
            <a:pPr algn="just" fontAlgn="base"/>
            <a:r>
              <a:rPr lang="pt-BR" sz="2000" dirty="0"/>
              <a:t>Quando é </a:t>
            </a:r>
            <a:r>
              <a:rPr lang="pt-BR" sz="2000" b="1" dirty="0"/>
              <a:t>substantivo</a:t>
            </a:r>
            <a:r>
              <a:rPr lang="pt-BR" sz="2000" dirty="0"/>
              <a:t> significa um problema, falha ou algo com defeito.</a:t>
            </a:r>
          </a:p>
          <a:p>
            <a:pPr marL="0" indent="0" algn="ctr" fontAlgn="base">
              <a:buNone/>
            </a:pPr>
            <a:r>
              <a:rPr lang="pt-BR" sz="2000" dirty="0"/>
              <a:t>Talita tem apenas um </a:t>
            </a:r>
            <a:r>
              <a:rPr lang="pt-BR" sz="2000" b="1" dirty="0"/>
              <a:t>senão</a:t>
            </a:r>
            <a:r>
              <a:rPr lang="pt-BR" sz="2000" dirty="0"/>
              <a:t>, é muito impulsiva.</a:t>
            </a:r>
          </a:p>
          <a:p>
            <a:pPr marL="0" indent="0" algn="ctr" fontAlgn="base">
              <a:buNone/>
            </a:pPr>
            <a:r>
              <a:rPr lang="pt-BR" sz="2000" dirty="0"/>
              <a:t>Talita tem apenas um </a:t>
            </a:r>
            <a:r>
              <a:rPr lang="pt-BR" sz="2000" b="1" dirty="0"/>
              <a:t>defeito</a:t>
            </a:r>
            <a:r>
              <a:rPr lang="pt-BR" sz="2000" dirty="0"/>
              <a:t>, é muito impulsiva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9673C0-8A21-414A-8DF1-CFFF3DC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2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4A8B7-4DEA-4D6F-A70B-84E9C8CA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552616"/>
            <a:ext cx="11138452" cy="5848184"/>
          </a:xfrm>
        </p:spPr>
        <p:txBody>
          <a:bodyPr>
            <a:normAutofit/>
          </a:bodyPr>
          <a:lstStyle/>
          <a:p>
            <a:pPr fontAlgn="base"/>
            <a:r>
              <a:rPr lang="pt-BR" sz="2000" dirty="0"/>
              <a:t>Quando é </a:t>
            </a:r>
            <a:r>
              <a:rPr lang="pt-BR" sz="2000" b="1" dirty="0"/>
              <a:t>conjunção</a:t>
            </a:r>
            <a:r>
              <a:rPr lang="pt-BR" sz="2000" dirty="0"/>
              <a:t> significa algo negativo, e pode ser substituído por “do contrário”, “caso contrário”, “de outro modo (maneira)”, etc.</a:t>
            </a:r>
          </a:p>
          <a:p>
            <a:pPr fontAlgn="base"/>
            <a:r>
              <a:rPr lang="pt-BR" sz="2000" dirty="0"/>
              <a:t>Nesse caso, o termo pode desempenhar o papel de uma conjunção alternativa ou conjunção adversativa.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Conjunção Alternativa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dirty="0"/>
              <a:t>Não podemos sair, </a:t>
            </a:r>
            <a:r>
              <a:rPr lang="pt-BR" sz="2000" b="1" dirty="0"/>
              <a:t>senão</a:t>
            </a:r>
            <a:r>
              <a:rPr lang="pt-BR" sz="2000" dirty="0"/>
              <a:t> perdemos a apresentação.</a:t>
            </a:r>
          </a:p>
          <a:p>
            <a:pPr marL="0" indent="0" algn="ctr" fontAlgn="base">
              <a:buNone/>
            </a:pPr>
            <a:r>
              <a:rPr lang="pt-BR" sz="2000" dirty="0"/>
              <a:t>Não podemos sair, </a:t>
            </a:r>
            <a:r>
              <a:rPr lang="pt-BR" sz="2000" b="1" dirty="0"/>
              <a:t>caso contrário</a:t>
            </a:r>
            <a:r>
              <a:rPr lang="pt-BR" sz="2000" dirty="0"/>
              <a:t> perdemos a apresentação.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Conjunção Adversativa</a:t>
            </a:r>
            <a:endParaRPr lang="pt-BR" sz="2000" dirty="0"/>
          </a:p>
          <a:p>
            <a:pPr marL="0" indent="0" fontAlgn="base">
              <a:buNone/>
            </a:pPr>
            <a:r>
              <a:rPr lang="pt-BR" sz="2000" dirty="0"/>
              <a:t>Júlio não ganhou um presente pelo aniversário, </a:t>
            </a:r>
            <a:r>
              <a:rPr lang="pt-BR" sz="2000" b="1" dirty="0"/>
              <a:t>senão</a:t>
            </a:r>
            <a:r>
              <a:rPr lang="pt-BR" sz="2000" dirty="0"/>
              <a:t> pelas bodas de casamento.</a:t>
            </a:r>
          </a:p>
          <a:p>
            <a:pPr marL="0" indent="0" fontAlgn="base">
              <a:buNone/>
            </a:pPr>
            <a:r>
              <a:rPr lang="pt-BR" sz="2000" dirty="0"/>
              <a:t>Júlio não ganhou um presente pelo aniversário, </a:t>
            </a:r>
            <a:r>
              <a:rPr lang="pt-BR" sz="2000" b="1" dirty="0"/>
              <a:t>mas</a:t>
            </a:r>
            <a:r>
              <a:rPr lang="pt-BR" sz="2000" dirty="0"/>
              <a:t> pelas bodas de casamento</a:t>
            </a:r>
          </a:p>
          <a:p>
            <a:pPr fontAlgn="base"/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8A51C-6677-41CE-8897-9EAAB25C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5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3E42E-2AE2-4211-A1EF-713EB645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8" y="618876"/>
            <a:ext cx="10979427" cy="3849624"/>
          </a:xfrm>
        </p:spPr>
        <p:txBody>
          <a:bodyPr/>
          <a:lstStyle/>
          <a:p>
            <a:pPr algn="just" fontAlgn="base"/>
            <a:r>
              <a:rPr lang="pt-BR" sz="2000" dirty="0"/>
              <a:t>Quando é </a:t>
            </a:r>
            <a:r>
              <a:rPr lang="pt-BR" sz="2000" b="1" dirty="0"/>
              <a:t>preposição </a:t>
            </a:r>
            <a:r>
              <a:rPr lang="pt-BR" sz="2000" dirty="0"/>
              <a:t>significa uma exceção, e pode ser substituído por: “exceto”, “com exceção de”, “salvo”, “a menos que”.</a:t>
            </a:r>
          </a:p>
          <a:p>
            <a:pPr marL="0" indent="0" algn="ctr" fontAlgn="base">
              <a:buNone/>
            </a:pPr>
            <a:r>
              <a:rPr lang="pt-BR" sz="2000" dirty="0"/>
              <a:t>Luana não comprou nada na feira, </a:t>
            </a:r>
            <a:r>
              <a:rPr lang="pt-BR" sz="2000" b="1" dirty="0"/>
              <a:t>senão</a:t>
            </a:r>
            <a:r>
              <a:rPr lang="pt-BR" sz="2000" dirty="0"/>
              <a:t> uma camiseta.</a:t>
            </a:r>
          </a:p>
          <a:p>
            <a:pPr marL="0" indent="0" algn="ctr" fontAlgn="base">
              <a:buNone/>
            </a:pPr>
            <a:r>
              <a:rPr lang="pt-BR" sz="2000" dirty="0"/>
              <a:t>Luana não comprou nada na feira, </a:t>
            </a:r>
            <a:r>
              <a:rPr lang="pt-BR" sz="2000" b="1" dirty="0"/>
              <a:t>exceto</a:t>
            </a:r>
            <a:r>
              <a:rPr lang="pt-BR" sz="2000" dirty="0"/>
              <a:t> uma camiseta.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9CEED-B43B-461F-9866-BA4EF394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56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C4051-0974-428D-8368-757867F7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605624"/>
            <a:ext cx="11032435" cy="5636149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Se não</a:t>
            </a:r>
          </a:p>
          <a:p>
            <a:pPr marL="0" indent="0" fontAlgn="base">
              <a:buNone/>
            </a:pPr>
            <a:endParaRPr lang="pt-BR" sz="2400" b="1" dirty="0"/>
          </a:p>
          <a:p>
            <a:pPr algn="just" fontAlgn="base"/>
            <a:r>
              <a:rPr lang="pt-BR" sz="2000" dirty="0"/>
              <a:t>Já quando o termo é escrito separadamente ele dá a ideia de “caso não”. </a:t>
            </a:r>
          </a:p>
          <a:p>
            <a:pPr algn="just" fontAlgn="base"/>
            <a:r>
              <a:rPr lang="pt-BR" sz="2000" dirty="0"/>
              <a:t>Portanto, para saber qual palavra usar você deve substituir na frase e analisar se continua coerente.</a:t>
            </a:r>
          </a:p>
          <a:p>
            <a:pPr algn="just" fontAlgn="base"/>
            <a:r>
              <a:rPr lang="pt-BR" sz="2000" dirty="0"/>
              <a:t>Essa expressão é formada pela conjunção "se" e o advérbio "não".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</a:t>
            </a:r>
            <a:r>
              <a:rPr lang="pt-BR" sz="2000" dirty="0"/>
              <a:t>:</a:t>
            </a:r>
          </a:p>
          <a:p>
            <a:pPr marL="0" indent="0" algn="ctr" fontAlgn="base">
              <a:buNone/>
            </a:pPr>
            <a:r>
              <a:rPr lang="pt-BR" sz="2000" b="1" dirty="0"/>
              <a:t>Se não</a:t>
            </a:r>
            <a:r>
              <a:rPr lang="pt-BR" sz="2000" dirty="0"/>
              <a:t> chegar a tempo da aula, perderei a prova</a:t>
            </a:r>
          </a:p>
          <a:p>
            <a:pPr marL="0" indent="0" algn="ctr" fontAlgn="base">
              <a:buNone/>
            </a:pPr>
            <a:r>
              <a:rPr lang="pt-BR" sz="2000" b="1" dirty="0"/>
              <a:t>Caso não</a:t>
            </a:r>
            <a:r>
              <a:rPr lang="pt-BR" sz="2000" dirty="0"/>
              <a:t> chegue a tempo da aula, perderei a prova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A419D-0DD5-45A0-832F-209826C8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C1CC-75AF-4D23-A757-030AC75A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44408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Enfim ou Em Fim?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0E6BA-7869-4B79-8A1C-2E07FE71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0" y="1099930"/>
            <a:ext cx="11178209" cy="5314122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pt-BR" sz="2400" b="1" dirty="0"/>
              <a:t>Enfim</a:t>
            </a:r>
          </a:p>
          <a:p>
            <a:pPr algn="just" fontAlgn="base"/>
            <a:r>
              <a:rPr lang="pt-BR" sz="2000" dirty="0"/>
              <a:t>“Enfim”, escrito junto e com “n” depois do “e”, é um termo sinônimo de finalmente, por fim, afinal, etc.</a:t>
            </a:r>
          </a:p>
          <a:p>
            <a:pPr algn="just" fontAlgn="base"/>
            <a:r>
              <a:rPr lang="pt-BR" sz="2000" dirty="0"/>
              <a:t>Trata-se de um advérbio de tempo que é também utilizado com sentido de que algo está concluído: em síntese, em conclusão, em suma, etc..</a:t>
            </a:r>
          </a:p>
          <a:p>
            <a:pPr marL="0" indent="0" algn="just" fontAlgn="base">
              <a:buNone/>
            </a:pPr>
            <a:endParaRPr lang="pt-BR" sz="9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ctr" fontAlgn="base">
              <a:buNone/>
            </a:pPr>
            <a:r>
              <a:rPr lang="pt-BR" sz="2000" b="1" dirty="0"/>
              <a:t>Enfim</a:t>
            </a:r>
            <a:r>
              <a:rPr lang="pt-BR" sz="2000" dirty="0"/>
              <a:t> sós!</a:t>
            </a:r>
          </a:p>
          <a:p>
            <a:pPr marL="0" indent="0" algn="ctr" fontAlgn="base">
              <a:buNone/>
            </a:pPr>
            <a:r>
              <a:rPr lang="pt-BR" sz="2000" dirty="0"/>
              <a:t>Após tantas dificuldades, </a:t>
            </a:r>
            <a:r>
              <a:rPr lang="pt-BR" sz="2000" b="1" dirty="0"/>
              <a:t>enfim</a:t>
            </a:r>
            <a:r>
              <a:rPr lang="pt-BR" sz="2000" dirty="0"/>
              <a:t> poderemos comprar o carro.</a:t>
            </a:r>
          </a:p>
          <a:p>
            <a:pPr marL="0" indent="0" algn="ctr" fontAlgn="base">
              <a:buNone/>
            </a:pPr>
            <a:r>
              <a:rPr lang="pt-BR" sz="2000" dirty="0"/>
              <a:t>Após tantas provas, podemos </a:t>
            </a:r>
            <a:r>
              <a:rPr lang="pt-BR" sz="2000" b="1" dirty="0"/>
              <a:t>enfim</a:t>
            </a:r>
            <a:r>
              <a:rPr lang="pt-BR" sz="2000" dirty="0"/>
              <a:t> viajar.</a:t>
            </a:r>
          </a:p>
          <a:p>
            <a:pPr marL="0" indent="0" algn="just" fontAlgn="base">
              <a:buNone/>
            </a:pPr>
            <a:endParaRPr lang="pt-BR" sz="900" b="1" dirty="0"/>
          </a:p>
          <a:p>
            <a:pPr marL="0" indent="0" algn="just" fontAlgn="base">
              <a:buNone/>
            </a:pPr>
            <a:r>
              <a:rPr lang="pt-BR" sz="2000" b="1" dirty="0"/>
              <a:t>Atenção!</a:t>
            </a:r>
            <a:endParaRPr lang="pt-BR" sz="2000" dirty="0"/>
          </a:p>
          <a:p>
            <a:pPr algn="just" fontAlgn="base"/>
            <a:r>
              <a:rPr lang="pt-BR" sz="2000" dirty="0"/>
              <a:t>A expressão “</a:t>
            </a:r>
            <a:r>
              <a:rPr lang="pt-BR" sz="2000" i="1" dirty="0" err="1"/>
              <a:t>En</a:t>
            </a:r>
            <a:r>
              <a:rPr lang="pt-BR" sz="2000" i="1" dirty="0"/>
              <a:t> fim</a:t>
            </a:r>
            <a:r>
              <a:rPr lang="pt-BR" sz="2000" dirty="0"/>
              <a:t>”, escrito separado e com “n” depois do “e”, não existe na língua portuguesa.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</a:t>
            </a:r>
            <a:r>
              <a:rPr lang="pt-BR" sz="2000" dirty="0"/>
              <a:t>: </a:t>
            </a:r>
          </a:p>
          <a:p>
            <a:pPr marL="0" indent="0" algn="ctr" fontAlgn="base">
              <a:buNone/>
            </a:pPr>
            <a:r>
              <a:rPr lang="pt-BR" sz="2000" dirty="0"/>
              <a:t>Até que </a:t>
            </a:r>
            <a:r>
              <a:rPr lang="pt-BR" sz="2000" b="1" dirty="0"/>
              <a:t>enfim</a:t>
            </a:r>
            <a:r>
              <a:rPr lang="pt-BR" sz="2000" dirty="0"/>
              <a:t> você chegou!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78AB0-E21D-49CD-A23B-EC90D31F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79A30-4E00-4A5A-8661-DB8985D3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579120"/>
            <a:ext cx="10144539" cy="5954202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pt-BR" sz="2800" b="1" dirty="0"/>
              <a:t>Relações Homófonas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Entre as letras C (com cedilha) e SS</a:t>
            </a:r>
            <a:endParaRPr lang="pt-BR" sz="2000" dirty="0"/>
          </a:p>
          <a:p>
            <a:pPr fontAlgn="base"/>
            <a:r>
              <a:rPr lang="pt-BR" sz="2000" dirty="0"/>
              <a:t>asso: conjugação do verbo assar / aço: ferro com liga de carbono</a:t>
            </a:r>
          </a:p>
          <a:p>
            <a:pPr fontAlgn="base"/>
            <a:r>
              <a:rPr lang="pt-BR" sz="2000" dirty="0"/>
              <a:t>apreçar: marcar preço / apressar: acelerar</a:t>
            </a:r>
          </a:p>
          <a:p>
            <a:pPr fontAlgn="base"/>
            <a:r>
              <a:rPr lang="pt-BR" sz="2000" dirty="0"/>
              <a:t>lasso: fatigado / laço: nó</a:t>
            </a:r>
          </a:p>
          <a:p>
            <a:pPr fontAlgn="base"/>
            <a:r>
              <a:rPr lang="pt-BR" sz="2000" dirty="0"/>
              <a:t>ruço: pardo claro / russo: natural ou habitante da Rússia</a:t>
            </a:r>
          </a:p>
          <a:p>
            <a:pPr fontAlgn="base"/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Entre as letras X e CH</a:t>
            </a:r>
          </a:p>
          <a:p>
            <a:pPr fontAlgn="base"/>
            <a:r>
              <a:rPr lang="pt-BR" sz="2000" dirty="0"/>
              <a:t>bucho: estômago / buxo: arbusto</a:t>
            </a:r>
          </a:p>
          <a:p>
            <a:pPr fontAlgn="base"/>
            <a:r>
              <a:rPr lang="pt-BR" sz="2000" dirty="0"/>
              <a:t>chá: infusão / xá: título de soberania</a:t>
            </a:r>
          </a:p>
          <a:p>
            <a:pPr fontAlgn="base"/>
            <a:r>
              <a:rPr lang="pt-BR" sz="2000" dirty="0"/>
              <a:t>taxa: imposto / tacha: prego</a:t>
            </a:r>
          </a:p>
          <a:p>
            <a:pPr fontAlgn="base"/>
            <a:r>
              <a:rPr lang="pt-BR" sz="2000" dirty="0"/>
              <a:t>cheque: ordem de pagamento / xeque: lance do jogo de xadrez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02556-E95D-4EE9-8A3D-9A5377BD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2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AEBC1-6DA2-4AD4-B487-D65A03DC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605624"/>
            <a:ext cx="11019183" cy="5622898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400" b="1" dirty="0"/>
              <a:t>Em Fim</a:t>
            </a:r>
          </a:p>
          <a:p>
            <a:pPr algn="just" fontAlgn="base"/>
            <a:r>
              <a:rPr lang="pt-BR" sz="2000" dirty="0"/>
              <a:t>O “em fim”, escrito separado, é utilizado com o sentido de “no final de” ou “no fim de”. Portanto, essa expressão indica o fim próximo ou mesmo o término de algo.</a:t>
            </a:r>
          </a:p>
          <a:p>
            <a:pPr algn="just" fontAlgn="base"/>
            <a:r>
              <a:rPr lang="pt-BR" sz="2000" dirty="0"/>
              <a:t>Trata-se de uma locução adverbial de tempo, ou seja, que desempenha o papel de advérbio na frase. </a:t>
            </a:r>
          </a:p>
          <a:p>
            <a:pPr algn="just" fontAlgn="base"/>
            <a:r>
              <a:rPr lang="pt-BR" sz="2000" dirty="0"/>
              <a:t>Ela é formada pela preposição “em” mais o substantivo “fim”.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marL="0" indent="0" algn="ctr" fontAlgn="base">
              <a:buNone/>
            </a:pPr>
            <a:r>
              <a:rPr lang="pt-BR" sz="2000" dirty="0"/>
              <a:t>Roberto trabalhou 25 anos e está </a:t>
            </a:r>
            <a:r>
              <a:rPr lang="pt-BR" sz="2000" b="1" dirty="0"/>
              <a:t>em fim</a:t>
            </a:r>
            <a:r>
              <a:rPr lang="pt-BR" sz="2000" dirty="0"/>
              <a:t> de carreira.</a:t>
            </a:r>
          </a:p>
          <a:p>
            <a:pPr marL="0" indent="0" algn="ctr" fontAlgn="base">
              <a:buNone/>
            </a:pPr>
            <a:r>
              <a:rPr lang="pt-BR" sz="2000" dirty="0"/>
              <a:t>Vitória está no hospital </a:t>
            </a:r>
            <a:r>
              <a:rPr lang="pt-BR" sz="2000" b="1" dirty="0"/>
              <a:t>em fim</a:t>
            </a:r>
            <a:r>
              <a:rPr lang="pt-BR" sz="2000" dirty="0"/>
              <a:t> de vida.</a:t>
            </a:r>
          </a:p>
          <a:p>
            <a:pPr marL="0" indent="0" algn="ctr" fontAlgn="base">
              <a:buNone/>
            </a:pPr>
            <a:r>
              <a:rPr lang="pt-BR" sz="2000" dirty="0"/>
              <a:t>Quando estamos </a:t>
            </a:r>
            <a:r>
              <a:rPr lang="pt-BR" sz="2000" b="1" dirty="0"/>
              <a:t>em fim</a:t>
            </a:r>
            <a:r>
              <a:rPr lang="pt-BR" sz="2000" dirty="0"/>
              <a:t> de uma prova, queremos sair logo.</a:t>
            </a:r>
          </a:p>
          <a:p>
            <a:pPr marL="0" indent="0" algn="ctr" fontAlgn="base">
              <a:buNone/>
            </a:pPr>
            <a:r>
              <a:rPr lang="pt-BR" sz="2000" dirty="0"/>
              <a:t>Juliana é uma grávida </a:t>
            </a:r>
            <a:r>
              <a:rPr lang="pt-BR" sz="2000" b="1" dirty="0"/>
              <a:t>em fim</a:t>
            </a:r>
            <a:r>
              <a:rPr lang="pt-BR" sz="2000" dirty="0"/>
              <a:t> de tempo.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70309C-A923-4795-9BB9-3C4A3E10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2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E3874-5BAF-4EFE-8736-19CE2E1E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45733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Demais ou De Mais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08A7C-B964-411F-81A3-52762DE3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1254980"/>
            <a:ext cx="11138452" cy="51458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b="1" dirty="0"/>
              <a:t>Demais</a:t>
            </a:r>
          </a:p>
          <a:p>
            <a:pPr marL="0" indent="0" algn="just" fontAlgn="base">
              <a:buNone/>
            </a:pPr>
            <a:r>
              <a:rPr lang="pt-BR" sz="2000" dirty="0"/>
              <a:t>1. A palavra demais é empregada como </a:t>
            </a:r>
            <a:r>
              <a:rPr lang="pt-BR" sz="2000" b="1" dirty="0"/>
              <a:t>advérbio</a:t>
            </a:r>
            <a:r>
              <a:rPr lang="pt-BR" sz="2000" dirty="0"/>
              <a:t> de intensidade com o sentido de </a:t>
            </a:r>
            <a:r>
              <a:rPr lang="pt-BR" sz="2000" b="1" dirty="0"/>
              <a:t>muito</a:t>
            </a:r>
            <a:r>
              <a:rPr lang="pt-BR" sz="2000" dirty="0"/>
              <a:t>.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Exemplos: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dirty="0"/>
              <a:t>Ele serviu demais.</a:t>
            </a:r>
          </a:p>
          <a:p>
            <a:pPr marL="0" indent="0" algn="ctr" fontAlgn="base">
              <a:buNone/>
            </a:pPr>
            <a:r>
              <a:rPr lang="pt-BR" sz="2000" dirty="0"/>
              <a:t>Levantaram-se tarde demais.</a:t>
            </a:r>
          </a:p>
          <a:p>
            <a:pPr marL="0" indent="0" algn="ctr" fontAlgn="base">
              <a:buNone/>
            </a:pPr>
            <a:r>
              <a:rPr lang="pt-BR" sz="2000" dirty="0"/>
              <a:t>Molhou-se demais.</a:t>
            </a:r>
          </a:p>
          <a:p>
            <a:pPr marL="0" indent="0" algn="ctr" fontAlgn="base">
              <a:buNone/>
            </a:pPr>
            <a:r>
              <a:rPr lang="pt-BR" sz="2000" dirty="0"/>
              <a:t>Éramos crianças demais.</a:t>
            </a:r>
          </a:p>
          <a:p>
            <a:pPr marL="0" indent="0" fontAlgn="base">
              <a:buNone/>
            </a:pP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ABDA7E-59C2-4978-8F1E-0169CA31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04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7ACDA-FB50-4C4E-9DC1-B792E7FB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457201"/>
            <a:ext cx="11098696" cy="594359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000" dirty="0"/>
              <a:t>2. Demais também pode ser empregada como </a:t>
            </a:r>
            <a:r>
              <a:rPr lang="pt-BR" sz="2000" b="1" dirty="0"/>
              <a:t>substantivo</a:t>
            </a:r>
            <a:r>
              <a:rPr lang="pt-BR" sz="2000" dirty="0"/>
              <a:t>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	Coube aos demais absorver aquele acontecimento.</a:t>
            </a:r>
          </a:p>
          <a:p>
            <a:pPr marL="0" indent="0" algn="just" fontAlgn="base">
              <a:buNone/>
            </a:pPr>
            <a:r>
              <a:rPr lang="pt-BR" sz="2000" dirty="0"/>
              <a:t>	Quanto aos demais, que se acostumem às novas regras.</a:t>
            </a:r>
          </a:p>
          <a:p>
            <a:pPr marL="0" indent="0" algn="just" fontAlgn="base">
              <a:buNone/>
            </a:pPr>
            <a:r>
              <a:rPr lang="pt-BR" sz="2000" dirty="0"/>
              <a:t>	Os demais lavam o quintal.</a:t>
            </a:r>
          </a:p>
          <a:p>
            <a:pPr marL="0" indent="0" algn="just" fontAlgn="base">
              <a:buNone/>
            </a:pPr>
            <a:r>
              <a:rPr lang="pt-BR" sz="2000" dirty="0"/>
              <a:t>	Servirei peixe aos demais.</a:t>
            </a:r>
          </a:p>
          <a:p>
            <a:pPr marL="0" indent="0" algn="just" fontAlgn="base">
              <a:buNone/>
            </a:pP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3. Demais, finalmente, pode ser </a:t>
            </a:r>
            <a:r>
              <a:rPr lang="pt-BR" sz="2000" b="1" dirty="0"/>
              <a:t>adjetivo</a:t>
            </a:r>
            <a:r>
              <a:rPr lang="pt-BR" sz="2000" dirty="0"/>
              <a:t> ou </a:t>
            </a:r>
            <a:r>
              <a:rPr lang="pt-BR" sz="2000" b="1" dirty="0"/>
              <a:t>pronome</a:t>
            </a:r>
            <a:r>
              <a:rPr lang="pt-BR" sz="2000" dirty="0"/>
              <a:t> </a:t>
            </a:r>
            <a:r>
              <a:rPr lang="pt-BR" sz="2000" b="1" dirty="0"/>
              <a:t>indefinido</a:t>
            </a:r>
            <a:r>
              <a:rPr lang="pt-BR" sz="2000" dirty="0"/>
              <a:t> no sentido de "</a:t>
            </a:r>
            <a:r>
              <a:rPr lang="pt-BR" sz="2000" b="1" dirty="0"/>
              <a:t>os</a:t>
            </a:r>
            <a:r>
              <a:rPr lang="pt-BR" sz="2000" dirty="0"/>
              <a:t> </a:t>
            </a:r>
            <a:r>
              <a:rPr lang="pt-BR" sz="2000" b="1" dirty="0"/>
              <a:t>outros</a:t>
            </a:r>
            <a:r>
              <a:rPr lang="pt-BR" sz="2000" dirty="0"/>
              <a:t>".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	Os demais membros da família ainda não foram comunicados sobre o ocorrido.</a:t>
            </a:r>
          </a:p>
          <a:p>
            <a:pPr marL="0" indent="0" algn="just" fontAlgn="base">
              <a:buNone/>
            </a:pPr>
            <a:r>
              <a:rPr lang="pt-BR" sz="2000" dirty="0"/>
              <a:t>	Por que eu tenho que ir com os demais alunos?</a:t>
            </a:r>
          </a:p>
          <a:p>
            <a:pPr marL="0" indent="0" algn="just" fontAlgn="base">
              <a:buNone/>
            </a:pPr>
            <a:r>
              <a:rPr lang="pt-BR" sz="2000" dirty="0"/>
              <a:t>	Não quero ficar os demais livros.</a:t>
            </a:r>
          </a:p>
          <a:p>
            <a:pPr marL="0" indent="0" algn="just" fontAlgn="base">
              <a:buNone/>
            </a:pPr>
            <a:r>
              <a:rPr lang="pt-BR" sz="2000" dirty="0"/>
              <a:t>	Os demais funcionários decidiram não fazer greve.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3D5D71-EB07-45FF-8185-99AAE119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65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F1B4F-5775-45F5-B00A-88FAD2D4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3" y="605623"/>
            <a:ext cx="11058939" cy="481451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b="1" dirty="0"/>
              <a:t>De Mais</a:t>
            </a:r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A expressão "de mais" refere-se a um </a:t>
            </a:r>
            <a:r>
              <a:rPr lang="pt-BR" sz="2000" b="1" dirty="0"/>
              <a:t>substantivo</a:t>
            </a:r>
            <a:r>
              <a:rPr lang="pt-BR" sz="2000" dirty="0"/>
              <a:t> ou a um pronome e tem o sentido contrário de "</a:t>
            </a:r>
            <a:r>
              <a:rPr lang="pt-BR" sz="2000" b="1" dirty="0"/>
              <a:t>de</a:t>
            </a:r>
            <a:r>
              <a:rPr lang="pt-BR" sz="2000" dirty="0"/>
              <a:t> </a:t>
            </a:r>
            <a:r>
              <a:rPr lang="pt-BR" sz="2000" b="1" dirty="0"/>
              <a:t>menos</a:t>
            </a:r>
            <a:r>
              <a:rPr lang="pt-BR" sz="2000" dirty="0"/>
              <a:t>".</a:t>
            </a:r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  <a:endParaRPr lang="pt-BR" sz="2000" dirty="0"/>
          </a:p>
          <a:p>
            <a:pPr marL="0" indent="0" algn="just" fontAlgn="base">
              <a:buNone/>
            </a:pPr>
            <a:r>
              <a:rPr lang="pt-BR" sz="2000" dirty="0"/>
              <a:t>	Não vejo nada de mais nessa gravura.</a:t>
            </a:r>
          </a:p>
          <a:p>
            <a:pPr marL="0" indent="0" algn="just" fontAlgn="base">
              <a:buNone/>
            </a:pPr>
            <a:r>
              <a:rPr lang="pt-BR" sz="2000" dirty="0"/>
              <a:t>	Aquele vestido não tinha nada de mais.</a:t>
            </a:r>
          </a:p>
          <a:p>
            <a:pPr marL="0" indent="0" algn="just" fontAlgn="base">
              <a:buNone/>
            </a:pPr>
            <a:r>
              <a:rPr lang="pt-BR" sz="2000" dirty="0"/>
              <a:t>	Uns falam de mais, outros de menos.</a:t>
            </a:r>
          </a:p>
          <a:p>
            <a:pPr marL="0" indent="0" algn="just" fontAlgn="base">
              <a:buNone/>
            </a:pPr>
            <a:r>
              <a:rPr lang="pt-BR" sz="2000" dirty="0"/>
              <a:t>	Acham que falei de mais?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83D50-1BDD-4CBF-9EED-9C0879F6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2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EA75F-BD03-4372-8E6A-C9A61E0E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17" y="457200"/>
            <a:ext cx="11125200" cy="594359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400" b="1" dirty="0"/>
              <a:t>Ademais</a:t>
            </a:r>
          </a:p>
          <a:p>
            <a:pPr marL="0" indent="0" algn="just" fontAlgn="base">
              <a:buNone/>
            </a:pPr>
            <a:endParaRPr lang="pt-BR" sz="2400" b="1" dirty="0"/>
          </a:p>
          <a:p>
            <a:pPr algn="just" fontAlgn="base"/>
            <a:r>
              <a:rPr lang="pt-BR" sz="2000" dirty="0"/>
              <a:t>Ademais é um </a:t>
            </a:r>
            <a:r>
              <a:rPr lang="pt-BR" sz="2000" b="1" dirty="0"/>
              <a:t>advérbio</a:t>
            </a:r>
            <a:r>
              <a:rPr lang="pt-BR" sz="2000" dirty="0"/>
              <a:t> que tem o mesmo sentido de “</a:t>
            </a:r>
            <a:r>
              <a:rPr lang="pt-BR" sz="2000" b="1" dirty="0"/>
              <a:t>além</a:t>
            </a:r>
            <a:r>
              <a:rPr lang="pt-BR" sz="2000" dirty="0"/>
              <a:t> </a:t>
            </a:r>
            <a:r>
              <a:rPr lang="pt-BR" sz="2000" b="1" dirty="0"/>
              <a:t>disso</a:t>
            </a:r>
            <a:r>
              <a:rPr lang="pt-BR" sz="2000" dirty="0"/>
              <a:t>”.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Exemplos:</a:t>
            </a:r>
            <a:endParaRPr lang="pt-BR" sz="2000" dirty="0"/>
          </a:p>
          <a:p>
            <a:pPr marL="0" indent="0" algn="ctr" fontAlgn="base">
              <a:buNone/>
            </a:pPr>
            <a:r>
              <a:rPr lang="pt-BR" sz="2000" dirty="0"/>
              <a:t>Acho que você deveria aproveitar porque não está chovendo. </a:t>
            </a:r>
            <a:r>
              <a:rPr lang="pt-BR" sz="2000" b="1" dirty="0"/>
              <a:t>Ademais</a:t>
            </a:r>
            <a:r>
              <a:rPr lang="pt-BR" sz="2000" dirty="0"/>
              <a:t>, pode não ter tempo para sair amanhã.</a:t>
            </a:r>
          </a:p>
          <a:p>
            <a:pPr marL="0" indent="0" algn="ctr" fontAlgn="base">
              <a:buNone/>
            </a:pPr>
            <a:r>
              <a:rPr lang="pt-BR" sz="2000" dirty="0"/>
              <a:t>Fazemos as compras hoje, </a:t>
            </a:r>
            <a:r>
              <a:rPr lang="pt-BR" sz="2000" b="1" dirty="0"/>
              <a:t>ademais</a:t>
            </a:r>
            <a:r>
              <a:rPr lang="pt-BR" sz="2000" dirty="0"/>
              <a:t> estamos perto do supermercado.</a:t>
            </a:r>
          </a:p>
          <a:p>
            <a:pPr marL="0" indent="0" algn="ctr" fontAlgn="base">
              <a:buNone/>
            </a:pPr>
            <a:r>
              <a:rPr lang="pt-BR" sz="2000" dirty="0"/>
              <a:t>Não tem com o que se preocupar, </a:t>
            </a:r>
            <a:r>
              <a:rPr lang="pt-BR" sz="2000" b="1" dirty="0"/>
              <a:t>ademais</a:t>
            </a:r>
            <a:r>
              <a:rPr lang="pt-BR" sz="2000" dirty="0"/>
              <a:t>, eu estou aqui para o que precisar.</a:t>
            </a:r>
          </a:p>
          <a:p>
            <a:pPr marL="0" indent="0" algn="ctr" fontAlgn="base">
              <a:buNone/>
            </a:pPr>
            <a:r>
              <a:rPr lang="pt-BR" sz="2000" dirty="0"/>
              <a:t>Fui mal atendida! </a:t>
            </a:r>
            <a:r>
              <a:rPr lang="pt-BR" sz="2000" b="1" dirty="0"/>
              <a:t>Ademais</a:t>
            </a:r>
            <a:r>
              <a:rPr lang="pt-BR" sz="2000" dirty="0"/>
              <a:t>, estava cheia de dores de cabeça.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58972-E864-48C7-8CD5-5C04FE43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0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F735F-489D-43D5-BBB7-D72EAE38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78" y="698389"/>
            <a:ext cx="10058400" cy="3849624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sz="2400" b="1" dirty="0"/>
              <a:t>Não erre mais!</a:t>
            </a:r>
          </a:p>
          <a:p>
            <a:pPr marL="0" indent="0" algn="just" fontAlgn="base">
              <a:buNone/>
            </a:pPr>
            <a:endParaRPr lang="pt-BR" sz="2400" b="1" dirty="0"/>
          </a:p>
          <a:p>
            <a:pPr algn="just" fontAlgn="base"/>
            <a:r>
              <a:rPr lang="pt-BR" sz="2000" b="1" dirty="0"/>
              <a:t>Demais</a:t>
            </a:r>
            <a:r>
              <a:rPr lang="pt-BR" sz="2000" dirty="0"/>
              <a:t> = muito, os outros.</a:t>
            </a:r>
          </a:p>
          <a:p>
            <a:pPr algn="just" fontAlgn="base"/>
            <a:r>
              <a:rPr lang="pt-BR" sz="2000" b="1" dirty="0"/>
              <a:t>De</a:t>
            </a:r>
            <a:r>
              <a:rPr lang="pt-BR" sz="2000" dirty="0"/>
              <a:t> </a:t>
            </a:r>
            <a:r>
              <a:rPr lang="pt-BR" sz="2000" b="1" dirty="0"/>
              <a:t>mais</a:t>
            </a:r>
            <a:r>
              <a:rPr lang="pt-BR" sz="2000" dirty="0"/>
              <a:t> = “de menos”.</a:t>
            </a:r>
          </a:p>
          <a:p>
            <a:pPr algn="just" fontAlgn="base"/>
            <a:r>
              <a:rPr lang="pt-BR" sz="2000" b="1" dirty="0"/>
              <a:t>Ademais</a:t>
            </a:r>
            <a:r>
              <a:rPr lang="pt-BR" sz="2000" dirty="0"/>
              <a:t> = além disso.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CCD5A-FF1A-4598-87F0-BDB8CDCE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7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C52B4-D268-4277-9BDA-9369EE48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8" y="565867"/>
            <a:ext cx="11005931" cy="5742168"/>
          </a:xfrm>
        </p:spPr>
        <p:txBody>
          <a:bodyPr>
            <a:normAutofit/>
          </a:bodyPr>
          <a:lstStyle/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Acerca de: </a:t>
            </a:r>
            <a:r>
              <a:rPr lang="pt-BR" sz="2000" dirty="0"/>
              <a:t>sobre, a respeito de </a:t>
            </a:r>
          </a:p>
          <a:p>
            <a:pPr marL="0" indent="0" algn="ctr">
              <a:buNone/>
            </a:pPr>
            <a:r>
              <a:rPr lang="pt-BR" sz="2000" dirty="0"/>
              <a:t>“O texto fala</a:t>
            </a:r>
            <a:r>
              <a:rPr lang="pt-BR" sz="2000" b="1" dirty="0"/>
              <a:t> </a:t>
            </a:r>
            <a:r>
              <a:rPr lang="pt-BR" sz="2000" b="1" i="1" dirty="0"/>
              <a:t>acerca de</a:t>
            </a:r>
            <a:r>
              <a:rPr lang="pt-BR" sz="2000" dirty="0"/>
              <a:t> solidariedade.”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A cerca de: </a:t>
            </a:r>
            <a:r>
              <a:rPr lang="pt-BR" sz="2000" dirty="0"/>
              <a:t>a uma distância aproximada de </a:t>
            </a:r>
          </a:p>
          <a:p>
            <a:pPr marL="0" indent="0" algn="ctr">
              <a:buNone/>
            </a:pPr>
            <a:r>
              <a:rPr lang="pt-BR" sz="2000" dirty="0"/>
              <a:t>“Estou </a:t>
            </a:r>
            <a:r>
              <a:rPr lang="pt-BR" sz="2000" b="1" i="1" dirty="0"/>
              <a:t>a cerca de </a:t>
            </a:r>
            <a:r>
              <a:rPr lang="pt-BR" sz="2000" dirty="0"/>
              <a:t>2 quilômetros da sua casa.”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Há cerca de: </a:t>
            </a:r>
            <a:r>
              <a:rPr lang="pt-BR" sz="2000" dirty="0"/>
              <a:t>faz aproximadamente </a:t>
            </a:r>
          </a:p>
          <a:p>
            <a:pPr marL="0" indent="0" algn="ctr">
              <a:buNone/>
            </a:pPr>
            <a:r>
              <a:rPr lang="pt-BR" sz="2000" dirty="0"/>
              <a:t>“Está desaparecido </a:t>
            </a:r>
            <a:r>
              <a:rPr lang="pt-BR" sz="2000" b="1" i="1" dirty="0"/>
              <a:t>há cerca de</a:t>
            </a:r>
            <a:r>
              <a:rPr lang="pt-BR" sz="2000" dirty="0"/>
              <a:t> três semanas.”</a:t>
            </a:r>
          </a:p>
          <a:p>
            <a:pPr algn="just"/>
            <a:endParaRPr lang="pt-BR" sz="2000" b="1" dirty="0"/>
          </a:p>
          <a:p>
            <a:pPr lvl="2"/>
            <a:endParaRPr lang="pt-BR" b="1" dirty="0"/>
          </a:p>
          <a:p>
            <a:pPr lvl="2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5F1D2-041A-44DA-BD0F-B7AA1093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22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65E32-F93F-4812-912D-A4C3B368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78" y="923676"/>
            <a:ext cx="11085444" cy="3849624"/>
          </a:xfrm>
        </p:spPr>
        <p:txBody>
          <a:bodyPr/>
          <a:lstStyle/>
          <a:p>
            <a:pPr algn="just"/>
            <a:r>
              <a:rPr lang="pt-BR" sz="2000" b="1" dirty="0"/>
              <a:t>Ao encontro de:</a:t>
            </a:r>
            <a:r>
              <a:rPr lang="pt-BR" sz="2000" dirty="0"/>
              <a:t> a favor, para junto de </a:t>
            </a:r>
          </a:p>
          <a:p>
            <a:pPr marL="0" indent="0" algn="ctr">
              <a:buNone/>
            </a:pPr>
            <a:r>
              <a:rPr lang="pt-BR" sz="2000" dirty="0"/>
              <a:t>“Nosso serviço vai </a:t>
            </a:r>
            <a:r>
              <a:rPr lang="pt-BR" sz="2000" b="1" i="1" dirty="0"/>
              <a:t>ao encontro de</a:t>
            </a:r>
            <a:r>
              <a:rPr lang="pt-BR" sz="2000" dirty="0"/>
              <a:t> seus objetivos.”</a:t>
            </a:r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De encontro a: </a:t>
            </a:r>
            <a:r>
              <a:rPr lang="pt-BR" sz="2000" dirty="0"/>
              <a:t>contra </a:t>
            </a:r>
          </a:p>
          <a:p>
            <a:pPr marL="0" indent="0" algn="ctr">
              <a:buNone/>
            </a:pPr>
            <a:r>
              <a:rPr lang="pt-BR" sz="2000" dirty="0"/>
              <a:t>“A atuação da concorrência vai </a:t>
            </a:r>
            <a:r>
              <a:rPr lang="pt-BR" sz="2000" b="1" i="1" dirty="0"/>
              <a:t>de encontro aos</a:t>
            </a:r>
            <a:r>
              <a:rPr lang="pt-BR" sz="2000" dirty="0"/>
              <a:t> seus objetivos.”</a:t>
            </a:r>
            <a:endParaRPr lang="pt-BR" sz="2000" b="1" dirty="0"/>
          </a:p>
          <a:p>
            <a:pPr algn="just"/>
            <a:endParaRPr lang="pt-BR" sz="2000" b="1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C2485-727F-4FA2-84E9-E700EE05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91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F9CFF-BDE2-4C2A-84D0-35A58367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0" y="605625"/>
            <a:ext cx="11019183" cy="3849624"/>
          </a:xfrm>
        </p:spPr>
        <p:txBody>
          <a:bodyPr/>
          <a:lstStyle/>
          <a:p>
            <a:pPr algn="just"/>
            <a:r>
              <a:rPr lang="pt-BR" sz="2000" b="1" dirty="0"/>
              <a:t>Ao invés de: </a:t>
            </a:r>
            <a:r>
              <a:rPr lang="pt-BR" sz="2000" dirty="0"/>
              <a:t>ao contrário de </a:t>
            </a:r>
          </a:p>
          <a:p>
            <a:pPr marL="0" indent="0" algn="ctr">
              <a:buNone/>
            </a:pPr>
            <a:r>
              <a:rPr lang="pt-BR" sz="2000" dirty="0"/>
              <a:t>“Molhou o chão mais ainda, </a:t>
            </a:r>
            <a:r>
              <a:rPr lang="pt-BR" sz="2000" b="1" i="1" dirty="0"/>
              <a:t>ao invés de</a:t>
            </a:r>
            <a:r>
              <a:rPr lang="pt-BR" sz="2000" dirty="0"/>
              <a:t> secá-lo.”</a:t>
            </a:r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Em vez de: </a:t>
            </a:r>
            <a:r>
              <a:rPr lang="pt-BR" sz="2000" dirty="0"/>
              <a:t>em lugar de </a:t>
            </a:r>
          </a:p>
          <a:p>
            <a:pPr algn="ctr"/>
            <a:r>
              <a:rPr lang="pt-BR" sz="2000" dirty="0"/>
              <a:t>“Tomou água </a:t>
            </a:r>
            <a:r>
              <a:rPr lang="pt-BR" sz="2000" b="1" i="1" dirty="0"/>
              <a:t>em vez de</a:t>
            </a:r>
            <a:r>
              <a:rPr lang="pt-BR" sz="2000" dirty="0"/>
              <a:t> suco.”</a:t>
            </a:r>
            <a:endParaRPr lang="pt-BR" sz="2000" b="1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B8507C-9E69-4F0B-BB11-2D79EECA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08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574CA-5C36-47B2-9D81-534D918F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7196"/>
            <a:ext cx="10058400" cy="656119"/>
          </a:xfrm>
        </p:spPr>
        <p:txBody>
          <a:bodyPr/>
          <a:lstStyle/>
          <a:p>
            <a:pPr algn="ctr"/>
            <a:r>
              <a:rPr lang="pt-BR" b="1" dirty="0"/>
              <a:t>Parônimos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614F0-1E37-4C46-AD55-2FCC50DD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3" y="2319130"/>
            <a:ext cx="11224591" cy="3961674"/>
          </a:xfrm>
        </p:spPr>
        <p:txBody>
          <a:bodyPr>
            <a:normAutofit/>
          </a:bodyPr>
          <a:lstStyle/>
          <a:p>
            <a:pPr algn="just" fontAlgn="base"/>
            <a:r>
              <a:rPr lang="pt-BR" sz="2000" dirty="0"/>
              <a:t>Os parônimos são as palavras que se assemelham na grafia e na pronúncia, entretanto, diferem no sentido.</a:t>
            </a:r>
          </a:p>
          <a:p>
            <a:pPr algn="just" fontAlgn="base"/>
            <a:r>
              <a:rPr lang="pt-BR" sz="2000" dirty="0"/>
              <a:t>Por isso, é muito importante tomar conhecimento desses termos para que não haja confusão.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13176-1FD2-411A-82C2-180BC17E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64385-D13E-4485-A1E5-37C53E18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1" y="605624"/>
            <a:ext cx="11032435" cy="5795175"/>
          </a:xfrm>
        </p:spPr>
        <p:txBody>
          <a:bodyPr/>
          <a:lstStyle/>
          <a:p>
            <a:pPr marL="0" indent="0" fontAlgn="base">
              <a:buNone/>
            </a:pPr>
            <a:r>
              <a:rPr lang="pt-BR" sz="2000" b="1" dirty="0"/>
              <a:t>Entre as letras S e X</a:t>
            </a:r>
            <a:endParaRPr lang="pt-BR" sz="2000" dirty="0"/>
          </a:p>
          <a:p>
            <a:pPr fontAlgn="base"/>
            <a:r>
              <a:rPr lang="pt-BR" sz="2000" dirty="0"/>
              <a:t>estrato: camada / extrato: pequena parte</a:t>
            </a:r>
          </a:p>
          <a:p>
            <a:pPr fontAlgn="base"/>
            <a:r>
              <a:rPr lang="pt-BR" sz="2000" dirty="0"/>
              <a:t>esperto: inteligente / experto: entendido</a:t>
            </a:r>
          </a:p>
          <a:p>
            <a:pPr fontAlgn="base"/>
            <a:r>
              <a:rPr lang="pt-BR" sz="2000" dirty="0"/>
              <a:t>estático: imóvel / extático: em estado de êxtase</a:t>
            </a:r>
          </a:p>
          <a:p>
            <a:pPr fontAlgn="base"/>
            <a:r>
              <a:rPr lang="pt-BR" sz="2000" dirty="0"/>
              <a:t>expiar: reparar um erro / espiar: observar secretamente</a:t>
            </a:r>
          </a:p>
          <a:p>
            <a:pPr marL="0" indent="0" fontAlgn="base">
              <a:buNone/>
            </a:pPr>
            <a:endParaRPr lang="pt-BR" sz="2000" b="1" dirty="0"/>
          </a:p>
          <a:p>
            <a:pPr marL="0" indent="0" fontAlgn="base">
              <a:buNone/>
            </a:pPr>
            <a:r>
              <a:rPr lang="pt-BR" sz="2000" b="1" dirty="0"/>
              <a:t>Entre as letras S e C</a:t>
            </a:r>
            <a:endParaRPr lang="pt-BR" sz="2000" dirty="0"/>
          </a:p>
          <a:p>
            <a:pPr fontAlgn="base"/>
            <a:r>
              <a:rPr lang="pt-BR" sz="2000" dirty="0"/>
              <a:t>cento: centena / sento: conjugação do verbo sentar</a:t>
            </a:r>
          </a:p>
          <a:p>
            <a:pPr fontAlgn="base"/>
            <a:r>
              <a:rPr lang="pt-BR" sz="2000" dirty="0"/>
              <a:t>incerto: que não é certo / inserto: que se inseriu</a:t>
            </a:r>
          </a:p>
          <a:p>
            <a:pPr fontAlgn="base"/>
            <a:r>
              <a:rPr lang="pt-BR" sz="2000" dirty="0"/>
              <a:t>conserto: reparação / concerto: obra musical</a:t>
            </a:r>
          </a:p>
          <a:p>
            <a:pPr fontAlgn="base"/>
            <a:r>
              <a:rPr lang="pt-BR" sz="2000" dirty="0"/>
              <a:t>cegar: deixar de ver / segar: fazer cortes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EBECC-D622-4055-8586-053E73AB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865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2F69B-DF0C-4295-9455-1046E407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457200"/>
            <a:ext cx="10058400" cy="508220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000" b="1" dirty="0"/>
              <a:t>Exemplos de palavras parônimas: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algn="just" fontAlgn="base"/>
            <a:r>
              <a:rPr lang="pt-BR" sz="2000" dirty="0"/>
              <a:t>Absolver (perdoar) e absorver (aspirar)</a:t>
            </a:r>
          </a:p>
          <a:p>
            <a:pPr algn="just" fontAlgn="base"/>
            <a:r>
              <a:rPr lang="pt-BR" sz="2000" dirty="0"/>
              <a:t>Apóstrofe (figura de linguagem) e apóstrofo (sinal gráfico)</a:t>
            </a:r>
          </a:p>
          <a:p>
            <a:pPr algn="just" fontAlgn="base"/>
            <a:r>
              <a:rPr lang="pt-BR" sz="2000" dirty="0"/>
              <a:t>Aprender (tomar conhecimento) e apreender (capturar)</a:t>
            </a:r>
          </a:p>
          <a:p>
            <a:pPr algn="just" fontAlgn="base"/>
            <a:r>
              <a:rPr lang="pt-BR" sz="2000" dirty="0"/>
              <a:t>Cavaleiro (que cavalga) e cavalheiro (homem gentil)</a:t>
            </a:r>
          </a:p>
          <a:p>
            <a:pPr algn="just" fontAlgn="base"/>
            <a:r>
              <a:rPr lang="pt-BR" sz="2000" dirty="0"/>
              <a:t>Comprimento (extensão) e cumprimento (saudação)</a:t>
            </a:r>
          </a:p>
          <a:p>
            <a:pPr algn="just" fontAlgn="base"/>
            <a:r>
              <a:rPr lang="pt-BR" sz="2000" dirty="0"/>
              <a:t>Coro (música) e couro (pele animal)</a:t>
            </a:r>
          </a:p>
          <a:p>
            <a:pPr fontAlgn="base"/>
            <a:r>
              <a:rPr lang="pt-BR" sz="2000" dirty="0"/>
              <a:t>Delatar (denunciar) e Dilatar (alargar)</a:t>
            </a:r>
          </a:p>
          <a:p>
            <a:pPr fontAlgn="base"/>
            <a:r>
              <a:rPr lang="pt-BR" sz="2000" dirty="0"/>
              <a:t>Descrição (ato de descrever) e discrição (prudência)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0A618-8F16-4588-9683-EA456543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89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1B762-44BA-4993-87DF-427DC5BA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751397"/>
            <a:ext cx="10316817" cy="5410863"/>
          </a:xfrm>
        </p:spPr>
        <p:txBody>
          <a:bodyPr>
            <a:normAutofit/>
          </a:bodyPr>
          <a:lstStyle/>
          <a:p>
            <a:pPr fontAlgn="base"/>
            <a:r>
              <a:rPr lang="pt-BR" sz="2000" dirty="0"/>
              <a:t>Despensa (local onde se guardam alimentos) e dispensa (ato de dispensar)</a:t>
            </a:r>
          </a:p>
          <a:p>
            <a:pPr fontAlgn="base"/>
            <a:r>
              <a:rPr lang="pt-BR" sz="2000" dirty="0"/>
              <a:t>Docente (relativo a professores) e discente (relativo a alunos)</a:t>
            </a:r>
          </a:p>
          <a:p>
            <a:pPr fontAlgn="base"/>
            <a:r>
              <a:rPr lang="pt-BR" sz="2000" dirty="0"/>
              <a:t>Migrar (deixar um país) e imigrar (entrar num país)</a:t>
            </a:r>
          </a:p>
          <a:p>
            <a:pPr algn="just" fontAlgn="base"/>
            <a:r>
              <a:rPr lang="pt-BR" sz="2000" dirty="0"/>
              <a:t>Eminente (elevado) e iminente (prestes a ocorrer)</a:t>
            </a:r>
          </a:p>
          <a:p>
            <a:pPr fontAlgn="base"/>
            <a:r>
              <a:rPr lang="pt-BR" sz="2000" dirty="0"/>
              <a:t>Flagrante (evidente) e fragrante (perfumado)</a:t>
            </a:r>
          </a:p>
          <a:p>
            <a:pPr fontAlgn="base"/>
            <a:r>
              <a:rPr lang="pt-BR" sz="2000" dirty="0"/>
              <a:t>Fluir (transcorrer, decorrer) e fruir (desfrutar)</a:t>
            </a:r>
          </a:p>
          <a:p>
            <a:pPr fontAlgn="base"/>
            <a:r>
              <a:rPr lang="pt-BR" sz="2000" dirty="0"/>
              <a:t>Imergir (afundar) e emergir (vir à tona)</a:t>
            </a:r>
          </a:p>
          <a:p>
            <a:pPr fontAlgn="base"/>
            <a:r>
              <a:rPr lang="pt-BR" sz="2000" dirty="0"/>
              <a:t>Inflação (alta dos preços) e infração (violação)</a:t>
            </a:r>
          </a:p>
          <a:p>
            <a:pPr fontAlgn="base"/>
            <a:r>
              <a:rPr lang="pt-BR" sz="2000" dirty="0"/>
              <a:t>Infligir (aplicar pena) e infringir (violar)</a:t>
            </a:r>
          </a:p>
          <a:p>
            <a:pPr fontAlgn="base"/>
            <a:r>
              <a:rPr lang="pt-BR" sz="2000" dirty="0"/>
              <a:t>Mandado (ordem judicial) e mandato (procuração)</a:t>
            </a:r>
          </a:p>
          <a:p>
            <a:pPr algn="just" fontAlgn="base"/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825AA-9EF4-4AED-8622-99B2BC8D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3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AD77E-0970-48EA-B691-A00DF9E9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751399"/>
            <a:ext cx="10058400" cy="4880775"/>
          </a:xfrm>
        </p:spPr>
        <p:txBody>
          <a:bodyPr>
            <a:normAutofit/>
          </a:bodyPr>
          <a:lstStyle/>
          <a:p>
            <a:pPr fontAlgn="base"/>
            <a:r>
              <a:rPr lang="pt-BR" sz="2000" dirty="0"/>
              <a:t>Osso (parte do corpo) e ouço (verbo ouvir)</a:t>
            </a:r>
          </a:p>
          <a:p>
            <a:pPr fontAlgn="base"/>
            <a:r>
              <a:rPr lang="pt-BR" sz="2000" dirty="0"/>
              <a:t>Peão (aquele que anda a pé, domador de cavalos) e pião (brinquedo)</a:t>
            </a:r>
          </a:p>
          <a:p>
            <a:pPr fontAlgn="base"/>
            <a:r>
              <a:rPr lang="pt-BR" sz="2000" dirty="0"/>
              <a:t>Precedente (que vem antes) e procedente (proveniente de; que possui fundamento)</a:t>
            </a:r>
          </a:p>
          <a:p>
            <a:pPr fontAlgn="base"/>
            <a:r>
              <a:rPr lang="pt-BR" sz="2000" dirty="0"/>
              <a:t>Ratificar (confirmar) e retificar (corrigir)</a:t>
            </a:r>
          </a:p>
          <a:p>
            <a:pPr fontAlgn="base"/>
            <a:r>
              <a:rPr lang="pt-BR" sz="2000" dirty="0"/>
              <a:t>Recrear (divertir) e recriar (criar novamente)</a:t>
            </a:r>
          </a:p>
          <a:p>
            <a:pPr fontAlgn="base"/>
            <a:r>
              <a:rPr lang="pt-BR" sz="2000" dirty="0"/>
              <a:t>Tráfego (trânsito) e tráfico (comércio ilegal)</a:t>
            </a:r>
          </a:p>
          <a:p>
            <a:pPr fontAlgn="base"/>
            <a:r>
              <a:rPr lang="pt-BR" sz="2000" dirty="0"/>
              <a:t>Soar (produzir som) e suar (transpirar)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644DB9-8781-4D66-B80A-B70F85C1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FFBFE-D5E9-4477-90EB-90701169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77823"/>
          </a:xfrm>
        </p:spPr>
        <p:txBody>
          <a:bodyPr>
            <a:noAutofit/>
          </a:bodyPr>
          <a:lstStyle/>
          <a:p>
            <a:pPr algn="ctr"/>
            <a:r>
              <a:rPr lang="pt-BR" sz="2800" dirty="0"/>
              <a:t>Mal ou Mau???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2EFF0-A332-4512-9D47-340666C11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60" y="1374249"/>
            <a:ext cx="11191462" cy="511931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800" b="1" dirty="0"/>
              <a:t>Mal</a:t>
            </a:r>
          </a:p>
          <a:p>
            <a:pPr marL="0" indent="0" fontAlgn="base">
              <a:buNone/>
            </a:pPr>
            <a:endParaRPr lang="pt-BR" sz="2800" b="1" dirty="0"/>
          </a:p>
          <a:p>
            <a:pPr algn="just" fontAlgn="base"/>
            <a:r>
              <a:rPr lang="pt-BR" sz="2000" dirty="0"/>
              <a:t>A palavra mal com “l” é antônima de </a:t>
            </a:r>
            <a:r>
              <a:rPr lang="pt-BR" sz="2000" b="1" dirty="0"/>
              <a:t>bem</a:t>
            </a:r>
            <a:r>
              <a:rPr lang="pt-BR" sz="2000" dirty="0"/>
              <a:t>. Portanto, para usá-la da forma correta basta lembrar qual termo é seu contrário.</a:t>
            </a:r>
          </a:p>
          <a:p>
            <a:pPr marL="0" indent="0" algn="just" fontAlgn="base">
              <a:buNone/>
            </a:pPr>
            <a:endParaRPr lang="pt-BR" sz="2000" b="1" dirty="0"/>
          </a:p>
          <a:p>
            <a:pPr marL="0" indent="0" algn="just" fontAlgn="base">
              <a:buNone/>
            </a:pPr>
            <a:r>
              <a:rPr lang="pt-BR" sz="2000" b="1" dirty="0"/>
              <a:t>Exemplos</a:t>
            </a:r>
            <a:r>
              <a:rPr lang="pt-BR" sz="2000" dirty="0"/>
              <a:t>:</a:t>
            </a:r>
          </a:p>
          <a:p>
            <a:pPr algn="just" fontAlgn="base"/>
            <a:r>
              <a:rPr lang="pt-BR" sz="2000" dirty="0"/>
              <a:t>Estou me sentindo </a:t>
            </a:r>
            <a:r>
              <a:rPr lang="pt-BR" sz="2000" b="1" dirty="0"/>
              <a:t>mal</a:t>
            </a:r>
            <a:r>
              <a:rPr lang="pt-BR" sz="2000" dirty="0"/>
              <a:t> essa manhã. (Estou me sentido </a:t>
            </a:r>
            <a:r>
              <a:rPr lang="pt-BR" sz="2000" b="1" dirty="0"/>
              <a:t>bem</a:t>
            </a:r>
            <a:r>
              <a:rPr lang="pt-BR" sz="2000" dirty="0"/>
              <a:t> essa manhã)</a:t>
            </a:r>
          </a:p>
          <a:p>
            <a:pPr algn="just" fontAlgn="base"/>
            <a:r>
              <a:rPr lang="pt-BR" sz="2000" dirty="0"/>
              <a:t>Fui muito </a:t>
            </a:r>
            <a:r>
              <a:rPr lang="pt-BR" sz="2000" b="1" dirty="0"/>
              <a:t>mal</a:t>
            </a:r>
            <a:r>
              <a:rPr lang="pt-BR" sz="2000" dirty="0"/>
              <a:t> no exame final. (Fui muito </a:t>
            </a:r>
            <a:r>
              <a:rPr lang="pt-BR" sz="2000" b="1" dirty="0"/>
              <a:t>bem</a:t>
            </a:r>
            <a:r>
              <a:rPr lang="pt-BR" sz="2000" dirty="0"/>
              <a:t> no exame final)</a:t>
            </a:r>
          </a:p>
          <a:p>
            <a:pPr algn="just" fontAlgn="base"/>
            <a:r>
              <a:rPr lang="pt-BR" sz="2000" dirty="0"/>
              <a:t>Felipe nasceu para fazer o </a:t>
            </a:r>
            <a:r>
              <a:rPr lang="pt-BR" sz="2000" b="1" dirty="0"/>
              <a:t>mal</a:t>
            </a:r>
            <a:r>
              <a:rPr lang="pt-BR" sz="2000" dirty="0"/>
              <a:t>. (Felipe nasceu para fazer o </a:t>
            </a:r>
            <a:r>
              <a:rPr lang="pt-BR" sz="2000" b="1" dirty="0"/>
              <a:t>bem</a:t>
            </a:r>
            <a:r>
              <a:rPr lang="pt-BR" sz="2000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D25F4B-CCB0-475A-BDA1-E2085612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60357-AEC4-4AD1-9511-3A2D0653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592372"/>
            <a:ext cx="11032434" cy="5318098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sz="2800" b="1" dirty="0"/>
              <a:t>Fique Atento!</a:t>
            </a:r>
            <a:endParaRPr lang="pt-BR" sz="2800" dirty="0"/>
          </a:p>
          <a:p>
            <a:pPr algn="just" fontAlgn="base"/>
            <a:endParaRPr lang="pt-BR" sz="2000" dirty="0"/>
          </a:p>
          <a:p>
            <a:pPr algn="just" fontAlgn="base"/>
            <a:r>
              <a:rPr lang="pt-BR" sz="2000" dirty="0"/>
              <a:t>Esse vocábulo pode ser um advérbio de modo, um substantivo e ainda, uma conjunção subordinativa temporal.</a:t>
            </a:r>
          </a:p>
          <a:p>
            <a:pPr algn="just" fontAlgn="base"/>
            <a:r>
              <a:rPr lang="pt-BR" sz="2000" dirty="0"/>
              <a:t>Quando é </a:t>
            </a:r>
            <a:r>
              <a:rPr lang="pt-BR" sz="2000" b="1" dirty="0"/>
              <a:t>advérbio</a:t>
            </a:r>
            <a:r>
              <a:rPr lang="pt-BR" sz="2000" dirty="0"/>
              <a:t>, </a:t>
            </a:r>
            <a:r>
              <a:rPr lang="pt-BR" sz="2000" i="1" dirty="0"/>
              <a:t>mal</a:t>
            </a:r>
            <a:r>
              <a:rPr lang="pt-BR" sz="2000" dirty="0"/>
              <a:t> significa que algo foi realizado de maneira errada, por exemplo: Sofia se comportou </a:t>
            </a:r>
            <a:r>
              <a:rPr lang="pt-BR" sz="2000" i="1" dirty="0"/>
              <a:t>mal</a:t>
            </a:r>
            <a:r>
              <a:rPr lang="pt-BR" sz="2000" dirty="0"/>
              <a:t> na palestra.</a:t>
            </a:r>
          </a:p>
          <a:p>
            <a:pPr algn="just" fontAlgn="base"/>
            <a:r>
              <a:rPr lang="pt-BR" sz="2000" dirty="0"/>
              <a:t>Quando é </a:t>
            </a:r>
            <a:r>
              <a:rPr lang="pt-BR" sz="2000" b="1" dirty="0"/>
              <a:t>substantivo</a:t>
            </a:r>
            <a:r>
              <a:rPr lang="pt-BR" sz="2000" dirty="0"/>
              <a:t>, esse termo é sinônimo de doença, problema, angústia, tristeza ou sofrimento, por exemplo: Todo o </a:t>
            </a:r>
            <a:r>
              <a:rPr lang="pt-BR" sz="2000" i="1" dirty="0"/>
              <a:t>mal</a:t>
            </a:r>
            <a:r>
              <a:rPr lang="pt-BR" sz="2000" dirty="0"/>
              <a:t> deve ser evitado.</a:t>
            </a:r>
          </a:p>
          <a:p>
            <a:pPr algn="just" fontAlgn="base"/>
            <a:r>
              <a:rPr lang="pt-BR" sz="2000" dirty="0"/>
              <a:t>Nesse caso, o artigo “o” colocado na frente do termo determina esse substantivo.</a:t>
            </a:r>
          </a:p>
          <a:p>
            <a:pPr algn="just" fontAlgn="base"/>
            <a:r>
              <a:rPr lang="pt-BR" sz="2000" dirty="0"/>
              <a:t>Quando é </a:t>
            </a:r>
            <a:r>
              <a:rPr lang="pt-BR" sz="2000" b="1" dirty="0"/>
              <a:t>conjunção</a:t>
            </a:r>
            <a:r>
              <a:rPr lang="pt-BR" sz="2000" dirty="0"/>
              <a:t>, </a:t>
            </a:r>
            <a:r>
              <a:rPr lang="pt-BR" sz="2000" i="1" dirty="0"/>
              <a:t>mal</a:t>
            </a:r>
            <a:r>
              <a:rPr lang="pt-BR" sz="2000" dirty="0"/>
              <a:t> significa “assim que; logo que; quando”, por exemplo: </a:t>
            </a:r>
            <a:r>
              <a:rPr lang="pt-BR" sz="2000" i="1" dirty="0"/>
              <a:t>Mal</a:t>
            </a:r>
            <a:r>
              <a:rPr lang="pt-BR" sz="2000" dirty="0"/>
              <a:t> cheguei ao colégio, os portões fecharam.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9DE46-6D35-42DB-9076-24C3CD4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06/10/2020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6391</Words>
  <Application>Microsoft Office PowerPoint</Application>
  <PresentationFormat>Widescreen</PresentationFormat>
  <Paragraphs>717</Paragraphs>
  <Slides>72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8" baseType="lpstr">
      <vt:lpstr>Arial</vt:lpstr>
      <vt:lpstr>Avenir Next LT Pro</vt:lpstr>
      <vt:lpstr>Avenir Next LT Pro Light</vt:lpstr>
      <vt:lpstr>Calibri</vt:lpstr>
      <vt:lpstr>Garamond</vt:lpstr>
      <vt:lpstr>SavonVTI</vt:lpstr>
      <vt:lpstr>Homônimos  e  Parônimos</vt:lpstr>
      <vt:lpstr>Homônimos e Parônimos</vt:lpstr>
      <vt:lpstr>Homônimos</vt:lpstr>
      <vt:lpstr>Apresentação do PowerPoint</vt:lpstr>
      <vt:lpstr>Apresentação do PowerPoint</vt:lpstr>
      <vt:lpstr>Apresentação do PowerPoint</vt:lpstr>
      <vt:lpstr>Apresentação do PowerPoint</vt:lpstr>
      <vt:lpstr>Mal ou Mau???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 ou Sobre?</vt:lpstr>
      <vt:lpstr>Apresentação do PowerPoint</vt:lpstr>
      <vt:lpstr>Uso do Onde e Aonde</vt:lpstr>
      <vt:lpstr>Apresentação do PowerPoint</vt:lpstr>
      <vt:lpstr>Apresentação do PowerPoint</vt:lpstr>
      <vt:lpstr>Abaixo ou A Baixo?</vt:lpstr>
      <vt:lpstr>Apresentação do PowerPoint</vt:lpstr>
      <vt:lpstr>Apresentação do PowerPoint</vt:lpstr>
      <vt:lpstr>Apresentação do PowerPoint</vt:lpstr>
      <vt:lpstr>Perca ou Perda?</vt:lpstr>
      <vt:lpstr>Apresentação do PowerPoint</vt:lpstr>
      <vt:lpstr>Apresentação do PowerPoint</vt:lpstr>
      <vt:lpstr>Apresentação do PowerPoint</vt:lpstr>
      <vt:lpstr>A fim ou Afim?</vt:lpstr>
      <vt:lpstr>Apresentação do PowerPoint</vt:lpstr>
      <vt:lpstr>Apresentação do PowerPoint</vt:lpstr>
      <vt:lpstr>Apresentação do PowerPoint</vt:lpstr>
      <vt:lpstr>Encima ou Em Cima?</vt:lpstr>
      <vt:lpstr>Apresentação do PowerPoint</vt:lpstr>
      <vt:lpstr>Apresentação do PowerPoint</vt:lpstr>
      <vt:lpstr>Mais ou Mas?</vt:lpstr>
      <vt:lpstr>Apresentação do PowerPoint</vt:lpstr>
      <vt:lpstr>Apresentação do PowerPoint</vt:lpstr>
      <vt:lpstr>Bem-vindo, Bem vindo, Benvindo ou Bemvindo?</vt:lpstr>
      <vt:lpstr>Apresentação do PowerPoint</vt:lpstr>
      <vt:lpstr>Apresentação do PowerPoint</vt:lpstr>
      <vt:lpstr>Apresentação do PowerPoint</vt:lpstr>
      <vt:lpstr>Sessão ou Seção</vt:lpstr>
      <vt:lpstr>Apresentação do PowerPoint</vt:lpstr>
      <vt:lpstr>Apresentação do PowerPoint</vt:lpstr>
      <vt:lpstr>Companhia ou compania</vt:lpstr>
      <vt:lpstr>Apresentação do PowerPoint</vt:lpstr>
      <vt:lpstr>Apresentação do PowerPoint</vt:lpstr>
      <vt:lpstr>Há ou 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Senão ou Se não?</vt:lpstr>
      <vt:lpstr>Apresentação do PowerPoint</vt:lpstr>
      <vt:lpstr>Apresentação do PowerPoint</vt:lpstr>
      <vt:lpstr>Apresentação do PowerPoint</vt:lpstr>
      <vt:lpstr>Enfim ou Em Fim?</vt:lpstr>
      <vt:lpstr>Apresentação do PowerPoint</vt:lpstr>
      <vt:lpstr>Demais ou De Mais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Parônimos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2020-09-01T20:17:44Z</dcterms:created>
  <dcterms:modified xsi:type="dcterms:W3CDTF">2020-10-06T12:52:32Z</dcterms:modified>
</cp:coreProperties>
</file>