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77A"/>
    <a:srgbClr val="C44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C4D87-80AB-48E5-A061-B32DA202E212}" v="406" dt="2022-08-24T01:21:56.414"/>
    <p1510:client id="{F6A3B8A5-3D94-9190-07F9-B5D962D2FEA1}" v="579" dt="2022-08-24T23:39:35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8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0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34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0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72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9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18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10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41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5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ree, outdoor, reptile, forest&#10;&#10;Description automatically generated">
            <a:extLst>
              <a:ext uri="{FF2B5EF4-FFF2-40B4-BE49-F238E27FC236}">
                <a16:creationId xmlns:a16="http://schemas.microsoft.com/office/drawing/2014/main" id="{B56FF1EE-9506-9615-4726-F7752A596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18" b="124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525" y="440568"/>
            <a:ext cx="10044023" cy="22664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Nova"/>
                <a:cs typeface="Calibri Light"/>
              </a:rPr>
              <a:t>AO SANTÍSSIMO SACRAMENTO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</a:rPr>
              <a:t>Padre José de 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</a:rPr>
              <a:t>Anchieta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Arial Nova"/>
            </a:endParaRPr>
          </a:p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</a:rPr>
              <a:t>(1534-1597)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C42E-C1FE-6E82-054A-A4F14E289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294" y="71587"/>
            <a:ext cx="5181600" cy="36037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Aqui se refina a fé,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Pois debaixo do que vemos,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Estar Deus e homem cremos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Sem mudança.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Acrescenta-se a esperança,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Pois na terra nos é dado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Quanto lá nos céus guardado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Nos está.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18A47-E39B-CC23-ED3E-2B5DD113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94860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É necessário fazer algo com algo que nos é dado, pois assim seremos salvos e entraremos em contato com o reino de Deus.</a:t>
            </a:r>
            <a:endParaRPr lang="en-US" sz="200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390A4-6E58-7141-1A50-F939E9080BA3}"/>
              </a:ext>
            </a:extLst>
          </p:cNvPr>
          <p:cNvSpPr txBox="1"/>
          <p:nvPr/>
        </p:nvSpPr>
        <p:spPr>
          <a:xfrm>
            <a:off x="646980" y="3925019"/>
            <a:ext cx="571625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 Nova"/>
                <a:ea typeface="+mn-lt"/>
                <a:cs typeface="+mn-lt"/>
              </a:rPr>
              <a:t>A caridade que lá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Há de ser aperfeiçoada,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Deste pão é confirmada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Em pureza.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Dele nasce a fortaleza,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Ele dá perseverança,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Pão da bem-aventurança,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Pão de glória.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algn="l"/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4FB29-440C-1863-9AB1-71D422D0A583}"/>
              </a:ext>
            </a:extLst>
          </p:cNvPr>
          <p:cNvSpPr txBox="1"/>
          <p:nvPr/>
        </p:nvSpPr>
        <p:spPr>
          <a:xfrm>
            <a:off x="6096000" y="4600754"/>
            <a:ext cx="511240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</a:rPr>
              <a:t>Assim como nas primeiras estrofes, aqui há uma colocação sobre como o pão é divino e salva os indivíduos. Ele dá perseverança.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Arial"/>
                <a:cs typeface="Arial"/>
              </a:rPr>
              <a:t> </a:t>
            </a:r>
            <a:endParaRPr lang="en-US" sz="2000" b="1">
              <a:solidFill>
                <a:schemeClr val="accent2">
                  <a:lumMod val="50000"/>
                </a:schemeClr>
              </a:solidFill>
              <a:latin typeface="Arial Nova"/>
            </a:endParaRPr>
          </a:p>
        </p:txBody>
      </p:sp>
      <p:cxnSp>
        <p:nvCxnSpPr>
          <p:cNvPr id="8" name="Conector reto 11">
            <a:extLst>
              <a:ext uri="{FF2B5EF4-FFF2-40B4-BE49-F238E27FC236}">
                <a16:creationId xmlns:a16="http://schemas.microsoft.com/office/drawing/2014/main" id="{7F672CA6-4F42-33DF-928A-B3C9741DCFCF}"/>
              </a:ext>
            </a:extLst>
          </p:cNvPr>
          <p:cNvCxnSpPr>
            <a:cxnSpLocks/>
          </p:cNvCxnSpPr>
          <p:nvPr/>
        </p:nvCxnSpPr>
        <p:spPr>
          <a:xfrm flipV="1">
            <a:off x="320615" y="3666298"/>
            <a:ext cx="11871384" cy="330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18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BB52-A2AE-7015-B3FA-F23D7A543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974" y="143474"/>
            <a:ext cx="4635260" cy="65079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Deixado para memória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Da morte do Redentor,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Testemunho de Seu amor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Verdadeiro.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Oh mansíssimo Cordeiro,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Oh menino de Belém,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Oh Jesus todo meu Bem,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Meu Amor.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Meu Esposo, meu Senhor,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Meu amigo, meu irmão,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Centro do meu coração,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Deus e Pai.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310C0-C9B9-7F28-938B-B7841B37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974" y="2501361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Adoração muito forte à Jesus Cristo e Deus, ele descreve muito sobre Jesus aqui.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2562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7229-4B0A-CB72-63C8-15B57EF94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3823" y="646682"/>
            <a:ext cx="5109714" cy="57171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Pois com entranhas de Mãe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Quereis de mim ser comido,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Roubai todo meu sentido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Para vós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Prendei-me com fortes nós,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 err="1">
                <a:latin typeface="Arial Nova"/>
                <a:ea typeface="+mn-lt"/>
                <a:cs typeface="+mn-lt"/>
              </a:rPr>
              <a:t>Iesu</a:t>
            </a:r>
            <a:r>
              <a:rPr lang="pt-BR" sz="2000" dirty="0">
                <a:latin typeface="Arial Nova"/>
                <a:ea typeface="+mn-lt"/>
                <a:cs typeface="+mn-lt"/>
              </a:rPr>
              <a:t>, filho de Deus vivo,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pois que sou vosso cativo,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que comprastes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Com o sangue que derramastes,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Com a vida que perdestes,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Com a morte que quisestes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Padecer.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65DCD-74F6-C9B1-5851-7809B461A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842" y="264513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Novamente adoração à Jesus Cristo, aqui contando um pouco de sua história, do seu sacrifício pela sua humanidade e como o Padre se tornou devoto a ele.</a:t>
            </a:r>
            <a:endParaRPr lang="en-US" sz="200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7951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B20C-197E-FAFE-7942-AF1BBD31F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3823" y="112113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Arial Nova"/>
                <a:ea typeface="+mn-lt"/>
                <a:cs typeface="+mn-lt"/>
              </a:rPr>
              <a:t>Morra eu, por que viver</a:t>
            </a:r>
            <a:endParaRPr lang="en-US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latin typeface="Arial Nova"/>
                <a:ea typeface="+mn-lt"/>
                <a:cs typeface="+mn-lt"/>
              </a:rPr>
              <a:t>Vós possais dentro de mim;</a:t>
            </a:r>
            <a:endParaRPr lang="en-US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latin typeface="Arial Nova"/>
                <a:ea typeface="+mn-lt"/>
                <a:cs typeface="+mn-lt"/>
              </a:rPr>
              <a:t>Ganha-me, pois me perdi</a:t>
            </a:r>
            <a:endParaRPr lang="en-US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latin typeface="Arial Nova"/>
                <a:ea typeface="+mn-lt"/>
                <a:cs typeface="+mn-lt"/>
              </a:rPr>
              <a:t>Em amar-me.</a:t>
            </a:r>
            <a:endParaRPr lang="en-US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latin typeface="Arial Nova"/>
                <a:ea typeface="+mn-lt"/>
                <a:cs typeface="+mn-lt"/>
              </a:rPr>
              <a:t>Pois que para incorporar-me</a:t>
            </a:r>
            <a:endParaRPr lang="en-US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latin typeface="Arial Nova"/>
                <a:ea typeface="+mn-lt"/>
                <a:cs typeface="+mn-lt"/>
              </a:rPr>
              <a:t>E mudar-me em vós de todo,</a:t>
            </a:r>
            <a:endParaRPr lang="en-US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latin typeface="Arial Nova"/>
                <a:ea typeface="+mn-lt"/>
                <a:cs typeface="+mn-lt"/>
              </a:rPr>
              <a:t>Com um tão divino modo</a:t>
            </a:r>
            <a:endParaRPr lang="en-US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latin typeface="Arial Nova"/>
                <a:ea typeface="+mn-lt"/>
                <a:cs typeface="+mn-lt"/>
              </a:rPr>
              <a:t>Me mudais.</a:t>
            </a:r>
            <a:endParaRPr lang="en-US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FAFDE-AB64-3D30-5BB1-9386C66B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7257" y="2343210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É praticamente um pedido para que Jesus Cristo salve-o e mude-o.</a:t>
            </a:r>
            <a:endParaRPr lang="en-US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020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4E57-A2A9-601A-0767-836DA3F39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087" y="172229"/>
            <a:ext cx="5282241" cy="65223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Quando na minha alma entrais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É dela fazeis sacrário,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De vós mesmo é relicário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Que vos guarda.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Enquanto a presença tarda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De vosso divino rosto,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O saboroso e doce gosto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Deste pão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Seja minha refeição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E todo o meu apetite,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Seja gracioso convite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De minha alma.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19175-DAD0-E271-98C9-5B8868BD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370" y="2141928"/>
            <a:ext cx="5181600" cy="4710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Comer o pão é se aproximar de Jesus Cristo, é como se suprisse a ausência física de Jesus Cristo. Ele pede para que o pão seja como Jesus entrando em sua alma.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634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0B81-F35E-8D38-4480-403970E16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955" y="-299"/>
            <a:ext cx="4390846" cy="33449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Ar fresco de minha calma,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Fogo de minha frieza,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Fonte viva de limpeza,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Doce beijo.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Mitigador do desejo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Com que a vós suspiro, e gemo,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Esperança do que temo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De perder.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pt-BR" sz="2000" b="1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F94D8-15A3-9A06-8F85-D445B526B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8011" y="4528568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Ele dedica as últimas estrofes para explicar a necessidade de comer o pão para se aproximar de Jesus Cristo. O pão seria como um fragmento físico que Jesus deixou para que se aproximássemos do reino de Deus.</a:t>
            </a:r>
            <a:endParaRPr lang="en-US" sz="200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F7EA1-9917-6DBF-ABF0-580CEE04908C}"/>
              </a:ext>
            </a:extLst>
          </p:cNvPr>
          <p:cNvSpPr txBox="1"/>
          <p:nvPr/>
        </p:nvSpPr>
        <p:spPr>
          <a:xfrm>
            <a:off x="7260565" y="-1"/>
            <a:ext cx="6305729" cy="40164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latin typeface="Arial Nova"/>
                <a:ea typeface="+mn-lt"/>
                <a:cs typeface="+mn-lt"/>
              </a:rPr>
              <a:t>Pois não vivo sem comer,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latin typeface="Arial Nova"/>
                <a:ea typeface="+mn-lt"/>
                <a:cs typeface="+mn-lt"/>
              </a:rPr>
              <a:t>Como a vós, em vós vivendo,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latin typeface="Arial Nova"/>
                <a:ea typeface="+mn-lt"/>
                <a:cs typeface="+mn-lt"/>
              </a:rPr>
              <a:t>Vivo em vós, a vós comendo,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latin typeface="Arial Nova"/>
                <a:ea typeface="+mn-lt"/>
                <a:cs typeface="+mn-lt"/>
              </a:rPr>
              <a:t>Doce amor.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latin typeface="Arial Nova"/>
                <a:ea typeface="+mn-lt"/>
                <a:cs typeface="+mn-lt"/>
              </a:rPr>
              <a:t>Comendo de tal penhor,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latin typeface="Arial Nova"/>
                <a:ea typeface="+mn-lt"/>
                <a:cs typeface="+mn-lt"/>
              </a:rPr>
              <a:t>Nela tenha minha parte,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latin typeface="Arial Nova"/>
                <a:ea typeface="+mn-lt"/>
                <a:cs typeface="+mn-lt"/>
              </a:rPr>
              <a:t>E depois de vós me farte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latin typeface="Arial Nova"/>
                <a:ea typeface="+mn-lt"/>
                <a:cs typeface="+mn-lt"/>
              </a:rPr>
              <a:t>Com vos ver.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2000" b="1" dirty="0">
                <a:latin typeface="Arial Nova"/>
                <a:ea typeface="+mn-lt"/>
                <a:cs typeface="+mn-lt"/>
              </a:rPr>
              <a:t>Amém.</a:t>
            </a:r>
            <a:endParaRPr lang="en-US" sz="2000">
              <a:latin typeface="Arial Nova"/>
              <a:cs typeface="Calibri"/>
            </a:endParaRPr>
          </a:p>
        </p:txBody>
      </p:sp>
      <p:cxnSp>
        <p:nvCxnSpPr>
          <p:cNvPr id="7" name="Conector reto 11">
            <a:extLst>
              <a:ext uri="{FF2B5EF4-FFF2-40B4-BE49-F238E27FC236}">
                <a16:creationId xmlns:a16="http://schemas.microsoft.com/office/drawing/2014/main" id="{5B05D833-8EAF-1872-8AC0-EDC95F3F90FE}"/>
              </a:ext>
            </a:extLst>
          </p:cNvPr>
          <p:cNvCxnSpPr>
            <a:cxnSpLocks/>
          </p:cNvCxnSpPr>
          <p:nvPr/>
        </p:nvCxnSpPr>
        <p:spPr>
          <a:xfrm flipV="1">
            <a:off x="162464" y="4040109"/>
            <a:ext cx="11871384" cy="330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52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D3952-DE94-A8B5-C454-0F506BE2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01609"/>
            <a:ext cx="9932958" cy="104190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Arial Nova"/>
                <a:ea typeface="+mj-lt"/>
                <a:cs typeface="+mj-lt"/>
              </a:rPr>
              <a:t>REFERÊNCIAS BIBLIOGRÁFICAS</a:t>
            </a:r>
            <a:endParaRPr lang="en-US" sz="4800" b="1" dirty="0">
              <a:solidFill>
                <a:schemeClr val="accent5"/>
              </a:solidFill>
              <a:latin typeface="Arial Nov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A132-906F-226A-9972-3CB920140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rial Nova"/>
                <a:cs typeface="Calibri" panose="020F0502020204030204"/>
              </a:rPr>
              <a:t>POEMA:</a:t>
            </a:r>
          </a:p>
          <a:p>
            <a:pPr marL="0" indent="0">
              <a:buNone/>
            </a:pPr>
            <a:endParaRPr lang="en-US" sz="3200" b="1" dirty="0">
              <a:latin typeface="Arial Nov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 dirty="0">
                <a:latin typeface="Arial Nova"/>
                <a:ea typeface="+mn-lt"/>
                <a:cs typeface="+mn-lt"/>
              </a:rPr>
              <a:t>https://www.soliteratura.com.br/biblioteca_virtual/biblioteca04.php</a:t>
            </a:r>
            <a:endParaRPr lang="en-US" dirty="0">
              <a:latin typeface="Arial Nov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8EFB2-4DF4-FE6C-D998-54DE892FC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rial Nova"/>
                <a:cs typeface="Calibri" panose="020F0502020204030204"/>
              </a:rPr>
              <a:t>ANÁLISE USADA COMO BASE:</a:t>
            </a:r>
          </a:p>
          <a:p>
            <a:pPr marL="0" indent="0">
              <a:buNone/>
            </a:pPr>
            <a:endParaRPr lang="en-US" sz="3200" b="1" dirty="0">
              <a:latin typeface="Arial Nov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https://www.youtube.com/watch?v=bGxxXwrX1a4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53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9F3C2-D772-7733-D420-28D4A886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656" y="1185948"/>
            <a:ext cx="6252356" cy="104190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/>
                </a:solidFill>
                <a:latin typeface="Arial Nova"/>
              </a:rPr>
              <a:t>CRÉDITOS FINAIS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24B9-ED1F-3685-F54C-B1CA639A8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2241" y="2658295"/>
            <a:ext cx="7344415" cy="26999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 Nova"/>
                <a:cs typeface="Calibri" panose="020F0502020204030204"/>
              </a:rPr>
              <a:t>RESPONSÁVEIS PELO TRABALHO:</a:t>
            </a:r>
          </a:p>
          <a:p>
            <a:pPr marL="0" indent="0">
              <a:buNone/>
            </a:pPr>
            <a:endParaRPr lang="en-US" dirty="0">
              <a:latin typeface="Arial Nova"/>
              <a:cs typeface="Calibri" panose="020F0502020204030204"/>
            </a:endParaRPr>
          </a:p>
          <a:p>
            <a:pPr marL="457200" indent="-457200"/>
            <a:r>
              <a:rPr lang="en-US" dirty="0">
                <a:latin typeface="Arial Nova"/>
                <a:cs typeface="Calibri" panose="020F0502020204030204"/>
              </a:rPr>
              <a:t>GABRIEL DE SOUZA SANTOS</a:t>
            </a:r>
          </a:p>
          <a:p>
            <a:pPr marL="457200" indent="-457200"/>
            <a:r>
              <a:rPr lang="en-US" dirty="0">
                <a:latin typeface="Arial Nova"/>
                <a:cs typeface="Calibri" panose="020F0502020204030204"/>
              </a:rPr>
              <a:t>GUILHERME HENRIQUE DAROZ</a:t>
            </a:r>
          </a:p>
          <a:p>
            <a:pPr marL="457200" indent="-457200"/>
            <a:r>
              <a:rPr lang="en-US" dirty="0">
                <a:latin typeface="Arial Nova"/>
                <a:cs typeface="Calibri" panose="020F0502020204030204"/>
              </a:rPr>
              <a:t>LUÍS ARTUR FAUSTINONI RIBEIRO</a:t>
            </a:r>
          </a:p>
          <a:p>
            <a:pPr marL="457200" indent="-457200"/>
            <a:r>
              <a:rPr lang="en-US" dirty="0">
                <a:latin typeface="Arial Nova"/>
                <a:cs typeface="Calibri" panose="020F0502020204030204"/>
              </a:rPr>
              <a:t>PEDRO LUCAS APARECIDO SILVA</a:t>
            </a:r>
          </a:p>
          <a:p>
            <a:pPr marL="0" indent="0">
              <a:buNone/>
            </a:pPr>
            <a:endParaRPr lang="en-US" dirty="0">
              <a:latin typeface="Arial Nova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F5B2A-92F9-0F7B-DA76-3B42F3FDB42B}"/>
              </a:ext>
            </a:extLst>
          </p:cNvPr>
          <p:cNvSpPr txBox="1"/>
          <p:nvPr/>
        </p:nvSpPr>
        <p:spPr>
          <a:xfrm>
            <a:off x="6829245" y="5578414"/>
            <a:ext cx="4249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Nova"/>
              </a:rPr>
              <a:t>1° DESENVOLVIMENTO DE SISTEMAS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2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52B7-8D4F-2FDB-8477-95441CE35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1890" y="487168"/>
            <a:ext cx="3925492" cy="455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Oh que pão, oh que comida,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Oh que divino manjar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 nos dá no santo altar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Cada dia.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8028-E70A-2342-737D-41B5D4C2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995" y="487168"/>
            <a:ext cx="3931319" cy="3461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Aqui, José de Anchieta já faz referência ao pão, tratando-o como uma comida sagrada. Ainda diz que o pão deve ser comido em um lugar santificado, no caso, o altar.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3B26B-1E74-75F7-89B6-D126AFA50BE7}"/>
              </a:ext>
            </a:extLst>
          </p:cNvPr>
          <p:cNvSpPr txBox="1"/>
          <p:nvPr/>
        </p:nvSpPr>
        <p:spPr>
          <a:xfrm>
            <a:off x="1610263" y="2932982"/>
            <a:ext cx="373218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Filho da Virgem Maria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Que Deus Padre cá mandou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 por nós na cruz passou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Crua morte.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 para que nos conforte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 deixou no Sacramento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Para dar-nos com aumento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Sua graça.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algn="l"/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82E2E-3A8C-1D46-712D-17E575F53600}"/>
              </a:ext>
            </a:extLst>
          </p:cNvPr>
          <p:cNvSpPr txBox="1"/>
          <p:nvPr/>
        </p:nvSpPr>
        <p:spPr>
          <a:xfrm>
            <a:off x="6613583" y="3019245"/>
            <a:ext cx="390471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Filho da Virgem Maria – Jesus. 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Ele faz uma referência ao ato sagrado de Jesus (seu sacrifício em prol da humanidade).</a:t>
            </a:r>
            <a:endParaRPr lang="pt-BR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Jesus aqui então deixou algo para dar-nos sua graça.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pPr algn="l"/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C4B95-B347-2429-C10B-12D23B57F9BC}"/>
              </a:ext>
            </a:extLst>
          </p:cNvPr>
          <p:cNvCxnSpPr/>
          <p:nvPr/>
        </p:nvCxnSpPr>
        <p:spPr>
          <a:xfrm>
            <a:off x="1613140" y="2497346"/>
            <a:ext cx="10452336" cy="4313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71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77CA-6496-1618-0C81-44D98D59D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1890" y="-1661"/>
            <a:ext cx="4385568" cy="6667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Esta divina fogaça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 manjar de lutadores,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Galardão de vencedores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Esforçados.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Deleite de enamorados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Que com o gosto deste pão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Deixem a deleitarão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Transitória.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Quem quiser haver vitória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Do falso contentamento,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Goste deste sacramento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Divinal.</a:t>
            </a:r>
          </a:p>
          <a:p>
            <a:pPr marL="0" indent="0">
              <a:buNone/>
            </a:pPr>
            <a:endParaRPr lang="pt-BR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Ele dá vida imortal,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Este mata toda fome,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Porque nele Deus é homem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 contêm.</a:t>
            </a:r>
          </a:p>
          <a:p>
            <a:pPr marL="0" indent="0">
              <a:buNone/>
            </a:pPr>
            <a:endParaRPr lang="en-US" sz="17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07D55-EF0A-4BF7-598E-51F15180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844" y="875357"/>
            <a:ext cx="3931319" cy="60204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”Divina fogaça” - Pão, alimento sagrado da Bíblia. E este pão será comido por aqueles lutadores vencedores esforçados.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Depois de comer este pão eles vão poder alcançar o céu, uma boa vida.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Quem quiser superar esta falsa ilusão de felicidade, que deleite este sacramento (referência ao pão, novamente) divino.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Este pão mata toda fome, dá vida imortal.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97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40D1-F897-0321-8FEC-692D37415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616" y="68981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É fonte de todo bem</a:t>
            </a:r>
            <a:endParaRPr lang="en-US" sz="24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Da qual quem bem se embebeda</a:t>
            </a:r>
            <a:endParaRPr lang="en-US" sz="24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Não tenha medo de queda</a:t>
            </a:r>
            <a:endParaRPr lang="en-US" sz="24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Do pecado.</a:t>
            </a:r>
            <a:endParaRPr lang="en-US" sz="2400">
              <a:latin typeface="Arial Nova"/>
              <a:ea typeface="+mn-lt"/>
              <a:cs typeface="+mn-lt"/>
            </a:endParaRPr>
          </a:p>
          <a:p>
            <a:endParaRPr lang="en-US" sz="24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7B111-A6B9-D025-E9D0-F67E6F6FD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675436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Novamente o pão é tratado como divino. Ele pode colocar o indivíduo mais próximo de Jesus e Deus.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44902-1432-72BD-D01B-9D686F2EE966}"/>
              </a:ext>
            </a:extLst>
          </p:cNvPr>
          <p:cNvSpPr txBox="1"/>
          <p:nvPr/>
        </p:nvSpPr>
        <p:spPr>
          <a:xfrm>
            <a:off x="320616" y="3308066"/>
            <a:ext cx="449418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 Nova"/>
                <a:ea typeface="+mn-lt"/>
                <a:cs typeface="+mn-lt"/>
              </a:rPr>
              <a:t>Oh! que divino bocado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r>
              <a:rPr lang="pt-BR" sz="2400" dirty="0">
                <a:latin typeface="Arial Nova"/>
                <a:ea typeface="+mn-lt"/>
                <a:cs typeface="+mn-lt"/>
              </a:rPr>
              <a:t>Que tem todos os sabores,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r>
              <a:rPr lang="pt-BR" sz="2400" dirty="0">
                <a:latin typeface="Arial Nova"/>
                <a:ea typeface="+mn-lt"/>
                <a:cs typeface="+mn-lt"/>
              </a:rPr>
              <a:t>Vindes, pobres pecadores,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r>
              <a:rPr lang="pt-BR" sz="2400" dirty="0">
                <a:latin typeface="Arial Nova"/>
                <a:ea typeface="+mn-lt"/>
                <a:cs typeface="+mn-lt"/>
              </a:rPr>
              <a:t>A comer.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endParaRPr lang="en-US" sz="2400" dirty="0">
              <a:latin typeface="Arial Nova"/>
              <a:ea typeface="+mn-lt"/>
              <a:cs typeface="+mn-lt"/>
            </a:endParaRPr>
          </a:p>
          <a:p>
            <a:r>
              <a:rPr lang="pt-BR" sz="2400" dirty="0">
                <a:latin typeface="Arial Nova"/>
                <a:ea typeface="+mn-lt"/>
                <a:cs typeface="+mn-lt"/>
              </a:rPr>
              <a:t>Não tendes de que temer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r>
              <a:rPr lang="pt-BR" sz="2400" dirty="0">
                <a:latin typeface="Arial Nova"/>
                <a:ea typeface="+mn-lt"/>
                <a:cs typeface="+mn-lt"/>
              </a:rPr>
              <a:t>Senão de vossos pecados;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r>
              <a:rPr lang="pt-BR" sz="2400" dirty="0">
                <a:latin typeface="Arial Nova"/>
                <a:ea typeface="+mn-lt"/>
                <a:cs typeface="+mn-lt"/>
              </a:rPr>
              <a:t>Se forem bem confessados,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r>
              <a:rPr lang="pt-BR" sz="2400" dirty="0">
                <a:latin typeface="Arial Nova"/>
                <a:ea typeface="+mn-lt"/>
                <a:cs typeface="+mn-lt"/>
              </a:rPr>
              <a:t>Isso basta.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algn="l"/>
            <a:endParaRPr lang="en-US" sz="2400" dirty="0">
              <a:latin typeface="Arial Nova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FC94A-976A-60C4-B27B-87BED1CF8EC4}"/>
              </a:ext>
            </a:extLst>
          </p:cNvPr>
          <p:cNvSpPr txBox="1"/>
          <p:nvPr/>
        </p:nvSpPr>
        <p:spPr>
          <a:xfrm>
            <a:off x="6097617" y="3471793"/>
            <a:ext cx="560386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Segoe UI"/>
                <a:cs typeface="Segoe UI"/>
              </a:rPr>
              <a:t>Ele se refere aos índios como ‘pobres pecadores’, e ele convida estes para comer o pão divino.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 </a:t>
            </a:r>
          </a:p>
          <a:p>
            <a:pPr rtl="0"/>
            <a:endParaRPr lang="pt-BR" sz="2400" dirty="0">
              <a:solidFill>
                <a:schemeClr val="accent2">
                  <a:lumMod val="50000"/>
                </a:schemeClr>
              </a:solidFill>
              <a:latin typeface="Arial"/>
              <a:ea typeface="Segoe UI"/>
              <a:cs typeface="Segoe UI"/>
            </a:endParaRPr>
          </a:p>
          <a:p>
            <a:pPr rtl="0"/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Segoe UI"/>
                <a:cs typeface="Segoe UI"/>
              </a:rPr>
              <a:t>Se os pecados forem confessados (pecados = não serem católicos e não seguirem a religião cristã), tudo bem.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 </a:t>
            </a:r>
            <a:endParaRPr lang="en-US" sz="2400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4E88E25-84D8-46EE-BA21-7CAEC7E309D5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320616" y="2832411"/>
            <a:ext cx="11871384" cy="330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88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0695-B140-34C2-0354-1B8C401BB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615" y="172229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Que este manjar tudo gasta,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Porque é fogo gastador,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Que com seu divino ardor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Tudo abrasa.</a:t>
            </a:r>
            <a:endParaRPr lang="en-US" sz="2000">
              <a:latin typeface="Arial Nova"/>
              <a:ea typeface="+mn-lt"/>
              <a:cs typeface="+mn-lt"/>
            </a:endParaRPr>
          </a:p>
          <a:p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30390-F43D-3525-8E17-4DEE35E3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603549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Manjar o pão vai abrasar os pecados, seria como uma espécie de perdão.</a:t>
            </a:r>
            <a:endParaRPr lang="en-US" sz="2000" b="1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C46D0-3E5F-113E-A5CC-831F948B2F7D}"/>
              </a:ext>
            </a:extLst>
          </p:cNvPr>
          <p:cNvSpPr txBox="1"/>
          <p:nvPr/>
        </p:nvSpPr>
        <p:spPr>
          <a:xfrm>
            <a:off x="316301" y="2487283"/>
            <a:ext cx="4407916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 Nova"/>
                <a:ea typeface="+mn-lt"/>
                <a:cs typeface="+mn-lt"/>
              </a:rPr>
              <a:t>É pão dos filhos de casa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Com que sempre se sustentam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E virtudes acrescentam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De </a:t>
            </a:r>
            <a:r>
              <a:rPr lang="pt-BR" sz="2000" dirty="0" err="1">
                <a:latin typeface="Arial Nova"/>
                <a:ea typeface="+mn-lt"/>
                <a:cs typeface="+mn-lt"/>
              </a:rPr>
              <a:t>contino</a:t>
            </a:r>
            <a:r>
              <a:rPr lang="pt-BR" sz="2000" dirty="0">
                <a:latin typeface="Arial Nova"/>
                <a:ea typeface="+mn-lt"/>
                <a:cs typeface="+mn-lt"/>
              </a:rPr>
              <a:t>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Todo al é desatino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Se não comer tal vianda,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Com que a alma sempre anda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Satisfeita.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Este manjar aproveita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Para vícios arrancar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E virtudes arraigar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Nas entranhas.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algn="l"/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12951-984A-F46D-F8AC-91CB7C77B838}"/>
              </a:ext>
            </a:extLst>
          </p:cNvPr>
          <p:cNvSpPr txBox="1"/>
          <p:nvPr/>
        </p:nvSpPr>
        <p:spPr>
          <a:xfrm>
            <a:off x="6095999" y="3608716"/>
            <a:ext cx="440791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Três estrofes onde ele tenta caracterizar e divinizar o pão, mais uma vez. O pão arranca vícios, adiciona virtudes, é a salvação do homem.</a:t>
            </a:r>
            <a:endParaRPr lang="en-US" sz="2000" b="1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  <p:cxnSp>
        <p:nvCxnSpPr>
          <p:cNvPr id="7" name="Conector reto 11">
            <a:extLst>
              <a:ext uri="{FF2B5EF4-FFF2-40B4-BE49-F238E27FC236}">
                <a16:creationId xmlns:a16="http://schemas.microsoft.com/office/drawing/2014/main" id="{17FB30C8-D957-3058-6D02-97B8C63FDF05}"/>
              </a:ext>
            </a:extLst>
          </p:cNvPr>
          <p:cNvCxnSpPr>
            <a:cxnSpLocks/>
          </p:cNvCxnSpPr>
          <p:nvPr/>
        </p:nvCxnSpPr>
        <p:spPr>
          <a:xfrm flipV="1">
            <a:off x="320616" y="2329203"/>
            <a:ext cx="11871384" cy="330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90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1FC5-EAD3-C900-6D16-7DCA82BB3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40" y="143474"/>
            <a:ext cx="4908431" cy="67092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Suas graças são tamanhas,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Que se não podem contar,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Mas bem se podem gostar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De quem ama.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Sua graça se derrama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Nos devotos corações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E os enche de benções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Copiosas.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Oh que entranhas piedosas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De vosso divino amor!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Ó meu Deus e meu Senhor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Humanado!</a:t>
            </a:r>
            <a:endParaRPr lang="en-US" sz="24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85E0F-8D47-CCA2-3896-F68F692FF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2443851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Três estrofes em relação às graças de Deus e Jesus Cristo, indicando que segui-los é o caminho para a salvação, para o amor e para a benção divina.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971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BBC6-F454-882D-EF00-05CA8183C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74" y="129097"/>
            <a:ext cx="54116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Quem vos fez tão namorado</a:t>
            </a:r>
            <a:endParaRPr lang="en-US" sz="24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De quem tanto vos ofende?!</a:t>
            </a:r>
            <a:endParaRPr lang="en-US" sz="24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Quem vos ata, quem vos prende</a:t>
            </a:r>
            <a:endParaRPr lang="en-US" sz="24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latin typeface="Arial Nova"/>
                <a:ea typeface="+mn-lt"/>
                <a:cs typeface="+mn-lt"/>
              </a:rPr>
              <a:t>Com tais nós?!</a:t>
            </a:r>
            <a:endParaRPr lang="en-US" sz="24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47079-5B6A-8797-1CFF-B3FD0BF18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7219" y="12909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O questionamento do padre em relação ao motivo dos índios seguirem um caminho contrário ao cristianismo.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1E3C8-12DB-4050-1286-2552DF831AEC}"/>
              </a:ext>
            </a:extLst>
          </p:cNvPr>
          <p:cNvSpPr txBox="1"/>
          <p:nvPr/>
        </p:nvSpPr>
        <p:spPr>
          <a:xfrm>
            <a:off x="301924" y="2904226"/>
            <a:ext cx="555810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2400" dirty="0">
                <a:latin typeface="Arial Nova"/>
                <a:ea typeface="Segoe UI"/>
                <a:cs typeface="Segoe UI"/>
              </a:rPr>
              <a:t>Por caber dentro de nós</a:t>
            </a:r>
            <a:r>
              <a:rPr lang="pt-BR" sz="2400" dirty="0">
                <a:latin typeface="Arial Nova"/>
                <a:ea typeface="Arial"/>
                <a:cs typeface="Arial"/>
              </a:rPr>
              <a:t> </a:t>
            </a:r>
          </a:p>
          <a:p>
            <a:pPr rtl="0"/>
            <a:r>
              <a:rPr lang="pt-BR" sz="2400" dirty="0">
                <a:latin typeface="Arial Nova"/>
                <a:ea typeface="Segoe UI"/>
                <a:cs typeface="Segoe UI"/>
              </a:rPr>
              <a:t>Vos fazeis tão pequenino</a:t>
            </a:r>
            <a:r>
              <a:rPr lang="pt-BR" sz="2400" dirty="0">
                <a:latin typeface="Arial Nova"/>
                <a:ea typeface="Arial"/>
                <a:cs typeface="Arial"/>
              </a:rPr>
              <a:t> </a:t>
            </a:r>
          </a:p>
          <a:p>
            <a:pPr rtl="0"/>
            <a:r>
              <a:rPr lang="pt-BR" sz="2400" dirty="0">
                <a:latin typeface="Arial Nova"/>
                <a:ea typeface="Segoe UI"/>
                <a:cs typeface="Segoe UI"/>
              </a:rPr>
              <a:t>Sem o vosso ser divino,</a:t>
            </a:r>
            <a:r>
              <a:rPr lang="pt-BR" sz="2400" dirty="0">
                <a:latin typeface="Arial Nova"/>
                <a:ea typeface="Arial"/>
                <a:cs typeface="Arial"/>
              </a:rPr>
              <a:t> </a:t>
            </a:r>
          </a:p>
          <a:p>
            <a:pPr rtl="0"/>
            <a:r>
              <a:rPr lang="pt-BR" sz="2400" dirty="0">
                <a:latin typeface="Arial Nova"/>
                <a:ea typeface="Segoe UI"/>
                <a:cs typeface="Segoe UI"/>
              </a:rPr>
              <a:t>Se mudar.</a:t>
            </a:r>
            <a:r>
              <a:rPr lang="pt-BR" sz="2400" dirty="0">
                <a:latin typeface="Arial Nova"/>
                <a:ea typeface="Arial"/>
                <a:cs typeface="Arial"/>
              </a:rPr>
              <a:t> </a:t>
            </a:r>
          </a:p>
          <a:p>
            <a:pPr rtl="0"/>
            <a:endParaRPr lang="pt-BR" sz="2400" dirty="0">
              <a:latin typeface="Arial Nova"/>
              <a:ea typeface="Arial"/>
              <a:cs typeface="Arial"/>
            </a:endParaRPr>
          </a:p>
          <a:p>
            <a:pPr rtl="0"/>
            <a:r>
              <a:rPr lang="pt-BR" sz="2400" dirty="0">
                <a:latin typeface="Arial Nova"/>
                <a:ea typeface="Segoe UI"/>
                <a:cs typeface="Segoe UI"/>
              </a:rPr>
              <a:t>Para vosso amor plantar</a:t>
            </a:r>
            <a:r>
              <a:rPr lang="pt-BR" sz="2400" dirty="0">
                <a:latin typeface="Arial Nova"/>
                <a:ea typeface="Arial"/>
                <a:cs typeface="Arial"/>
              </a:rPr>
              <a:t> </a:t>
            </a:r>
          </a:p>
          <a:p>
            <a:pPr rtl="0"/>
            <a:r>
              <a:rPr lang="pt-BR" sz="2400" dirty="0">
                <a:latin typeface="Arial Nova"/>
                <a:ea typeface="Segoe UI"/>
                <a:cs typeface="Segoe UI"/>
              </a:rPr>
              <a:t>Dentro em nosso coração</a:t>
            </a:r>
            <a:r>
              <a:rPr lang="pt-BR" sz="2400" dirty="0">
                <a:latin typeface="Arial Nova"/>
                <a:ea typeface="Arial"/>
                <a:cs typeface="Arial"/>
              </a:rPr>
              <a:t> </a:t>
            </a:r>
          </a:p>
          <a:p>
            <a:pPr rtl="0"/>
            <a:r>
              <a:rPr lang="pt-BR" sz="2400" dirty="0">
                <a:latin typeface="Arial Nova"/>
                <a:ea typeface="Segoe UI"/>
                <a:cs typeface="Segoe UI"/>
              </a:rPr>
              <a:t>Achastes tal invenção</a:t>
            </a:r>
            <a:r>
              <a:rPr lang="pt-BR" sz="2400" dirty="0">
                <a:latin typeface="Arial Nova"/>
                <a:ea typeface="Arial"/>
                <a:cs typeface="Arial"/>
              </a:rPr>
              <a:t> </a:t>
            </a:r>
          </a:p>
          <a:p>
            <a:pPr rtl="0"/>
            <a:r>
              <a:rPr lang="pt-BR" sz="2400" dirty="0">
                <a:latin typeface="Arial Nova"/>
                <a:ea typeface="Segoe UI"/>
                <a:cs typeface="Segoe UI"/>
              </a:rPr>
              <a:t>De manjar,</a:t>
            </a:r>
            <a:r>
              <a:rPr lang="pt-BR" sz="2400" dirty="0">
                <a:latin typeface="Arial Nova"/>
                <a:ea typeface="Arial"/>
                <a:cs typeface="Arial"/>
              </a:rPr>
              <a:t> </a:t>
            </a:r>
            <a:endParaRPr lang="en-US" sz="2400">
              <a:latin typeface="Arial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1754F-FB3B-73EB-F01C-17AE222C15CD}"/>
              </a:ext>
            </a:extLst>
          </p:cNvPr>
          <p:cNvSpPr txBox="1"/>
          <p:nvPr/>
        </p:nvSpPr>
        <p:spPr>
          <a:xfrm>
            <a:off x="6282905" y="3694980"/>
            <a:ext cx="5371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 Nova"/>
              </a:rPr>
              <a:t>Para colocar dentro do humano o amor, Deus “inventou” algo para que o humano manjasse.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Arial"/>
                <a:cs typeface="Arial"/>
              </a:rPr>
              <a:t> </a:t>
            </a:r>
            <a:endParaRPr lang="en-US" sz="2400" b="1">
              <a:solidFill>
                <a:schemeClr val="accent2">
                  <a:lumMod val="50000"/>
                </a:schemeClr>
              </a:solidFill>
              <a:latin typeface="Arial Nova"/>
            </a:endParaRPr>
          </a:p>
        </p:txBody>
      </p:sp>
      <p:cxnSp>
        <p:nvCxnSpPr>
          <p:cNvPr id="7" name="Conector reto 11">
            <a:extLst>
              <a:ext uri="{FF2B5EF4-FFF2-40B4-BE49-F238E27FC236}">
                <a16:creationId xmlns:a16="http://schemas.microsoft.com/office/drawing/2014/main" id="{CC52333C-19D6-D80F-25E0-88196F5136EB}"/>
              </a:ext>
            </a:extLst>
          </p:cNvPr>
          <p:cNvCxnSpPr>
            <a:cxnSpLocks/>
          </p:cNvCxnSpPr>
          <p:nvPr/>
        </p:nvCxnSpPr>
        <p:spPr>
          <a:xfrm flipV="1">
            <a:off x="219974" y="2444222"/>
            <a:ext cx="11871384" cy="330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97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80FA-13A4-33A6-A0E3-7E40060AA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936" y="-298"/>
            <a:ext cx="5037827" cy="6852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Em o qual nosso </a:t>
            </a:r>
            <a:r>
              <a:rPr lang="pt-BR" sz="1700" dirty="0" err="1">
                <a:latin typeface="Arial Nova"/>
                <a:ea typeface="+mn-lt"/>
                <a:cs typeface="+mn-lt"/>
              </a:rPr>
              <a:t>padar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Acha gostos diferentes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Debaixo dos acidentes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Escondidos.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Uns são todos incendidos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Do fogo de vosso amor,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Outros cheios de temor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Filial,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Outros com o celestial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Lume deste sacramento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Alcançam conhecimento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De quem são,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Outros sentem compaixão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De seu Deus que tantas dores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Por nos dar estes sabores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Quis sofrer.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AB3D9-7CE9-5CC6-FB77-CC83DBB81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Longa sequência de estrofes para dizer aos índios que com este sacramento, será dado conhecimento, amor, a compaixão de Cristo, a salvação.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9683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2078-B905-BC3E-6785-7B4A6FDFB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294" y="-299"/>
            <a:ext cx="5181600" cy="68529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E desejam de morrer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Por amor de seu amado,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Vivendo sem ter cuidado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Desta vida.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Quem viu nunca tal comida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Que é o sumo de todo bem,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Ai de nós que nos detém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Que buscamos!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Como não nos enfrascamos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Nos deleites deste Pão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Com que o nosso coração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Tem fartura.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Se buscarmos formosura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Nele está toda metida,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Se queremos achar vida,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Esta é.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9845B-9B4D-8BCD-520B-75AC3BCF5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23863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O pão é a vida, é a comida sagrada dada por Cristo, onde está contida toda a graça de Deus, e se queremos achar a salvação e a vida, no pão acharemos.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2954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1317</Words>
  <Application>Microsoft Office PowerPoint</Application>
  <PresentationFormat>Widescreen</PresentationFormat>
  <Paragraphs>247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AO SANTÍSSIMO SACRAMENTO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 BIBLIOGRÁFICAS</vt:lpstr>
      <vt:lpstr>CRÉDITOS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etim</cp:lastModifiedBy>
  <cp:revision>457</cp:revision>
  <dcterms:created xsi:type="dcterms:W3CDTF">2022-08-23T23:39:48Z</dcterms:created>
  <dcterms:modified xsi:type="dcterms:W3CDTF">2022-08-24T23:44:44Z</dcterms:modified>
</cp:coreProperties>
</file>