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6" r:id="rId8"/>
    <p:sldId id="269" r:id="rId9"/>
    <p:sldId id="260" r:id="rId10"/>
    <p:sldId id="261" r:id="rId11"/>
    <p:sldId id="262" r:id="rId12"/>
    <p:sldId id="270" r:id="rId13"/>
    <p:sldId id="263" r:id="rId14"/>
    <p:sldId id="271" r:id="rId15"/>
    <p:sldId id="272" r:id="rId16"/>
    <p:sldId id="273"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FF709"/>
    <a:srgbClr val="FFFFC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00" autoAdjust="0"/>
    <p:restoredTop sz="94660"/>
  </p:normalViewPr>
  <p:slideViewPr>
    <p:cSldViewPr snapToGrid="0">
      <p:cViewPr varScale="1">
        <p:scale>
          <a:sx n="74" d="100"/>
          <a:sy n="74" d="100"/>
        </p:scale>
        <p:origin x="63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D3B83-A308-4871-97B0-E15030BE19CA}"/>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F933872-0295-4AE5-8497-3138D71008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174E7502-C32F-45CF-A4C1-27E2E377BED2}"/>
              </a:ext>
            </a:extLst>
          </p:cNvPr>
          <p:cNvSpPr>
            <a:spLocks noGrp="1"/>
          </p:cNvSpPr>
          <p:nvPr>
            <p:ph type="dt" sz="half" idx="10"/>
          </p:nvPr>
        </p:nvSpPr>
        <p:spPr/>
        <p:txBody>
          <a:bodyPr/>
          <a:lstStyle/>
          <a:p>
            <a:fld id="{E721974B-72D2-4C22-AF1A-45D3585F89CB}" type="datetimeFigureOut">
              <a:rPr lang="pt-BR" smtClean="0"/>
              <a:t>04/08/2022</a:t>
            </a:fld>
            <a:endParaRPr lang="pt-BR" dirty="0"/>
          </a:p>
        </p:txBody>
      </p:sp>
      <p:sp>
        <p:nvSpPr>
          <p:cNvPr id="5" name="Espaço Reservado para Rodapé 4">
            <a:extLst>
              <a:ext uri="{FF2B5EF4-FFF2-40B4-BE49-F238E27FC236}">
                <a16:creationId xmlns:a16="http://schemas.microsoft.com/office/drawing/2014/main" id="{1558640A-954F-4FD0-A565-DFFFA5150095}"/>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C37F0A25-C0CF-4162-B8D3-305CD2405FA1}"/>
              </a:ext>
            </a:extLst>
          </p:cNvPr>
          <p:cNvSpPr>
            <a:spLocks noGrp="1"/>
          </p:cNvSpPr>
          <p:nvPr>
            <p:ph type="sldNum" sz="quarter" idx="12"/>
          </p:nvPr>
        </p:nvSpPr>
        <p:spPr/>
        <p:txBody>
          <a:bodyPr/>
          <a:lstStyle/>
          <a:p>
            <a:fld id="{692EF9A2-96A6-4C68-A18C-986ED51CEB99}" type="slidenum">
              <a:rPr lang="pt-BR" smtClean="0"/>
              <a:t>‹nº›</a:t>
            </a:fld>
            <a:endParaRPr lang="pt-BR" dirty="0"/>
          </a:p>
        </p:txBody>
      </p:sp>
    </p:spTree>
    <p:extLst>
      <p:ext uri="{BB962C8B-B14F-4D97-AF65-F5344CB8AC3E}">
        <p14:creationId xmlns:p14="http://schemas.microsoft.com/office/powerpoint/2010/main" val="375328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74925-955A-4146-8641-D14EEFA518D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3E2ED9E-203D-4438-8AE2-3FB54E66B415}"/>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7DEEEF5-88F4-44F8-9B84-E6677128AE27}"/>
              </a:ext>
            </a:extLst>
          </p:cNvPr>
          <p:cNvSpPr>
            <a:spLocks noGrp="1"/>
          </p:cNvSpPr>
          <p:nvPr>
            <p:ph type="dt" sz="half" idx="10"/>
          </p:nvPr>
        </p:nvSpPr>
        <p:spPr/>
        <p:txBody>
          <a:bodyPr/>
          <a:lstStyle/>
          <a:p>
            <a:fld id="{E721974B-72D2-4C22-AF1A-45D3585F89CB}" type="datetimeFigureOut">
              <a:rPr lang="pt-BR" smtClean="0"/>
              <a:t>04/08/2022</a:t>
            </a:fld>
            <a:endParaRPr lang="pt-BR" dirty="0"/>
          </a:p>
        </p:txBody>
      </p:sp>
      <p:sp>
        <p:nvSpPr>
          <p:cNvPr id="5" name="Espaço Reservado para Rodapé 4">
            <a:extLst>
              <a:ext uri="{FF2B5EF4-FFF2-40B4-BE49-F238E27FC236}">
                <a16:creationId xmlns:a16="http://schemas.microsoft.com/office/drawing/2014/main" id="{ABB7B32F-A1AD-47E4-A74F-50631C5446E2}"/>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E3D24A6D-5B3E-4B10-82A0-AF9AB89CEAA4}"/>
              </a:ext>
            </a:extLst>
          </p:cNvPr>
          <p:cNvSpPr>
            <a:spLocks noGrp="1"/>
          </p:cNvSpPr>
          <p:nvPr>
            <p:ph type="sldNum" sz="quarter" idx="12"/>
          </p:nvPr>
        </p:nvSpPr>
        <p:spPr/>
        <p:txBody>
          <a:bodyPr/>
          <a:lstStyle/>
          <a:p>
            <a:fld id="{692EF9A2-96A6-4C68-A18C-986ED51CEB99}" type="slidenum">
              <a:rPr lang="pt-BR" smtClean="0"/>
              <a:t>‹nº›</a:t>
            </a:fld>
            <a:endParaRPr lang="pt-BR" dirty="0"/>
          </a:p>
        </p:txBody>
      </p:sp>
    </p:spTree>
    <p:extLst>
      <p:ext uri="{BB962C8B-B14F-4D97-AF65-F5344CB8AC3E}">
        <p14:creationId xmlns:p14="http://schemas.microsoft.com/office/powerpoint/2010/main" val="1736745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D473B3B-4316-4CF7-83E7-4AC5159990D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AD991AE-3BFA-49BA-9E14-5FA9CC9F09C5}"/>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37DF0C8-1920-460F-BBAA-7F3705BA46BC}"/>
              </a:ext>
            </a:extLst>
          </p:cNvPr>
          <p:cNvSpPr>
            <a:spLocks noGrp="1"/>
          </p:cNvSpPr>
          <p:nvPr>
            <p:ph type="dt" sz="half" idx="10"/>
          </p:nvPr>
        </p:nvSpPr>
        <p:spPr/>
        <p:txBody>
          <a:bodyPr/>
          <a:lstStyle/>
          <a:p>
            <a:fld id="{E721974B-72D2-4C22-AF1A-45D3585F89CB}" type="datetimeFigureOut">
              <a:rPr lang="pt-BR" smtClean="0"/>
              <a:t>04/08/2022</a:t>
            </a:fld>
            <a:endParaRPr lang="pt-BR" dirty="0"/>
          </a:p>
        </p:txBody>
      </p:sp>
      <p:sp>
        <p:nvSpPr>
          <p:cNvPr id="5" name="Espaço Reservado para Rodapé 4">
            <a:extLst>
              <a:ext uri="{FF2B5EF4-FFF2-40B4-BE49-F238E27FC236}">
                <a16:creationId xmlns:a16="http://schemas.microsoft.com/office/drawing/2014/main" id="{91C3FAD0-0C9C-4EE1-84E9-99F11996A5C0}"/>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5CD014C7-45B0-4F40-9C9E-7146F9179C94}"/>
              </a:ext>
            </a:extLst>
          </p:cNvPr>
          <p:cNvSpPr>
            <a:spLocks noGrp="1"/>
          </p:cNvSpPr>
          <p:nvPr>
            <p:ph type="sldNum" sz="quarter" idx="12"/>
          </p:nvPr>
        </p:nvSpPr>
        <p:spPr/>
        <p:txBody>
          <a:bodyPr/>
          <a:lstStyle/>
          <a:p>
            <a:fld id="{692EF9A2-96A6-4C68-A18C-986ED51CEB99}" type="slidenum">
              <a:rPr lang="pt-BR" smtClean="0"/>
              <a:t>‹nº›</a:t>
            </a:fld>
            <a:endParaRPr lang="pt-BR" dirty="0"/>
          </a:p>
        </p:txBody>
      </p:sp>
    </p:spTree>
    <p:extLst>
      <p:ext uri="{BB962C8B-B14F-4D97-AF65-F5344CB8AC3E}">
        <p14:creationId xmlns:p14="http://schemas.microsoft.com/office/powerpoint/2010/main" val="467744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7338FD-D8E1-49D6-B65B-99C10CB247D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EE6519E-920D-436A-A4C5-6F7895725F31}"/>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2CE8CC4-A316-484B-9E97-0D9591FAA9BD}"/>
              </a:ext>
            </a:extLst>
          </p:cNvPr>
          <p:cNvSpPr>
            <a:spLocks noGrp="1"/>
          </p:cNvSpPr>
          <p:nvPr>
            <p:ph type="dt" sz="half" idx="10"/>
          </p:nvPr>
        </p:nvSpPr>
        <p:spPr/>
        <p:txBody>
          <a:bodyPr/>
          <a:lstStyle/>
          <a:p>
            <a:fld id="{E721974B-72D2-4C22-AF1A-45D3585F89CB}" type="datetimeFigureOut">
              <a:rPr lang="pt-BR" smtClean="0"/>
              <a:t>04/08/2022</a:t>
            </a:fld>
            <a:endParaRPr lang="pt-BR" dirty="0"/>
          </a:p>
        </p:txBody>
      </p:sp>
      <p:sp>
        <p:nvSpPr>
          <p:cNvPr id="5" name="Espaço Reservado para Rodapé 4">
            <a:extLst>
              <a:ext uri="{FF2B5EF4-FFF2-40B4-BE49-F238E27FC236}">
                <a16:creationId xmlns:a16="http://schemas.microsoft.com/office/drawing/2014/main" id="{CCDF81EB-741E-4D0B-A31C-33BF70C1FD6F}"/>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4AB67FCA-5FCB-4571-813D-5C5E365358F9}"/>
              </a:ext>
            </a:extLst>
          </p:cNvPr>
          <p:cNvSpPr>
            <a:spLocks noGrp="1"/>
          </p:cNvSpPr>
          <p:nvPr>
            <p:ph type="sldNum" sz="quarter" idx="12"/>
          </p:nvPr>
        </p:nvSpPr>
        <p:spPr/>
        <p:txBody>
          <a:bodyPr/>
          <a:lstStyle/>
          <a:p>
            <a:fld id="{692EF9A2-96A6-4C68-A18C-986ED51CEB99}" type="slidenum">
              <a:rPr lang="pt-BR" smtClean="0"/>
              <a:t>‹nº›</a:t>
            </a:fld>
            <a:endParaRPr lang="pt-BR" dirty="0"/>
          </a:p>
        </p:txBody>
      </p:sp>
    </p:spTree>
    <p:extLst>
      <p:ext uri="{BB962C8B-B14F-4D97-AF65-F5344CB8AC3E}">
        <p14:creationId xmlns:p14="http://schemas.microsoft.com/office/powerpoint/2010/main" val="327166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177D21-1439-4AD0-9206-283A8B342C81}"/>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B67D65BC-06F1-4732-B922-20492F3EB2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F46025BE-D206-4100-9F67-E2D852935330}"/>
              </a:ext>
            </a:extLst>
          </p:cNvPr>
          <p:cNvSpPr>
            <a:spLocks noGrp="1"/>
          </p:cNvSpPr>
          <p:nvPr>
            <p:ph type="dt" sz="half" idx="10"/>
          </p:nvPr>
        </p:nvSpPr>
        <p:spPr/>
        <p:txBody>
          <a:bodyPr/>
          <a:lstStyle/>
          <a:p>
            <a:fld id="{E721974B-72D2-4C22-AF1A-45D3585F89CB}" type="datetimeFigureOut">
              <a:rPr lang="pt-BR" smtClean="0"/>
              <a:t>04/08/2022</a:t>
            </a:fld>
            <a:endParaRPr lang="pt-BR" dirty="0"/>
          </a:p>
        </p:txBody>
      </p:sp>
      <p:sp>
        <p:nvSpPr>
          <p:cNvPr id="5" name="Espaço Reservado para Rodapé 4">
            <a:extLst>
              <a:ext uri="{FF2B5EF4-FFF2-40B4-BE49-F238E27FC236}">
                <a16:creationId xmlns:a16="http://schemas.microsoft.com/office/drawing/2014/main" id="{F25E6EFE-1166-47C3-9352-49103DB65EF8}"/>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3C71516E-C67B-4CCC-8A86-49405A397A97}"/>
              </a:ext>
            </a:extLst>
          </p:cNvPr>
          <p:cNvSpPr>
            <a:spLocks noGrp="1"/>
          </p:cNvSpPr>
          <p:nvPr>
            <p:ph type="sldNum" sz="quarter" idx="12"/>
          </p:nvPr>
        </p:nvSpPr>
        <p:spPr/>
        <p:txBody>
          <a:bodyPr/>
          <a:lstStyle/>
          <a:p>
            <a:fld id="{692EF9A2-96A6-4C68-A18C-986ED51CEB99}" type="slidenum">
              <a:rPr lang="pt-BR" smtClean="0"/>
              <a:t>‹nº›</a:t>
            </a:fld>
            <a:endParaRPr lang="pt-BR" dirty="0"/>
          </a:p>
        </p:txBody>
      </p:sp>
    </p:spTree>
    <p:extLst>
      <p:ext uri="{BB962C8B-B14F-4D97-AF65-F5344CB8AC3E}">
        <p14:creationId xmlns:p14="http://schemas.microsoft.com/office/powerpoint/2010/main" val="2215527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2BF80E-4436-456F-9D43-96524164135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BD75A35-6B74-4FAF-8ABA-6F37B499B35F}"/>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1FABE42F-CA77-45CF-96EF-6914DDE6FA40}"/>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6365B4A-897A-46A2-BD87-F4098ABADCF4}"/>
              </a:ext>
            </a:extLst>
          </p:cNvPr>
          <p:cNvSpPr>
            <a:spLocks noGrp="1"/>
          </p:cNvSpPr>
          <p:nvPr>
            <p:ph type="dt" sz="half" idx="10"/>
          </p:nvPr>
        </p:nvSpPr>
        <p:spPr/>
        <p:txBody>
          <a:bodyPr/>
          <a:lstStyle/>
          <a:p>
            <a:fld id="{E721974B-72D2-4C22-AF1A-45D3585F89CB}" type="datetimeFigureOut">
              <a:rPr lang="pt-BR" smtClean="0"/>
              <a:t>04/08/2022</a:t>
            </a:fld>
            <a:endParaRPr lang="pt-BR" dirty="0"/>
          </a:p>
        </p:txBody>
      </p:sp>
      <p:sp>
        <p:nvSpPr>
          <p:cNvPr id="6" name="Espaço Reservado para Rodapé 5">
            <a:extLst>
              <a:ext uri="{FF2B5EF4-FFF2-40B4-BE49-F238E27FC236}">
                <a16:creationId xmlns:a16="http://schemas.microsoft.com/office/drawing/2014/main" id="{4A228684-A85F-45DD-AFB4-31FCE7F7CEE4}"/>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A55C303E-E04F-4981-89F5-D12306A7B6AB}"/>
              </a:ext>
            </a:extLst>
          </p:cNvPr>
          <p:cNvSpPr>
            <a:spLocks noGrp="1"/>
          </p:cNvSpPr>
          <p:nvPr>
            <p:ph type="sldNum" sz="quarter" idx="12"/>
          </p:nvPr>
        </p:nvSpPr>
        <p:spPr/>
        <p:txBody>
          <a:bodyPr/>
          <a:lstStyle/>
          <a:p>
            <a:fld id="{692EF9A2-96A6-4C68-A18C-986ED51CEB99}" type="slidenum">
              <a:rPr lang="pt-BR" smtClean="0"/>
              <a:t>‹nº›</a:t>
            </a:fld>
            <a:endParaRPr lang="pt-BR" dirty="0"/>
          </a:p>
        </p:txBody>
      </p:sp>
    </p:spTree>
    <p:extLst>
      <p:ext uri="{BB962C8B-B14F-4D97-AF65-F5344CB8AC3E}">
        <p14:creationId xmlns:p14="http://schemas.microsoft.com/office/powerpoint/2010/main" val="1463683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292C12-85F2-4CBE-9AF0-B797F65BBA09}"/>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82B2C54-06E2-4970-A402-50277E5D3E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05DB32B6-D624-462E-8002-DB653778FA65}"/>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B3D4348-CB12-42C5-A30E-BB124844BC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BFC31C9B-29BE-4336-86F4-033338BE6A34}"/>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986D7D6E-C732-4599-ABFC-6F1F358A862A}"/>
              </a:ext>
            </a:extLst>
          </p:cNvPr>
          <p:cNvSpPr>
            <a:spLocks noGrp="1"/>
          </p:cNvSpPr>
          <p:nvPr>
            <p:ph type="dt" sz="half" idx="10"/>
          </p:nvPr>
        </p:nvSpPr>
        <p:spPr/>
        <p:txBody>
          <a:bodyPr/>
          <a:lstStyle/>
          <a:p>
            <a:fld id="{E721974B-72D2-4C22-AF1A-45D3585F89CB}" type="datetimeFigureOut">
              <a:rPr lang="pt-BR" smtClean="0"/>
              <a:t>04/08/2022</a:t>
            </a:fld>
            <a:endParaRPr lang="pt-BR" dirty="0"/>
          </a:p>
        </p:txBody>
      </p:sp>
      <p:sp>
        <p:nvSpPr>
          <p:cNvPr id="8" name="Espaço Reservado para Rodapé 7">
            <a:extLst>
              <a:ext uri="{FF2B5EF4-FFF2-40B4-BE49-F238E27FC236}">
                <a16:creationId xmlns:a16="http://schemas.microsoft.com/office/drawing/2014/main" id="{0EC164BF-53E0-42E5-8621-01609DD2F99F}"/>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4E168F98-2174-459C-BE35-6468B6DA700B}"/>
              </a:ext>
            </a:extLst>
          </p:cNvPr>
          <p:cNvSpPr>
            <a:spLocks noGrp="1"/>
          </p:cNvSpPr>
          <p:nvPr>
            <p:ph type="sldNum" sz="quarter" idx="12"/>
          </p:nvPr>
        </p:nvSpPr>
        <p:spPr/>
        <p:txBody>
          <a:bodyPr/>
          <a:lstStyle/>
          <a:p>
            <a:fld id="{692EF9A2-96A6-4C68-A18C-986ED51CEB99}" type="slidenum">
              <a:rPr lang="pt-BR" smtClean="0"/>
              <a:t>‹nº›</a:t>
            </a:fld>
            <a:endParaRPr lang="pt-BR" dirty="0"/>
          </a:p>
        </p:txBody>
      </p:sp>
    </p:spTree>
    <p:extLst>
      <p:ext uri="{BB962C8B-B14F-4D97-AF65-F5344CB8AC3E}">
        <p14:creationId xmlns:p14="http://schemas.microsoft.com/office/powerpoint/2010/main" val="42593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2E6FA2-39AD-4352-ADC3-E025ABD8617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B76F724A-8C5F-4FD3-86E6-37BA450647CD}"/>
              </a:ext>
            </a:extLst>
          </p:cNvPr>
          <p:cNvSpPr>
            <a:spLocks noGrp="1"/>
          </p:cNvSpPr>
          <p:nvPr>
            <p:ph type="dt" sz="half" idx="10"/>
          </p:nvPr>
        </p:nvSpPr>
        <p:spPr/>
        <p:txBody>
          <a:bodyPr/>
          <a:lstStyle/>
          <a:p>
            <a:fld id="{E721974B-72D2-4C22-AF1A-45D3585F89CB}" type="datetimeFigureOut">
              <a:rPr lang="pt-BR" smtClean="0"/>
              <a:t>04/08/2022</a:t>
            </a:fld>
            <a:endParaRPr lang="pt-BR" dirty="0"/>
          </a:p>
        </p:txBody>
      </p:sp>
      <p:sp>
        <p:nvSpPr>
          <p:cNvPr id="4" name="Espaço Reservado para Rodapé 3">
            <a:extLst>
              <a:ext uri="{FF2B5EF4-FFF2-40B4-BE49-F238E27FC236}">
                <a16:creationId xmlns:a16="http://schemas.microsoft.com/office/drawing/2014/main" id="{E2897A17-FA54-4E2F-8A69-88DCA5375EDC}"/>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E401AC3E-A7A6-4B86-9A7F-88A0EDB4571E}"/>
              </a:ext>
            </a:extLst>
          </p:cNvPr>
          <p:cNvSpPr>
            <a:spLocks noGrp="1"/>
          </p:cNvSpPr>
          <p:nvPr>
            <p:ph type="sldNum" sz="quarter" idx="12"/>
          </p:nvPr>
        </p:nvSpPr>
        <p:spPr/>
        <p:txBody>
          <a:bodyPr/>
          <a:lstStyle/>
          <a:p>
            <a:fld id="{692EF9A2-96A6-4C68-A18C-986ED51CEB99}" type="slidenum">
              <a:rPr lang="pt-BR" smtClean="0"/>
              <a:t>‹nº›</a:t>
            </a:fld>
            <a:endParaRPr lang="pt-BR" dirty="0"/>
          </a:p>
        </p:txBody>
      </p:sp>
    </p:spTree>
    <p:extLst>
      <p:ext uri="{BB962C8B-B14F-4D97-AF65-F5344CB8AC3E}">
        <p14:creationId xmlns:p14="http://schemas.microsoft.com/office/powerpoint/2010/main" val="1396685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1B0DBEC-7F75-4B6D-A7EF-ED24D93FE801}"/>
              </a:ext>
            </a:extLst>
          </p:cNvPr>
          <p:cNvSpPr>
            <a:spLocks noGrp="1"/>
          </p:cNvSpPr>
          <p:nvPr>
            <p:ph type="dt" sz="half" idx="10"/>
          </p:nvPr>
        </p:nvSpPr>
        <p:spPr/>
        <p:txBody>
          <a:bodyPr/>
          <a:lstStyle/>
          <a:p>
            <a:fld id="{E721974B-72D2-4C22-AF1A-45D3585F89CB}" type="datetimeFigureOut">
              <a:rPr lang="pt-BR" smtClean="0"/>
              <a:t>04/08/2022</a:t>
            </a:fld>
            <a:endParaRPr lang="pt-BR" dirty="0"/>
          </a:p>
        </p:txBody>
      </p:sp>
      <p:sp>
        <p:nvSpPr>
          <p:cNvPr id="3" name="Espaço Reservado para Rodapé 2">
            <a:extLst>
              <a:ext uri="{FF2B5EF4-FFF2-40B4-BE49-F238E27FC236}">
                <a16:creationId xmlns:a16="http://schemas.microsoft.com/office/drawing/2014/main" id="{0C417CC7-3ECC-4E64-85CC-AEB926FFE262}"/>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FF466B15-BF59-4D2C-A67D-D16570ABEC23}"/>
              </a:ext>
            </a:extLst>
          </p:cNvPr>
          <p:cNvSpPr>
            <a:spLocks noGrp="1"/>
          </p:cNvSpPr>
          <p:nvPr>
            <p:ph type="sldNum" sz="quarter" idx="12"/>
          </p:nvPr>
        </p:nvSpPr>
        <p:spPr/>
        <p:txBody>
          <a:bodyPr/>
          <a:lstStyle/>
          <a:p>
            <a:fld id="{692EF9A2-96A6-4C68-A18C-986ED51CEB99}" type="slidenum">
              <a:rPr lang="pt-BR" smtClean="0"/>
              <a:t>‹nº›</a:t>
            </a:fld>
            <a:endParaRPr lang="pt-BR" dirty="0"/>
          </a:p>
        </p:txBody>
      </p:sp>
    </p:spTree>
    <p:extLst>
      <p:ext uri="{BB962C8B-B14F-4D97-AF65-F5344CB8AC3E}">
        <p14:creationId xmlns:p14="http://schemas.microsoft.com/office/powerpoint/2010/main" val="2394069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3EB38-09BF-44FF-97EB-8232E9F2CF8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17C9CE0D-B837-4DA6-A553-9E54CA765E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CCDA816F-BEB2-44F8-AD0A-BC9995B22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220AC1B8-AAC6-4EA6-B7B2-4E98EE3C9DBD}"/>
              </a:ext>
            </a:extLst>
          </p:cNvPr>
          <p:cNvSpPr>
            <a:spLocks noGrp="1"/>
          </p:cNvSpPr>
          <p:nvPr>
            <p:ph type="dt" sz="half" idx="10"/>
          </p:nvPr>
        </p:nvSpPr>
        <p:spPr/>
        <p:txBody>
          <a:bodyPr/>
          <a:lstStyle/>
          <a:p>
            <a:fld id="{E721974B-72D2-4C22-AF1A-45D3585F89CB}" type="datetimeFigureOut">
              <a:rPr lang="pt-BR" smtClean="0"/>
              <a:t>04/08/2022</a:t>
            </a:fld>
            <a:endParaRPr lang="pt-BR" dirty="0"/>
          </a:p>
        </p:txBody>
      </p:sp>
      <p:sp>
        <p:nvSpPr>
          <p:cNvPr id="6" name="Espaço Reservado para Rodapé 5">
            <a:extLst>
              <a:ext uri="{FF2B5EF4-FFF2-40B4-BE49-F238E27FC236}">
                <a16:creationId xmlns:a16="http://schemas.microsoft.com/office/drawing/2014/main" id="{8E695222-234B-466A-ADC3-D53EEC883A5E}"/>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32D4D4B1-57EB-4DB4-B149-61BE6A2A1EBB}"/>
              </a:ext>
            </a:extLst>
          </p:cNvPr>
          <p:cNvSpPr>
            <a:spLocks noGrp="1"/>
          </p:cNvSpPr>
          <p:nvPr>
            <p:ph type="sldNum" sz="quarter" idx="12"/>
          </p:nvPr>
        </p:nvSpPr>
        <p:spPr/>
        <p:txBody>
          <a:bodyPr/>
          <a:lstStyle/>
          <a:p>
            <a:fld id="{692EF9A2-96A6-4C68-A18C-986ED51CEB99}" type="slidenum">
              <a:rPr lang="pt-BR" smtClean="0"/>
              <a:t>‹nº›</a:t>
            </a:fld>
            <a:endParaRPr lang="pt-BR" dirty="0"/>
          </a:p>
        </p:txBody>
      </p:sp>
    </p:spTree>
    <p:extLst>
      <p:ext uri="{BB962C8B-B14F-4D97-AF65-F5344CB8AC3E}">
        <p14:creationId xmlns:p14="http://schemas.microsoft.com/office/powerpoint/2010/main" val="248964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B5E109-FF0D-4AAB-982F-6171EABEFF7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2EDE11BE-4B0E-4801-BB1D-3003E034B4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a:extLst>
              <a:ext uri="{FF2B5EF4-FFF2-40B4-BE49-F238E27FC236}">
                <a16:creationId xmlns:a16="http://schemas.microsoft.com/office/drawing/2014/main" id="{5D7E241A-8B97-42AC-9F43-2A9434680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32F7689E-1711-44D2-9440-75A2F251632D}"/>
              </a:ext>
            </a:extLst>
          </p:cNvPr>
          <p:cNvSpPr>
            <a:spLocks noGrp="1"/>
          </p:cNvSpPr>
          <p:nvPr>
            <p:ph type="dt" sz="half" idx="10"/>
          </p:nvPr>
        </p:nvSpPr>
        <p:spPr/>
        <p:txBody>
          <a:bodyPr/>
          <a:lstStyle/>
          <a:p>
            <a:fld id="{E721974B-72D2-4C22-AF1A-45D3585F89CB}" type="datetimeFigureOut">
              <a:rPr lang="pt-BR" smtClean="0"/>
              <a:t>04/08/2022</a:t>
            </a:fld>
            <a:endParaRPr lang="pt-BR" dirty="0"/>
          </a:p>
        </p:txBody>
      </p:sp>
      <p:sp>
        <p:nvSpPr>
          <p:cNvPr id="6" name="Espaço Reservado para Rodapé 5">
            <a:extLst>
              <a:ext uri="{FF2B5EF4-FFF2-40B4-BE49-F238E27FC236}">
                <a16:creationId xmlns:a16="http://schemas.microsoft.com/office/drawing/2014/main" id="{2B7DBC58-E539-42B0-A176-52DC5FF7DD87}"/>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DA7544A2-7D67-4A43-82A3-49D7ACBDC061}"/>
              </a:ext>
            </a:extLst>
          </p:cNvPr>
          <p:cNvSpPr>
            <a:spLocks noGrp="1"/>
          </p:cNvSpPr>
          <p:nvPr>
            <p:ph type="sldNum" sz="quarter" idx="12"/>
          </p:nvPr>
        </p:nvSpPr>
        <p:spPr/>
        <p:txBody>
          <a:bodyPr/>
          <a:lstStyle/>
          <a:p>
            <a:fld id="{692EF9A2-96A6-4C68-A18C-986ED51CEB99}" type="slidenum">
              <a:rPr lang="pt-BR" smtClean="0"/>
              <a:t>‹nº›</a:t>
            </a:fld>
            <a:endParaRPr lang="pt-BR" dirty="0"/>
          </a:p>
        </p:txBody>
      </p:sp>
    </p:spTree>
    <p:extLst>
      <p:ext uri="{BB962C8B-B14F-4D97-AF65-F5344CB8AC3E}">
        <p14:creationId xmlns:p14="http://schemas.microsoft.com/office/powerpoint/2010/main" val="106180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CB7BE8E-060C-4EEF-9F3B-BEB6A1F66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A0D44F0F-97DC-4D3F-A5F7-1C3216198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57773BD-6EF5-4FE5-BF9F-8FEEBEB8A9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21974B-72D2-4C22-AF1A-45D3585F89CB}" type="datetimeFigureOut">
              <a:rPr lang="pt-BR" smtClean="0"/>
              <a:t>04/08/2022</a:t>
            </a:fld>
            <a:endParaRPr lang="pt-BR" dirty="0"/>
          </a:p>
        </p:txBody>
      </p:sp>
      <p:sp>
        <p:nvSpPr>
          <p:cNvPr id="5" name="Espaço Reservado para Rodapé 4">
            <a:extLst>
              <a:ext uri="{FF2B5EF4-FFF2-40B4-BE49-F238E27FC236}">
                <a16:creationId xmlns:a16="http://schemas.microsoft.com/office/drawing/2014/main" id="{19C97823-11BA-4BFC-B26E-A4868CCDA6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FD53E202-E2FD-485D-8009-84103DEDCA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2EF9A2-96A6-4C68-A18C-986ED51CEB99}" type="slidenum">
              <a:rPr lang="pt-BR" smtClean="0"/>
              <a:t>‹nº›</a:t>
            </a:fld>
            <a:endParaRPr lang="pt-BR" dirty="0"/>
          </a:p>
        </p:txBody>
      </p:sp>
    </p:spTree>
    <p:extLst>
      <p:ext uri="{BB962C8B-B14F-4D97-AF65-F5344CB8AC3E}">
        <p14:creationId xmlns:p14="http://schemas.microsoft.com/office/powerpoint/2010/main" val="3719035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10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Swansea University College of Human and Health Science Animation | Cowbridge and Cardiff animation studios">
            <a:extLst>
              <a:ext uri="{FF2B5EF4-FFF2-40B4-BE49-F238E27FC236}">
                <a16:creationId xmlns:a16="http://schemas.microsoft.com/office/drawing/2014/main" id="{9029B86F-1E4A-447E-B131-9B20CBE97A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369" b="8517"/>
          <a:stretch/>
        </p:blipFill>
        <p:spPr bwMode="auto">
          <a:xfrm>
            <a:off x="3521035" y="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9D3B0814-B809-460F-81C7-BC260500991A}"/>
              </a:ext>
            </a:extLst>
          </p:cNvPr>
          <p:cNvSpPr>
            <a:spLocks noGrp="1"/>
          </p:cNvSpPr>
          <p:nvPr>
            <p:ph type="ctrTitle"/>
          </p:nvPr>
        </p:nvSpPr>
        <p:spPr>
          <a:xfrm>
            <a:off x="3518582" y="5489"/>
            <a:ext cx="4023360" cy="1356058"/>
          </a:xfrm>
        </p:spPr>
        <p:txBody>
          <a:bodyPr anchor="b">
            <a:normAutofit fontScale="90000"/>
          </a:bodyPr>
          <a:lstStyle/>
          <a:p>
            <a:r>
              <a:rPr lang="pt-BR" sz="4800" dirty="0"/>
              <a:t>ENGENHARIA GENÉTICA </a:t>
            </a:r>
          </a:p>
        </p:txBody>
      </p:sp>
      <p:sp>
        <p:nvSpPr>
          <p:cNvPr id="3" name="Subtítulo 2">
            <a:extLst>
              <a:ext uri="{FF2B5EF4-FFF2-40B4-BE49-F238E27FC236}">
                <a16:creationId xmlns:a16="http://schemas.microsoft.com/office/drawing/2014/main" id="{7FD48BF0-262B-49D1-8133-316BBDEBF800}"/>
              </a:ext>
            </a:extLst>
          </p:cNvPr>
          <p:cNvSpPr>
            <a:spLocks noGrp="1"/>
          </p:cNvSpPr>
          <p:nvPr>
            <p:ph type="subTitle" idx="1"/>
          </p:nvPr>
        </p:nvSpPr>
        <p:spPr>
          <a:xfrm>
            <a:off x="2453" y="5946215"/>
            <a:ext cx="4023359" cy="911785"/>
          </a:xfrm>
        </p:spPr>
        <p:txBody>
          <a:bodyPr>
            <a:normAutofit lnSpcReduction="10000"/>
          </a:bodyPr>
          <a:lstStyle/>
          <a:p>
            <a:pPr algn="l"/>
            <a:r>
              <a:rPr lang="pt-BR" sz="2000" dirty="0"/>
              <a:t>ANA JULIA, ALEXANDRE, LAURA, LEONARDO, MARA LUIZA, JOÃO DAMION, RODRIGO e VITOR </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tângulo 3">
            <a:extLst>
              <a:ext uri="{FF2B5EF4-FFF2-40B4-BE49-F238E27FC236}">
                <a16:creationId xmlns:a16="http://schemas.microsoft.com/office/drawing/2014/main" id="{2BD2E6D8-C3ED-4C2D-9D8D-58E05C3559E3}"/>
              </a:ext>
            </a:extLst>
          </p:cNvPr>
          <p:cNvSpPr/>
          <p:nvPr/>
        </p:nvSpPr>
        <p:spPr>
          <a:xfrm>
            <a:off x="342623" y="317969"/>
            <a:ext cx="1050748" cy="613558"/>
          </a:xfrm>
          <a:prstGeom prst="rect">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Retângulo 4">
            <a:extLst>
              <a:ext uri="{FF2B5EF4-FFF2-40B4-BE49-F238E27FC236}">
                <a16:creationId xmlns:a16="http://schemas.microsoft.com/office/drawing/2014/main" id="{B46E6370-0E65-42EC-9F9E-BB85C92BC5DB}"/>
              </a:ext>
            </a:extLst>
          </p:cNvPr>
          <p:cNvSpPr/>
          <p:nvPr/>
        </p:nvSpPr>
        <p:spPr>
          <a:xfrm>
            <a:off x="406895" y="4121239"/>
            <a:ext cx="4255257" cy="613558"/>
          </a:xfrm>
          <a:prstGeom prst="rect">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a:extLst>
              <a:ext uri="{FF2B5EF4-FFF2-40B4-BE49-F238E27FC236}">
                <a16:creationId xmlns:a16="http://schemas.microsoft.com/office/drawing/2014/main" id="{EB3E8AB7-504B-472D-ABE1-1F38ECA26E67}"/>
              </a:ext>
            </a:extLst>
          </p:cNvPr>
          <p:cNvSpPr txBox="1"/>
          <p:nvPr/>
        </p:nvSpPr>
        <p:spPr>
          <a:xfrm>
            <a:off x="11307651" y="6246254"/>
            <a:ext cx="301686" cy="369332"/>
          </a:xfrm>
          <a:prstGeom prst="rect">
            <a:avLst/>
          </a:prstGeom>
          <a:noFill/>
        </p:spPr>
        <p:txBody>
          <a:bodyPr wrap="none" rtlCol="0">
            <a:spAutoFit/>
          </a:bodyPr>
          <a:lstStyle/>
          <a:p>
            <a:r>
              <a:rPr lang="pt-BR" b="1" dirty="0"/>
              <a:t>1</a:t>
            </a:r>
          </a:p>
        </p:txBody>
      </p:sp>
    </p:spTree>
    <p:extLst>
      <p:ext uri="{BB962C8B-B14F-4D97-AF65-F5344CB8AC3E}">
        <p14:creationId xmlns:p14="http://schemas.microsoft.com/office/powerpoint/2010/main" val="39505181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12492F9C-1507-409B-A2A5-423AE7DF84E4}"/>
              </a:ext>
            </a:extLst>
          </p:cNvPr>
          <p:cNvPicPr>
            <a:picLocks noChangeAspect="1"/>
          </p:cNvPicPr>
          <p:nvPr/>
        </p:nvPicPr>
        <p:blipFill rotWithShape="1">
          <a:blip r:embed="rId2"/>
          <a:srcRect l="20852" r="557" b="-1"/>
          <a:stretch/>
        </p:blipFill>
        <p:spPr>
          <a:xfrm>
            <a:off x="4117521" y="10"/>
            <a:ext cx="8074479" cy="6857990"/>
          </a:xfrm>
          <a:prstGeom prst="rect">
            <a:avLst/>
          </a:prstGeom>
        </p:spPr>
      </p:pic>
      <p:sp>
        <p:nvSpPr>
          <p:cNvPr id="9" name="Freeform: Shape 8">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4BBB0A76-4DF8-4081-9397-F36F98A77113}"/>
              </a:ext>
            </a:extLst>
          </p:cNvPr>
          <p:cNvSpPr>
            <a:spLocks noGrp="1"/>
          </p:cNvSpPr>
          <p:nvPr>
            <p:ph type="title"/>
          </p:nvPr>
        </p:nvSpPr>
        <p:spPr>
          <a:xfrm>
            <a:off x="490347" y="339367"/>
            <a:ext cx="5266155" cy="1325563"/>
          </a:xfrm>
        </p:spPr>
        <p:txBody>
          <a:bodyPr>
            <a:normAutofit/>
          </a:bodyPr>
          <a:lstStyle/>
          <a:p>
            <a:r>
              <a:rPr lang="pt-BR" sz="3700" b="1" dirty="0"/>
              <a:t>Qual o objetivo dos OGM?</a:t>
            </a:r>
            <a:br>
              <a:rPr lang="pt-BR" sz="3700" dirty="0"/>
            </a:br>
            <a:endParaRPr lang="pt-BR" sz="3700" dirty="0"/>
          </a:p>
        </p:txBody>
      </p:sp>
      <p:sp>
        <p:nvSpPr>
          <p:cNvPr id="3" name="Espaço Reservado para Conteúdo 2">
            <a:extLst>
              <a:ext uri="{FF2B5EF4-FFF2-40B4-BE49-F238E27FC236}">
                <a16:creationId xmlns:a16="http://schemas.microsoft.com/office/drawing/2014/main" id="{F8EFE271-326D-40C6-9334-842C8B830F8C}"/>
              </a:ext>
            </a:extLst>
          </p:cNvPr>
          <p:cNvSpPr>
            <a:spLocks noGrp="1"/>
          </p:cNvSpPr>
          <p:nvPr>
            <p:ph idx="1"/>
          </p:nvPr>
        </p:nvSpPr>
        <p:spPr>
          <a:xfrm>
            <a:off x="490347" y="1197735"/>
            <a:ext cx="3941499" cy="4979227"/>
          </a:xfrm>
        </p:spPr>
        <p:txBody>
          <a:bodyPr>
            <a:normAutofit fontScale="92500" lnSpcReduction="10000"/>
          </a:bodyPr>
          <a:lstStyle/>
          <a:p>
            <a:pPr algn="just"/>
            <a:r>
              <a:rPr lang="pt-BR" sz="1600" dirty="0"/>
              <a:t>Resistência a pragas e doenças: as plantas modificadas podem ter no seu DNA um gene que confira resistência a herbicidas e inseticidas, ou então, um gene que confira resistência ao ataque de insetos, através da liberação de toxinas que matam essas pragas.</a:t>
            </a:r>
          </a:p>
          <a:p>
            <a:pPr algn="just"/>
            <a:r>
              <a:rPr lang="pt-BR" sz="1600" dirty="0"/>
              <a:t>Com a utilização das plantas tolerantes ou resistentes ocorre diminuição no uso dos produtos químicos e consequentemente, redução dos custos de produção;</a:t>
            </a:r>
          </a:p>
          <a:p>
            <a:pPr algn="just"/>
            <a:r>
              <a:rPr lang="pt-BR" sz="1600" dirty="0"/>
              <a:t>Aumento da produtividade: através do desenvolvimento de lavouras mais produtivas com menor agressão ao meio ambiente;</a:t>
            </a:r>
          </a:p>
          <a:p>
            <a:pPr algn="just"/>
            <a:r>
              <a:rPr lang="pt-BR" sz="1600" dirty="0"/>
              <a:t>Redução no uso de fertilizantes: algumas plantas geneticamente modificadas são capazes de aumentar seu tamanho naturalmente, sem precisar de fertilizantes os outros compostos químicos;</a:t>
            </a:r>
          </a:p>
          <a:p>
            <a:pPr algn="just"/>
            <a:r>
              <a:rPr lang="pt-BR" sz="1600" dirty="0"/>
              <a:t>Outras vantagens: maior tolerância às mudanças climáticas, introdução de características novas de interesse econômico e melhoria nos alimentos produzidos.</a:t>
            </a:r>
          </a:p>
        </p:txBody>
      </p:sp>
      <p:sp>
        <p:nvSpPr>
          <p:cNvPr id="7" name="CaixaDeTexto 6">
            <a:extLst>
              <a:ext uri="{FF2B5EF4-FFF2-40B4-BE49-F238E27FC236}">
                <a16:creationId xmlns:a16="http://schemas.microsoft.com/office/drawing/2014/main" id="{360D8BBC-C04F-472B-81CB-8DC8B3A9F0AE}"/>
              </a:ext>
            </a:extLst>
          </p:cNvPr>
          <p:cNvSpPr txBox="1"/>
          <p:nvPr/>
        </p:nvSpPr>
        <p:spPr>
          <a:xfrm>
            <a:off x="11307651" y="6246254"/>
            <a:ext cx="418704" cy="369332"/>
          </a:xfrm>
          <a:prstGeom prst="rect">
            <a:avLst/>
          </a:prstGeom>
          <a:noFill/>
        </p:spPr>
        <p:txBody>
          <a:bodyPr wrap="none" rtlCol="0">
            <a:spAutoFit/>
          </a:bodyPr>
          <a:lstStyle/>
          <a:p>
            <a:r>
              <a:rPr lang="pt-BR" b="1" dirty="0"/>
              <a:t>10</a:t>
            </a:r>
          </a:p>
        </p:txBody>
      </p:sp>
    </p:spTree>
    <p:extLst>
      <p:ext uri="{BB962C8B-B14F-4D97-AF65-F5344CB8AC3E}">
        <p14:creationId xmlns:p14="http://schemas.microsoft.com/office/powerpoint/2010/main" val="8129467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9" name="Rectangle 512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4" name="Picture 4" descr="https://images.educamaisbrasil.com.br/content/banco_de_imagens/guia-de-estudo/D/alimentos-transgenicos-genes-externos.jpg">
            <a:extLst>
              <a:ext uri="{FF2B5EF4-FFF2-40B4-BE49-F238E27FC236}">
                <a16:creationId xmlns:a16="http://schemas.microsoft.com/office/drawing/2014/main" id="{B1624F13-C896-41DB-BB2B-1A6B592E98FB}"/>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b="625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AF6FDCB6-1CD8-4F11-A42E-996D7FF6C9DD}"/>
              </a:ext>
            </a:extLst>
          </p:cNvPr>
          <p:cNvSpPr>
            <a:spLocks noGrp="1"/>
          </p:cNvSpPr>
          <p:nvPr>
            <p:ph type="title"/>
          </p:nvPr>
        </p:nvSpPr>
        <p:spPr>
          <a:xfrm>
            <a:off x="838200" y="365125"/>
            <a:ext cx="10515600" cy="1325563"/>
          </a:xfrm>
        </p:spPr>
        <p:txBody>
          <a:bodyPr>
            <a:normAutofit/>
          </a:bodyPr>
          <a:lstStyle/>
          <a:p>
            <a:r>
              <a:rPr lang="pt-BR" dirty="0">
                <a:solidFill>
                  <a:srgbClr val="FFFFFF"/>
                </a:solidFill>
              </a:rPr>
              <a:t>O que são transgênicos?</a:t>
            </a:r>
          </a:p>
        </p:txBody>
      </p:sp>
      <p:sp>
        <p:nvSpPr>
          <p:cNvPr id="3" name="Espaço Reservado para Conteúdo 2">
            <a:extLst>
              <a:ext uri="{FF2B5EF4-FFF2-40B4-BE49-F238E27FC236}">
                <a16:creationId xmlns:a16="http://schemas.microsoft.com/office/drawing/2014/main" id="{7200AF61-CFDA-4480-9587-CFA1B8B2C821}"/>
              </a:ext>
            </a:extLst>
          </p:cNvPr>
          <p:cNvSpPr>
            <a:spLocks noGrp="1"/>
          </p:cNvSpPr>
          <p:nvPr>
            <p:ph idx="1"/>
          </p:nvPr>
        </p:nvSpPr>
        <p:spPr>
          <a:xfrm>
            <a:off x="838200" y="1825625"/>
            <a:ext cx="10515600" cy="4351338"/>
          </a:xfrm>
        </p:spPr>
        <p:txBody>
          <a:bodyPr>
            <a:normAutofit fontScale="92500" lnSpcReduction="10000"/>
          </a:bodyPr>
          <a:lstStyle/>
          <a:p>
            <a:r>
              <a:rPr lang="pt-BR" sz="2600" dirty="0">
                <a:solidFill>
                  <a:srgbClr val="FFFFFF"/>
                </a:solidFill>
              </a:rPr>
              <a:t>São chamados de transgênicos os organismos geneticamente modificados (OGM), ou seja, são seres vivos que possuem genes de outra espécie inseridos através de procedimentos desenvolvidos pela Engenharia Genética.</a:t>
            </a:r>
          </a:p>
          <a:p>
            <a:r>
              <a:rPr lang="pt-BR" sz="2600" dirty="0">
                <a:solidFill>
                  <a:srgbClr val="FFFFFF"/>
                </a:solidFill>
              </a:rPr>
              <a:t>Tal técnica visa colocar no material genético de um indivíduo um gene novo, externo, de outra espécie, sendo esse o “transgene” que tem como objetivo principal melhorar algum processo, desde aumentar a produtividade de uma planta até mesmo a produção de substâncias que o organismo original não produzia.</a:t>
            </a:r>
          </a:p>
          <a:p>
            <a:r>
              <a:rPr lang="pt-BR" sz="2600" dirty="0">
                <a:solidFill>
                  <a:srgbClr val="FFFFFF"/>
                </a:solidFill>
              </a:rPr>
              <a:t>A depender do gene adicionado, a planta pode se tornar mais nutritiva ou mais resistente à seca, a pragas ou a agrotóxicos.</a:t>
            </a:r>
          </a:p>
          <a:p>
            <a:r>
              <a:rPr lang="pt-BR" dirty="0"/>
              <a:t>Assim, o transgênico é um tipo de OGM, mas nem todo OGM é um transgênico.</a:t>
            </a:r>
            <a:endParaRPr lang="pt-BR" sz="2600" dirty="0">
              <a:solidFill>
                <a:srgbClr val="FFFFFF"/>
              </a:solidFill>
            </a:endParaRPr>
          </a:p>
        </p:txBody>
      </p:sp>
      <p:sp>
        <p:nvSpPr>
          <p:cNvPr id="6" name="CaixaDeTexto 5">
            <a:extLst>
              <a:ext uri="{FF2B5EF4-FFF2-40B4-BE49-F238E27FC236}">
                <a16:creationId xmlns:a16="http://schemas.microsoft.com/office/drawing/2014/main" id="{F53E17E9-836F-474D-89E0-FAB0239E7463}"/>
              </a:ext>
            </a:extLst>
          </p:cNvPr>
          <p:cNvSpPr txBox="1"/>
          <p:nvPr/>
        </p:nvSpPr>
        <p:spPr>
          <a:xfrm>
            <a:off x="11307651" y="6246254"/>
            <a:ext cx="418704" cy="369332"/>
          </a:xfrm>
          <a:prstGeom prst="rect">
            <a:avLst/>
          </a:prstGeom>
          <a:noFill/>
        </p:spPr>
        <p:txBody>
          <a:bodyPr wrap="none" rtlCol="0">
            <a:spAutoFit/>
          </a:bodyPr>
          <a:lstStyle/>
          <a:p>
            <a:r>
              <a:rPr lang="pt-BR" b="1" dirty="0"/>
              <a:t>11</a:t>
            </a:r>
          </a:p>
        </p:txBody>
      </p:sp>
    </p:spTree>
    <p:extLst>
      <p:ext uri="{BB962C8B-B14F-4D97-AF65-F5344CB8AC3E}">
        <p14:creationId xmlns:p14="http://schemas.microsoft.com/office/powerpoint/2010/main" val="862265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Espaço Reservado para Conteúdo 3">
            <a:extLst>
              <a:ext uri="{FF2B5EF4-FFF2-40B4-BE49-F238E27FC236}">
                <a16:creationId xmlns:a16="http://schemas.microsoft.com/office/drawing/2014/main" id="{D596A414-2518-477C-AD1A-6E8A7D1464F1}"/>
              </a:ext>
            </a:extLst>
          </p:cNvPr>
          <p:cNvPicPr>
            <a:picLocks noGrp="1" noChangeAspect="1"/>
          </p:cNvPicPr>
          <p:nvPr>
            <p:ph idx="1"/>
          </p:nvPr>
        </p:nvPicPr>
        <p:blipFill>
          <a:blip r:embed="rId2"/>
          <a:stretch>
            <a:fillRect/>
          </a:stretch>
        </p:blipFill>
        <p:spPr>
          <a:xfrm>
            <a:off x="457200" y="877443"/>
            <a:ext cx="11277600" cy="5103114"/>
          </a:xfrm>
          <a:prstGeom prst="rect">
            <a:avLst/>
          </a:prstGeom>
        </p:spPr>
      </p:pic>
      <p:sp>
        <p:nvSpPr>
          <p:cNvPr id="12" name="CaixaDeTexto 11">
            <a:extLst>
              <a:ext uri="{FF2B5EF4-FFF2-40B4-BE49-F238E27FC236}">
                <a16:creationId xmlns:a16="http://schemas.microsoft.com/office/drawing/2014/main" id="{F32396BF-89EF-4C65-BE15-D9821F0DEC8A}"/>
              </a:ext>
            </a:extLst>
          </p:cNvPr>
          <p:cNvSpPr txBox="1"/>
          <p:nvPr/>
        </p:nvSpPr>
        <p:spPr>
          <a:xfrm>
            <a:off x="11320530" y="6246254"/>
            <a:ext cx="418704" cy="369332"/>
          </a:xfrm>
          <a:prstGeom prst="rect">
            <a:avLst/>
          </a:prstGeom>
          <a:noFill/>
        </p:spPr>
        <p:txBody>
          <a:bodyPr wrap="none" rtlCol="0">
            <a:spAutoFit/>
          </a:bodyPr>
          <a:lstStyle/>
          <a:p>
            <a:r>
              <a:rPr lang="pt-BR" b="1" dirty="0"/>
              <a:t>12</a:t>
            </a:r>
          </a:p>
        </p:txBody>
      </p:sp>
    </p:spTree>
    <p:extLst>
      <p:ext uri="{BB962C8B-B14F-4D97-AF65-F5344CB8AC3E}">
        <p14:creationId xmlns:p14="http://schemas.microsoft.com/office/powerpoint/2010/main" val="4160476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46C18F-48B4-4FBF-BC38-349FF911235C}"/>
              </a:ext>
            </a:extLst>
          </p:cNvPr>
          <p:cNvSpPr>
            <a:spLocks noGrp="1"/>
          </p:cNvSpPr>
          <p:nvPr>
            <p:ph type="title"/>
          </p:nvPr>
        </p:nvSpPr>
        <p:spPr>
          <a:xfrm>
            <a:off x="6417733" y="490537"/>
            <a:ext cx="5291663" cy="1628775"/>
          </a:xfrm>
        </p:spPr>
        <p:txBody>
          <a:bodyPr anchor="b">
            <a:normAutofit/>
          </a:bodyPr>
          <a:lstStyle/>
          <a:p>
            <a:r>
              <a:rPr lang="pt-BR" sz="3400" b="1" dirty="0"/>
              <a:t>Alimentos transgênicos mais consumidos no mundo</a:t>
            </a:r>
            <a:br>
              <a:rPr lang="pt-BR" sz="3400" dirty="0"/>
            </a:br>
            <a:endParaRPr lang="pt-BR" sz="3400" dirty="0"/>
          </a:p>
        </p:txBody>
      </p:sp>
      <p:pic>
        <p:nvPicPr>
          <p:cNvPr id="4" name="Imagem 3">
            <a:extLst>
              <a:ext uri="{FF2B5EF4-FFF2-40B4-BE49-F238E27FC236}">
                <a16:creationId xmlns:a16="http://schemas.microsoft.com/office/drawing/2014/main" id="{ED60EC83-CF10-45BD-A3E3-93F3F37B4AF5}"/>
              </a:ext>
            </a:extLst>
          </p:cNvPr>
          <p:cNvPicPr>
            <a:picLocks noChangeAspect="1"/>
          </p:cNvPicPr>
          <p:nvPr/>
        </p:nvPicPr>
        <p:blipFill rotWithShape="1">
          <a:blip r:embed="rId2"/>
          <a:srcRect l="36229" r="30430" b="-1"/>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3" name="Espaço Reservado para Conteúdo 2">
            <a:extLst>
              <a:ext uri="{FF2B5EF4-FFF2-40B4-BE49-F238E27FC236}">
                <a16:creationId xmlns:a16="http://schemas.microsoft.com/office/drawing/2014/main" id="{20BBE182-E54C-4483-A81F-8E9EDE621F92}"/>
              </a:ext>
            </a:extLst>
          </p:cNvPr>
          <p:cNvSpPr>
            <a:spLocks noGrp="1"/>
          </p:cNvSpPr>
          <p:nvPr>
            <p:ph idx="1"/>
          </p:nvPr>
        </p:nvSpPr>
        <p:spPr>
          <a:xfrm>
            <a:off x="6417734" y="1700012"/>
            <a:ext cx="5291663" cy="5157988"/>
          </a:xfrm>
        </p:spPr>
        <p:txBody>
          <a:bodyPr>
            <a:normAutofit fontScale="85000" lnSpcReduction="20000"/>
          </a:bodyPr>
          <a:lstStyle/>
          <a:p>
            <a:r>
              <a:rPr lang="pt-BR" sz="2200" b="1" dirty="0"/>
              <a:t>Soja</a:t>
            </a:r>
            <a:endParaRPr lang="pt-BR" sz="2200" dirty="0"/>
          </a:p>
          <a:p>
            <a:pPr marL="0" indent="0">
              <a:buNone/>
            </a:pPr>
            <a:r>
              <a:rPr lang="pt-BR" sz="2200" dirty="0"/>
              <a:t>É produzida principalmente para o fabrico de óleo, no entanto, conta com outros derivados, como a margarina.</a:t>
            </a:r>
          </a:p>
          <a:p>
            <a:r>
              <a:rPr lang="pt-BR" sz="2200" b="1" dirty="0"/>
              <a:t>Milho e derivados</a:t>
            </a:r>
            <a:endParaRPr lang="pt-BR" sz="2200" dirty="0"/>
          </a:p>
          <a:p>
            <a:pPr marL="0" indent="0">
              <a:buNone/>
            </a:pPr>
            <a:r>
              <a:rPr lang="pt-BR" sz="2200" dirty="0"/>
              <a:t>Nesta categoria estão cereais, biscoitos, farelos, xaropes, bebidas, massas, entre outros.</a:t>
            </a:r>
          </a:p>
          <a:p>
            <a:r>
              <a:rPr lang="pt-BR" sz="2200" b="1" dirty="0"/>
              <a:t>Algodão</a:t>
            </a:r>
            <a:endParaRPr lang="pt-BR" sz="2200" dirty="0"/>
          </a:p>
          <a:p>
            <a:pPr marL="0" indent="0">
              <a:buNone/>
            </a:pPr>
            <a:r>
              <a:rPr lang="pt-BR" sz="2200" dirty="0"/>
              <a:t>Utilizado também na produção de óleo de cozinha.</a:t>
            </a:r>
          </a:p>
          <a:p>
            <a:r>
              <a:rPr lang="pt-BR" sz="2200" b="1" dirty="0"/>
              <a:t>Cana-de-açúcar</a:t>
            </a:r>
            <a:endParaRPr lang="pt-BR" sz="2200" dirty="0"/>
          </a:p>
          <a:p>
            <a:pPr marL="0" indent="0">
              <a:buNone/>
            </a:pPr>
            <a:r>
              <a:rPr lang="pt-BR" sz="2200" dirty="0"/>
              <a:t>No Brasil foi desenvolvida uma variedade de cana-de-açúcar resistente à broca da cana, que é uma das pragas que mais afetam essa cultura.</a:t>
            </a:r>
          </a:p>
          <a:p>
            <a:r>
              <a:rPr lang="pt-BR" sz="2200" b="1" dirty="0"/>
              <a:t>Leite</a:t>
            </a:r>
            <a:endParaRPr lang="pt-BR" sz="2200" dirty="0"/>
          </a:p>
          <a:p>
            <a:pPr marL="0" indent="0">
              <a:buNone/>
            </a:pPr>
            <a:r>
              <a:rPr lang="pt-BR" sz="2200" dirty="0"/>
              <a:t>O gado leiteiro empregado para a produção de larga de escala recebe a injeção de hormônio de crescimento transgênico para produzir mais. Além disso, esse gado costuma ser alimentado com farelo de soja.</a:t>
            </a:r>
          </a:p>
          <a:p>
            <a:endParaRPr lang="pt-BR" sz="500" dirty="0"/>
          </a:p>
        </p:txBody>
      </p:sp>
      <p:sp>
        <p:nvSpPr>
          <p:cNvPr id="5" name="CaixaDeTexto 4">
            <a:extLst>
              <a:ext uri="{FF2B5EF4-FFF2-40B4-BE49-F238E27FC236}">
                <a16:creationId xmlns:a16="http://schemas.microsoft.com/office/drawing/2014/main" id="{7E14665D-E8D3-4D5A-A4C3-48F003E3E43F}"/>
              </a:ext>
            </a:extLst>
          </p:cNvPr>
          <p:cNvSpPr txBox="1"/>
          <p:nvPr/>
        </p:nvSpPr>
        <p:spPr>
          <a:xfrm>
            <a:off x="11612426" y="6367463"/>
            <a:ext cx="418704" cy="369332"/>
          </a:xfrm>
          <a:prstGeom prst="rect">
            <a:avLst/>
          </a:prstGeom>
          <a:noFill/>
        </p:spPr>
        <p:txBody>
          <a:bodyPr wrap="none" rtlCol="0">
            <a:spAutoFit/>
          </a:bodyPr>
          <a:lstStyle/>
          <a:p>
            <a:r>
              <a:rPr lang="pt-BR" b="1" dirty="0"/>
              <a:t>13</a:t>
            </a:r>
          </a:p>
        </p:txBody>
      </p:sp>
    </p:spTree>
    <p:extLst>
      <p:ext uri="{BB962C8B-B14F-4D97-AF65-F5344CB8AC3E}">
        <p14:creationId xmlns:p14="http://schemas.microsoft.com/office/powerpoint/2010/main" val="567409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DEF8F0-BB61-41C3-8B53-27F03878479F}"/>
              </a:ext>
            </a:extLst>
          </p:cNvPr>
          <p:cNvSpPr>
            <a:spLocks noGrp="1"/>
          </p:cNvSpPr>
          <p:nvPr>
            <p:ph type="title"/>
          </p:nvPr>
        </p:nvSpPr>
        <p:spPr>
          <a:xfrm>
            <a:off x="5080934" y="188685"/>
            <a:ext cx="4483370" cy="623657"/>
          </a:xfrm>
        </p:spPr>
        <p:txBody>
          <a:bodyPr anchor="b">
            <a:normAutofit fontScale="90000"/>
          </a:bodyPr>
          <a:lstStyle/>
          <a:p>
            <a:r>
              <a:rPr lang="pt-BR" dirty="0"/>
              <a:t>Legislação Brasileira:</a:t>
            </a:r>
          </a:p>
        </p:txBody>
      </p:sp>
      <p:sp>
        <p:nvSpPr>
          <p:cNvPr id="3" name="Espaço Reservado para Conteúdo 2">
            <a:extLst>
              <a:ext uri="{FF2B5EF4-FFF2-40B4-BE49-F238E27FC236}">
                <a16:creationId xmlns:a16="http://schemas.microsoft.com/office/drawing/2014/main" id="{A76B12E6-7ACB-4E01-8D8B-B5DCC74E790C}"/>
              </a:ext>
            </a:extLst>
          </p:cNvPr>
          <p:cNvSpPr>
            <a:spLocks noGrp="1"/>
          </p:cNvSpPr>
          <p:nvPr>
            <p:ph idx="1"/>
          </p:nvPr>
        </p:nvSpPr>
        <p:spPr>
          <a:xfrm>
            <a:off x="4942369" y="914401"/>
            <a:ext cx="6586489" cy="5624285"/>
          </a:xfrm>
          <a:solidFill>
            <a:schemeClr val="bg1"/>
          </a:solidFill>
        </p:spPr>
        <p:txBody>
          <a:bodyPr>
            <a:normAutofit fontScale="62500" lnSpcReduction="20000"/>
          </a:bodyPr>
          <a:lstStyle/>
          <a:p>
            <a:r>
              <a:rPr lang="pt-BR" sz="2600" dirty="0"/>
              <a:t>Segundo o artigo 3º, inciso V, da Lei Federal brasileira nº 11.105, de 24 de março de 2005, OGM é o organismo que teve seu material genético (DNA/RNA) modificado por qualquer técnica da engenharia genética. De acordo com a lei, pelo §1º do mesmo artigo, “Não se inclui na categoria de OGM o resultante de técnicas que impliquem a introdução direta, num organismo, de material hereditário, desde que não envolvam a utilização de moléculas de ADN/ARN recombinante ou OGM, inclusive fecundação in vitro, conjugação, transdução, transformação, indução poliplóide e qualquer outro processo natural”.</a:t>
            </a:r>
          </a:p>
          <a:p>
            <a:r>
              <a:rPr lang="pt-BR" sz="2600" dirty="0"/>
              <a:t>A Lei nº 11.105/05 é importante desde antes de sua promulgação, visto que seu objetivo é garantir a vida e a saúde humana, além de destacar a validade da precaução, ao impor restrições à engenharia genética.</a:t>
            </a:r>
          </a:p>
          <a:p>
            <a:r>
              <a:rPr lang="pt-BR" sz="2600" dirty="0"/>
              <a:t>Antes da Nova Lei de Biossegurança, o Estudo de Impacto Ambiental (EIA), em face da Resolução 305/02 do Conselho Nacional do Meio Ambiente (CONAMA), era obrigatório. Depois que a Lei 11.105/05 foi implementada, passou a ficar a cargo da Comissão Técnica Nacional de Biossegurança (CTNBio) decidir se o estudo de impacto ambiental é necessário ou não. </a:t>
            </a:r>
          </a:p>
          <a:p>
            <a:r>
              <a:rPr lang="pt-BR" sz="2600" dirty="0"/>
              <a:t>Os organismos geneticamente modificados devem cumprir as normas de biossegurança e mecanismos de fiscalização, previstos no art. 1º da Lei n.º 11.105/05 , que fiscaliza a produção, o cultivo, a comercialização, o armazenamento, a manipulação, o consumo, a importação, a exportação, a transferência, o transporte, a pesquisa, a liberação no meio ambiente e o descarte desses organismos. Esse cuidado é necessário para evitar que a presença de organismos geneticamente modificados cause danos ao meio ambiente. </a:t>
            </a:r>
          </a:p>
          <a:p>
            <a:r>
              <a:rPr lang="pt-BR" sz="2600" dirty="0"/>
              <a:t>A Lei nº 11.460/07 proíbe que sejam feitos pesquisa ou cultivo de OGM´s em terras indígenas e em Unidades de Conservação. O Poder Executivo estabelece o limite para o plantio de OGM´s no entorno de UC’s em Áreas de Proteção Ambiental (APA´s).</a:t>
            </a:r>
          </a:p>
          <a:p>
            <a:endParaRPr lang="pt-BR" sz="1100" dirty="0"/>
          </a:p>
        </p:txBody>
      </p:sp>
      <p:pic>
        <p:nvPicPr>
          <p:cNvPr id="4" name="Imagem 3">
            <a:extLst>
              <a:ext uri="{FF2B5EF4-FFF2-40B4-BE49-F238E27FC236}">
                <a16:creationId xmlns:a16="http://schemas.microsoft.com/office/drawing/2014/main" id="{1EAAD2FD-6A72-4453-B8BE-9D60AFC193D6}"/>
              </a:ext>
            </a:extLst>
          </p:cNvPr>
          <p:cNvPicPr>
            <a:picLocks noChangeAspect="1"/>
          </p:cNvPicPr>
          <p:nvPr/>
        </p:nvPicPr>
        <p:blipFill rotWithShape="1">
          <a:blip r:embed="rId2"/>
          <a:srcRect l="26967" r="28252"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FF709"/>
            </a:solidFill>
          </a:ln>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C2B36C8B-9631-497B-9598-7BF17748DD13}"/>
              </a:ext>
            </a:extLst>
          </p:cNvPr>
          <p:cNvSpPr txBox="1"/>
          <p:nvPr/>
        </p:nvSpPr>
        <p:spPr>
          <a:xfrm>
            <a:off x="11320530" y="6246254"/>
            <a:ext cx="418704" cy="369332"/>
          </a:xfrm>
          <a:prstGeom prst="rect">
            <a:avLst/>
          </a:prstGeom>
          <a:noFill/>
        </p:spPr>
        <p:txBody>
          <a:bodyPr wrap="none" rtlCol="0">
            <a:spAutoFit/>
          </a:bodyPr>
          <a:lstStyle/>
          <a:p>
            <a:r>
              <a:rPr lang="pt-BR" b="1" dirty="0"/>
              <a:t>14</a:t>
            </a:r>
          </a:p>
        </p:txBody>
      </p:sp>
    </p:spTree>
    <p:extLst>
      <p:ext uri="{BB962C8B-B14F-4D97-AF65-F5344CB8AC3E}">
        <p14:creationId xmlns:p14="http://schemas.microsoft.com/office/powerpoint/2010/main" val="979648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2" name="Rectangle 513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4" name="Picture 4" descr="Engenharia genética: como o DNA pode ajudar a prevenir doenças">
            <a:extLst>
              <a:ext uri="{FF2B5EF4-FFF2-40B4-BE49-F238E27FC236}">
                <a16:creationId xmlns:a16="http://schemas.microsoft.com/office/drawing/2014/main" id="{080EC835-30C5-4BEB-9BB2-952221855190}"/>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625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E23EDC0-2F1F-4971-8FBA-38A83897EF86}"/>
              </a:ext>
            </a:extLst>
          </p:cNvPr>
          <p:cNvSpPr>
            <a:spLocks noGrp="1"/>
          </p:cNvSpPr>
          <p:nvPr>
            <p:ph type="title"/>
          </p:nvPr>
        </p:nvSpPr>
        <p:spPr>
          <a:xfrm>
            <a:off x="838200" y="365125"/>
            <a:ext cx="10515600" cy="1325563"/>
          </a:xfrm>
        </p:spPr>
        <p:txBody>
          <a:bodyPr>
            <a:normAutofit/>
          </a:bodyPr>
          <a:lstStyle/>
          <a:p>
            <a:r>
              <a:rPr lang="pt-BR" dirty="0">
                <a:solidFill>
                  <a:srgbClr val="FFFFFF"/>
                </a:solidFill>
              </a:rPr>
              <a:t>Conclusão acerca do tema:</a:t>
            </a:r>
          </a:p>
        </p:txBody>
      </p:sp>
      <p:sp>
        <p:nvSpPr>
          <p:cNvPr id="3" name="Espaço Reservado para Conteúdo 2">
            <a:extLst>
              <a:ext uri="{FF2B5EF4-FFF2-40B4-BE49-F238E27FC236}">
                <a16:creationId xmlns:a16="http://schemas.microsoft.com/office/drawing/2014/main" id="{ADC490FE-D6BE-40C8-AAF7-41F70BE725D7}"/>
              </a:ext>
            </a:extLst>
          </p:cNvPr>
          <p:cNvSpPr>
            <a:spLocks noGrp="1"/>
          </p:cNvSpPr>
          <p:nvPr>
            <p:ph idx="1"/>
          </p:nvPr>
        </p:nvSpPr>
        <p:spPr>
          <a:xfrm>
            <a:off x="838200" y="1825625"/>
            <a:ext cx="10515600" cy="4351338"/>
          </a:xfrm>
        </p:spPr>
        <p:txBody>
          <a:bodyPr>
            <a:normAutofit/>
          </a:bodyPr>
          <a:lstStyle/>
          <a:p>
            <a:r>
              <a:rPr lang="pt-BR" dirty="0">
                <a:solidFill>
                  <a:srgbClr val="FFFFFF"/>
                </a:solidFill>
              </a:rPr>
              <a:t>Embora alguns ambientalistas afirmem que os organismos geneticamente modificados podem apresentar riscos para o meio ambiente e para a saúde humana, também existe a afirmação de que eles trazem diversos benefício. O que sabemos é que a tecnologia proporcionada pela engenharia genética representou um grande avanço para a sociedade. Nos resta esperar para saber como vão ficar os próximos capítulos da história.</a:t>
            </a:r>
          </a:p>
          <a:p>
            <a:endParaRPr lang="pt-BR" dirty="0">
              <a:solidFill>
                <a:srgbClr val="FFFFFF"/>
              </a:solidFill>
            </a:endParaRPr>
          </a:p>
        </p:txBody>
      </p:sp>
      <p:sp>
        <p:nvSpPr>
          <p:cNvPr id="10" name="CaixaDeTexto 9">
            <a:extLst>
              <a:ext uri="{FF2B5EF4-FFF2-40B4-BE49-F238E27FC236}">
                <a16:creationId xmlns:a16="http://schemas.microsoft.com/office/drawing/2014/main" id="{22F84684-8CE3-459F-AB58-FB0F6FE82B7E}"/>
              </a:ext>
            </a:extLst>
          </p:cNvPr>
          <p:cNvSpPr txBox="1"/>
          <p:nvPr/>
        </p:nvSpPr>
        <p:spPr>
          <a:xfrm>
            <a:off x="11320530" y="6246254"/>
            <a:ext cx="418704" cy="369332"/>
          </a:xfrm>
          <a:prstGeom prst="rect">
            <a:avLst/>
          </a:prstGeom>
          <a:noFill/>
        </p:spPr>
        <p:txBody>
          <a:bodyPr wrap="none" rtlCol="0">
            <a:spAutoFit/>
          </a:bodyPr>
          <a:lstStyle/>
          <a:p>
            <a:r>
              <a:rPr lang="pt-BR" b="1" dirty="0"/>
              <a:t>15</a:t>
            </a:r>
          </a:p>
        </p:txBody>
      </p:sp>
    </p:spTree>
    <p:extLst>
      <p:ext uri="{BB962C8B-B14F-4D97-AF65-F5344CB8AC3E}">
        <p14:creationId xmlns:p14="http://schemas.microsoft.com/office/powerpoint/2010/main" val="27518900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924437A-9E4B-4BEA-9B43-95E7589C5FE5}"/>
              </a:ext>
            </a:extLst>
          </p:cNvPr>
          <p:cNvSpPr>
            <a:spLocks noGrp="1"/>
          </p:cNvSpPr>
          <p:nvPr>
            <p:ph type="title"/>
          </p:nvPr>
        </p:nvSpPr>
        <p:spPr>
          <a:xfrm>
            <a:off x="8083717" y="872998"/>
            <a:ext cx="2992114" cy="1244823"/>
          </a:xfrm>
        </p:spPr>
        <p:txBody>
          <a:bodyPr anchor="b">
            <a:normAutofit/>
          </a:bodyPr>
          <a:lstStyle/>
          <a:p>
            <a:r>
              <a:rPr lang="pt-BR" sz="7200" b="1" dirty="0"/>
              <a:t>FIM</a:t>
            </a:r>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magem 3">
            <a:extLst>
              <a:ext uri="{FF2B5EF4-FFF2-40B4-BE49-F238E27FC236}">
                <a16:creationId xmlns:a16="http://schemas.microsoft.com/office/drawing/2014/main" id="{87416A74-3FF6-45D8-91CC-89352FC20088}"/>
              </a:ext>
            </a:extLst>
          </p:cNvPr>
          <p:cNvPicPr>
            <a:picLocks noChangeAspect="1"/>
          </p:cNvPicPr>
          <p:nvPr/>
        </p:nvPicPr>
        <p:blipFill rotWithShape="1">
          <a:blip r:embed="rId2"/>
          <a:srcRect l="16590" r="3408"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3"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dirty="0"/>
          </a:p>
        </p:txBody>
      </p:sp>
      <p:sp>
        <p:nvSpPr>
          <p:cNvPr id="15"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dirty="0"/>
          </a:p>
        </p:txBody>
      </p:sp>
      <p:sp>
        <p:nvSpPr>
          <p:cNvPr id="3" name="Espaço Reservado para Conteúdo 2">
            <a:extLst>
              <a:ext uri="{FF2B5EF4-FFF2-40B4-BE49-F238E27FC236}">
                <a16:creationId xmlns:a16="http://schemas.microsoft.com/office/drawing/2014/main" id="{2D5BCACB-724F-4E2D-B079-5121673E9393}"/>
              </a:ext>
            </a:extLst>
          </p:cNvPr>
          <p:cNvSpPr>
            <a:spLocks noGrp="1"/>
          </p:cNvSpPr>
          <p:nvPr>
            <p:ph idx="1"/>
          </p:nvPr>
        </p:nvSpPr>
        <p:spPr>
          <a:xfrm>
            <a:off x="6657715" y="2990818"/>
            <a:ext cx="4195673" cy="2913872"/>
          </a:xfrm>
        </p:spPr>
        <p:txBody>
          <a:bodyPr anchor="t">
            <a:normAutofit/>
          </a:bodyPr>
          <a:lstStyle/>
          <a:p>
            <a:r>
              <a:rPr lang="pt-BR" sz="2000" dirty="0">
                <a:solidFill>
                  <a:schemeClr val="tx1">
                    <a:alpha val="80000"/>
                  </a:schemeClr>
                </a:solidFill>
              </a:rPr>
              <a:t>Agradecemos ao Prof. Pedro Smolari por não ter nos abandonado desde o começo da disciplina e sempre estar disposto a ensinar acerca do assunto.</a:t>
            </a:r>
          </a:p>
        </p:txBody>
      </p:sp>
      <p:sp>
        <p:nvSpPr>
          <p:cNvPr id="17"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dirty="0"/>
          </a:p>
        </p:txBody>
      </p:sp>
      <p:cxnSp>
        <p:nvCxnSpPr>
          <p:cNvPr id="19"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CaixaDeTexto 11">
            <a:extLst>
              <a:ext uri="{FF2B5EF4-FFF2-40B4-BE49-F238E27FC236}">
                <a16:creationId xmlns:a16="http://schemas.microsoft.com/office/drawing/2014/main" id="{A25F4E8E-73E5-43DF-89AC-9E4BCA8E25AA}"/>
              </a:ext>
            </a:extLst>
          </p:cNvPr>
          <p:cNvSpPr txBox="1"/>
          <p:nvPr/>
        </p:nvSpPr>
        <p:spPr>
          <a:xfrm>
            <a:off x="11307651" y="6246254"/>
            <a:ext cx="418704" cy="369332"/>
          </a:xfrm>
          <a:prstGeom prst="rect">
            <a:avLst/>
          </a:prstGeom>
          <a:noFill/>
        </p:spPr>
        <p:txBody>
          <a:bodyPr wrap="none" rtlCol="0">
            <a:spAutoFit/>
          </a:bodyPr>
          <a:lstStyle/>
          <a:p>
            <a:r>
              <a:rPr lang="pt-BR" b="1" dirty="0"/>
              <a:t>16</a:t>
            </a:r>
          </a:p>
        </p:txBody>
      </p:sp>
    </p:spTree>
    <p:extLst>
      <p:ext uri="{BB962C8B-B14F-4D97-AF65-F5344CB8AC3E}">
        <p14:creationId xmlns:p14="http://schemas.microsoft.com/office/powerpoint/2010/main" val="3250607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engenharia genética e manipulação de DNA">
            <a:extLst>
              <a:ext uri="{FF2B5EF4-FFF2-40B4-BE49-F238E27FC236}">
                <a16:creationId xmlns:a16="http://schemas.microsoft.com/office/drawing/2014/main" id="{C686C497-DEF2-49D6-B42C-CFB17AD88CA1}"/>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4888" b="1020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B74B00D-05DC-4278-A2D9-D998291A2BD8}"/>
              </a:ext>
            </a:extLst>
          </p:cNvPr>
          <p:cNvSpPr>
            <a:spLocks noGrp="1"/>
          </p:cNvSpPr>
          <p:nvPr>
            <p:ph type="title"/>
          </p:nvPr>
        </p:nvSpPr>
        <p:spPr>
          <a:xfrm>
            <a:off x="838200" y="365125"/>
            <a:ext cx="10515600" cy="1325563"/>
          </a:xfrm>
        </p:spPr>
        <p:txBody>
          <a:bodyPr>
            <a:normAutofit/>
          </a:bodyPr>
          <a:lstStyle/>
          <a:p>
            <a:r>
              <a:rPr lang="pt-BR" b="1" dirty="0">
                <a:solidFill>
                  <a:srgbClr val="FFFFFF"/>
                </a:solidFill>
              </a:rPr>
              <a:t>Conceitos sobre a Engenharia Genética:</a:t>
            </a:r>
          </a:p>
        </p:txBody>
      </p:sp>
      <p:sp>
        <p:nvSpPr>
          <p:cNvPr id="3" name="Espaço Reservado para Conteúdo 2">
            <a:extLst>
              <a:ext uri="{FF2B5EF4-FFF2-40B4-BE49-F238E27FC236}">
                <a16:creationId xmlns:a16="http://schemas.microsoft.com/office/drawing/2014/main" id="{3E2D34EE-9126-4087-AD6C-AE7417145935}"/>
              </a:ext>
            </a:extLst>
          </p:cNvPr>
          <p:cNvSpPr>
            <a:spLocks noGrp="1"/>
          </p:cNvSpPr>
          <p:nvPr>
            <p:ph idx="1"/>
          </p:nvPr>
        </p:nvSpPr>
        <p:spPr>
          <a:xfrm>
            <a:off x="838200" y="1825625"/>
            <a:ext cx="10515600" cy="4351338"/>
          </a:xfrm>
        </p:spPr>
        <p:txBody>
          <a:bodyPr>
            <a:normAutofit/>
          </a:bodyPr>
          <a:lstStyle/>
          <a:p>
            <a:r>
              <a:rPr lang="pt-BR" dirty="0">
                <a:solidFill>
                  <a:srgbClr val="FFFFFF"/>
                </a:solidFill>
              </a:rPr>
              <a:t>Técnicas da engenharia genética.</a:t>
            </a:r>
          </a:p>
          <a:p>
            <a:r>
              <a:rPr lang="pt-BR" dirty="0">
                <a:solidFill>
                  <a:srgbClr val="FFFFFF"/>
                </a:solidFill>
              </a:rPr>
              <a:t>Organismos geneticamente modificados.</a:t>
            </a:r>
          </a:p>
          <a:p>
            <a:r>
              <a:rPr lang="pt-BR" dirty="0">
                <a:solidFill>
                  <a:srgbClr val="FFFFFF"/>
                </a:solidFill>
              </a:rPr>
              <a:t>A diferença entre Organismos geneticamente modificados e Transgênicos.</a:t>
            </a:r>
          </a:p>
          <a:p>
            <a:r>
              <a:rPr lang="pt-BR" dirty="0">
                <a:solidFill>
                  <a:srgbClr val="FFFFFF"/>
                </a:solidFill>
              </a:rPr>
              <a:t>Alimentos transgênicos e sua produção.</a:t>
            </a:r>
          </a:p>
          <a:p>
            <a:r>
              <a:rPr lang="pt-BR" dirty="0">
                <a:solidFill>
                  <a:srgbClr val="FFFFFF"/>
                </a:solidFill>
              </a:rPr>
              <a:t>Legislação brasileira.</a:t>
            </a:r>
          </a:p>
          <a:p>
            <a:endParaRPr lang="pt-BR" dirty="0">
              <a:solidFill>
                <a:srgbClr val="FFFFFF"/>
              </a:solidFill>
            </a:endParaRPr>
          </a:p>
        </p:txBody>
      </p:sp>
      <p:sp>
        <p:nvSpPr>
          <p:cNvPr id="6" name="CaixaDeTexto 5">
            <a:extLst>
              <a:ext uri="{FF2B5EF4-FFF2-40B4-BE49-F238E27FC236}">
                <a16:creationId xmlns:a16="http://schemas.microsoft.com/office/drawing/2014/main" id="{68C01017-A3F7-4E31-9FAE-1D11ABDA56A7}"/>
              </a:ext>
            </a:extLst>
          </p:cNvPr>
          <p:cNvSpPr txBox="1"/>
          <p:nvPr/>
        </p:nvSpPr>
        <p:spPr>
          <a:xfrm>
            <a:off x="11307651" y="6246254"/>
            <a:ext cx="301686" cy="369332"/>
          </a:xfrm>
          <a:prstGeom prst="rect">
            <a:avLst/>
          </a:prstGeom>
          <a:noFill/>
        </p:spPr>
        <p:txBody>
          <a:bodyPr wrap="none" rtlCol="0">
            <a:spAutoFit/>
          </a:bodyPr>
          <a:lstStyle/>
          <a:p>
            <a:r>
              <a:rPr lang="pt-BR" b="1" dirty="0"/>
              <a:t>2</a:t>
            </a:r>
          </a:p>
        </p:txBody>
      </p:sp>
    </p:spTree>
    <p:extLst>
      <p:ext uri="{BB962C8B-B14F-4D97-AF65-F5344CB8AC3E}">
        <p14:creationId xmlns:p14="http://schemas.microsoft.com/office/powerpoint/2010/main" val="1134101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Espaço Reservado para Conteúdo 4">
            <a:extLst>
              <a:ext uri="{FF2B5EF4-FFF2-40B4-BE49-F238E27FC236}">
                <a16:creationId xmlns:a16="http://schemas.microsoft.com/office/drawing/2014/main" id="{BDCFB09E-D104-42E5-843E-E8C77C89F0CB}"/>
              </a:ext>
            </a:extLst>
          </p:cNvPr>
          <p:cNvPicPr>
            <a:picLocks noChangeAspect="1"/>
          </p:cNvPicPr>
          <p:nvPr/>
        </p:nvPicPr>
        <p:blipFill rotWithShape="1">
          <a:blip r:embed="rId2">
            <a:extLst>
              <a:ext uri="{28A0092B-C50C-407E-A947-70E740481C1C}">
                <a14:useLocalDpi xmlns:a14="http://schemas.microsoft.com/office/drawing/2010/main" val="0"/>
              </a:ext>
            </a:extLst>
          </a:blip>
          <a:srcRect l="32150" t="9091" r="10396"/>
          <a:stretch/>
        </p:blipFill>
        <p:spPr>
          <a:xfrm>
            <a:off x="20" y="10"/>
            <a:ext cx="8668492" cy="6857990"/>
          </a:xfrm>
          <a:prstGeom prst="rect">
            <a:avLst/>
          </a:prstGeom>
        </p:spPr>
      </p:pic>
      <p:sp>
        <p:nvSpPr>
          <p:cNvPr id="14" name="Rectangle 13">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E502775-34AC-44F6-A5ED-4BCB234B75F1}"/>
              </a:ext>
            </a:extLst>
          </p:cNvPr>
          <p:cNvSpPr>
            <a:spLocks noGrp="1"/>
          </p:cNvSpPr>
          <p:nvPr>
            <p:ph type="title"/>
          </p:nvPr>
        </p:nvSpPr>
        <p:spPr>
          <a:xfrm>
            <a:off x="8370470" y="1161288"/>
            <a:ext cx="3438144" cy="1124712"/>
          </a:xfrm>
        </p:spPr>
        <p:txBody>
          <a:bodyPr anchor="b">
            <a:normAutofit/>
          </a:bodyPr>
          <a:lstStyle/>
          <a:p>
            <a:r>
              <a:rPr lang="pt-BR" sz="3200" b="1" dirty="0"/>
              <a:t>INTRODUÇÃO AO TEMA</a:t>
            </a:r>
            <a:endParaRPr lang="pt-BR" sz="3200" dirty="0"/>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48F3FBBA-43BF-C652-7C7E-C10D7FA1A6F7}"/>
              </a:ext>
            </a:extLst>
          </p:cNvPr>
          <p:cNvSpPr>
            <a:spLocks noGrp="1"/>
          </p:cNvSpPr>
          <p:nvPr>
            <p:ph idx="1"/>
          </p:nvPr>
        </p:nvSpPr>
        <p:spPr>
          <a:xfrm>
            <a:off x="8369708" y="2661678"/>
            <a:ext cx="3438906" cy="3487398"/>
          </a:xfrm>
        </p:spPr>
        <p:txBody>
          <a:bodyPr anchor="t">
            <a:normAutofit fontScale="92500"/>
          </a:bodyPr>
          <a:lstStyle/>
          <a:p>
            <a:pPr marL="0" indent="0">
              <a:buNone/>
            </a:pPr>
            <a:r>
              <a:rPr lang="pt-BR" sz="2400" dirty="0"/>
              <a:t>Engenharia genética são as técnicas de manipulação e recombinação dos genes, através de um conjunto de conhecimentos científicos (genética, biologia molecular, bioquímica, entre outros), que reformulam, reconstituem, reproduzem e até criam seres vivos.</a:t>
            </a:r>
            <a:endParaRPr lang="en-US" sz="2400" dirty="0"/>
          </a:p>
        </p:txBody>
      </p:sp>
      <p:sp>
        <p:nvSpPr>
          <p:cNvPr id="6" name="Retângulo 5">
            <a:extLst>
              <a:ext uri="{FF2B5EF4-FFF2-40B4-BE49-F238E27FC236}">
                <a16:creationId xmlns:a16="http://schemas.microsoft.com/office/drawing/2014/main" id="{7B61E3F6-F2A4-47A0-AF9A-F8ED143F04E9}"/>
              </a:ext>
            </a:extLst>
          </p:cNvPr>
          <p:cNvSpPr/>
          <p:nvPr/>
        </p:nvSpPr>
        <p:spPr>
          <a:xfrm>
            <a:off x="8190963" y="579549"/>
            <a:ext cx="1390919" cy="3726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CaixaDeTexto 9">
            <a:extLst>
              <a:ext uri="{FF2B5EF4-FFF2-40B4-BE49-F238E27FC236}">
                <a16:creationId xmlns:a16="http://schemas.microsoft.com/office/drawing/2014/main" id="{3087235B-17B5-4825-9129-A81B98FCC1D0}"/>
              </a:ext>
            </a:extLst>
          </p:cNvPr>
          <p:cNvSpPr txBox="1"/>
          <p:nvPr/>
        </p:nvSpPr>
        <p:spPr>
          <a:xfrm>
            <a:off x="11307651" y="6246254"/>
            <a:ext cx="301686" cy="369332"/>
          </a:xfrm>
          <a:prstGeom prst="rect">
            <a:avLst/>
          </a:prstGeom>
          <a:noFill/>
        </p:spPr>
        <p:txBody>
          <a:bodyPr wrap="none" rtlCol="0">
            <a:spAutoFit/>
          </a:bodyPr>
          <a:lstStyle/>
          <a:p>
            <a:r>
              <a:rPr lang="pt-BR" b="1" dirty="0"/>
              <a:t>3</a:t>
            </a:r>
          </a:p>
        </p:txBody>
      </p:sp>
    </p:spTree>
    <p:extLst>
      <p:ext uri="{BB962C8B-B14F-4D97-AF65-F5344CB8AC3E}">
        <p14:creationId xmlns:p14="http://schemas.microsoft.com/office/powerpoint/2010/main" val="1074472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https://i0.wp.com/pbs.twimg.com/media/DM6X45BX0AA5yii.jpg?ssl=1">
            <a:extLst>
              <a:ext uri="{FF2B5EF4-FFF2-40B4-BE49-F238E27FC236}">
                <a16:creationId xmlns:a16="http://schemas.microsoft.com/office/drawing/2014/main" id="{C9765B73-D085-4ECD-A1C4-394E5157805B}"/>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2083" b="16395"/>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9AABD3E8-9B24-4C97-A07D-F3FA5D0C2E96}"/>
              </a:ext>
            </a:extLst>
          </p:cNvPr>
          <p:cNvSpPr>
            <a:spLocks noGrp="1"/>
          </p:cNvSpPr>
          <p:nvPr>
            <p:ph type="title"/>
          </p:nvPr>
        </p:nvSpPr>
        <p:spPr>
          <a:xfrm>
            <a:off x="321978" y="1065862"/>
            <a:ext cx="3829388" cy="4726276"/>
          </a:xfrm>
        </p:spPr>
        <p:txBody>
          <a:bodyPr>
            <a:normAutofit/>
          </a:bodyPr>
          <a:lstStyle/>
          <a:p>
            <a:pPr algn="r"/>
            <a:r>
              <a:rPr lang="pt-BR" sz="4000" dirty="0">
                <a:solidFill>
                  <a:srgbClr val="FFFFFF"/>
                </a:solidFill>
              </a:rPr>
              <a:t>HISTÓRICO DO USO DA BIOTECNOLOGIA</a:t>
            </a:r>
          </a:p>
        </p:txBody>
      </p:sp>
      <p:cxnSp>
        <p:nvCxnSpPr>
          <p:cNvPr id="3081" name="Straight Connector 308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D4E35D43-F035-4050-8715-70C59D65B9FF}"/>
              </a:ext>
            </a:extLst>
          </p:cNvPr>
          <p:cNvSpPr>
            <a:spLocks noGrp="1"/>
          </p:cNvSpPr>
          <p:nvPr>
            <p:ph idx="1"/>
          </p:nvPr>
        </p:nvSpPr>
        <p:spPr>
          <a:xfrm>
            <a:off x="5155379" y="128788"/>
            <a:ext cx="5744685" cy="6156102"/>
          </a:xfrm>
        </p:spPr>
        <p:txBody>
          <a:bodyPr anchor="ctr">
            <a:normAutofit fontScale="62500" lnSpcReduction="20000"/>
          </a:bodyPr>
          <a:lstStyle/>
          <a:p>
            <a:pPr fontAlgn="base"/>
            <a:r>
              <a:rPr lang="pt-BR" sz="2900" b="1" i="1" dirty="0">
                <a:solidFill>
                  <a:srgbClr val="FFFFFF"/>
                </a:solidFill>
              </a:rPr>
              <a:t>4000-2000 a.C</a:t>
            </a:r>
            <a:r>
              <a:rPr lang="pt-BR" sz="2900" b="1" dirty="0">
                <a:solidFill>
                  <a:srgbClr val="FFFFFF"/>
                </a:solidFill>
              </a:rPr>
              <a:t>: Pela primeira vez a "biotecnologia" foi usada no Egito para produção de cerveja e pão usando a técnica de fermentação, por meio de leveduras.</a:t>
            </a:r>
          </a:p>
          <a:p>
            <a:r>
              <a:rPr lang="pt-BR" sz="2900" b="1" i="1" dirty="0">
                <a:solidFill>
                  <a:srgbClr val="FFFFFF"/>
                </a:solidFill>
              </a:rPr>
              <a:t>1761</a:t>
            </a:r>
            <a:r>
              <a:rPr lang="pt-BR" sz="2900" b="1" dirty="0">
                <a:solidFill>
                  <a:srgbClr val="FFFFFF"/>
                </a:solidFill>
              </a:rPr>
              <a:t>: Plantas de espécies diferentes foram cruzadas pelo naturalista alemão Joseph Gottlieb Koelreuter.</a:t>
            </a:r>
          </a:p>
          <a:p>
            <a:r>
              <a:rPr lang="pt-BR" sz="2900" b="1" i="1" dirty="0">
                <a:solidFill>
                  <a:srgbClr val="FFFFFF"/>
                </a:solidFill>
              </a:rPr>
              <a:t>1865</a:t>
            </a:r>
            <a:r>
              <a:rPr lang="pt-BR" sz="2900" b="1" dirty="0">
                <a:solidFill>
                  <a:srgbClr val="FFFFFF"/>
                </a:solidFill>
              </a:rPr>
              <a:t>: Surgiu a genética, tendo como mentor o cientista austríaco Gregor Mendel. Por meio de suas experiências com ervilhas, descobriu que as características são hereditárias, passadas de pai para filho, assim como descobriu também os padrões da hereditariedade.</a:t>
            </a:r>
          </a:p>
          <a:p>
            <a:r>
              <a:rPr lang="pt-BR" sz="2900" b="1" i="1" dirty="0">
                <a:solidFill>
                  <a:srgbClr val="FFFFFF"/>
                </a:solidFill>
              </a:rPr>
              <a:t>1919</a:t>
            </a:r>
            <a:r>
              <a:rPr lang="pt-BR" sz="2900" b="1" dirty="0">
                <a:solidFill>
                  <a:srgbClr val="FFFFFF"/>
                </a:solidFill>
              </a:rPr>
              <a:t>: A palavra biotecnologia foi usada pelo engenheiro húngaro Karl Ereky.</a:t>
            </a:r>
          </a:p>
          <a:p>
            <a:r>
              <a:rPr lang="pt-BR" sz="2900" b="1" i="1" dirty="0">
                <a:solidFill>
                  <a:srgbClr val="FFFFFF"/>
                </a:solidFill>
              </a:rPr>
              <a:t>1944</a:t>
            </a:r>
            <a:r>
              <a:rPr lang="pt-BR" sz="2900" b="1" dirty="0">
                <a:solidFill>
                  <a:srgbClr val="FFFFFF"/>
                </a:solidFill>
              </a:rPr>
              <a:t>: Foi descoberto que o DNA é a estrutura responsável pela transmissão das informações genéticas.</a:t>
            </a:r>
          </a:p>
          <a:p>
            <a:r>
              <a:rPr lang="pt-BR" sz="2900" b="1" i="1" dirty="0">
                <a:solidFill>
                  <a:srgbClr val="FFFFFF"/>
                </a:solidFill>
              </a:rPr>
              <a:t>1997</a:t>
            </a:r>
            <a:r>
              <a:rPr lang="pt-BR" sz="2900" b="1" dirty="0">
                <a:solidFill>
                  <a:srgbClr val="FFFFFF"/>
                </a:solidFill>
              </a:rPr>
              <a:t>: Nasceu a ovelha Dolly, primeiro animal clonado de uma célula adulta.</a:t>
            </a:r>
          </a:p>
          <a:p>
            <a:r>
              <a:rPr lang="pt-BR" sz="2900" b="1" i="1" dirty="0">
                <a:solidFill>
                  <a:srgbClr val="FFFFFF"/>
                </a:solidFill>
              </a:rPr>
              <a:t>2010</a:t>
            </a:r>
            <a:r>
              <a:rPr lang="pt-BR" sz="2900" b="1" dirty="0">
                <a:solidFill>
                  <a:srgbClr val="FFFFFF"/>
                </a:solidFill>
              </a:rPr>
              <a:t>: Craig C. Venter publicou artigo na revista </a:t>
            </a:r>
            <a:r>
              <a:rPr lang="pt-BR" sz="2900" b="1" i="1" dirty="0">
                <a:solidFill>
                  <a:srgbClr val="FFFFFF"/>
                </a:solidFill>
              </a:rPr>
              <a:t>Science</a:t>
            </a:r>
            <a:r>
              <a:rPr lang="pt-BR" sz="2900" b="1" dirty="0">
                <a:solidFill>
                  <a:srgbClr val="FFFFFF"/>
                </a:solidFill>
              </a:rPr>
              <a:t> descrevendo pela primeira vez o desenvolvimento de uma célula sintética, cujo DNA inicial foi inteiramente sintetizado em laboratório sob o comando humano.  </a:t>
            </a:r>
          </a:p>
          <a:p>
            <a:pPr marL="0" indent="0">
              <a:buNone/>
            </a:pPr>
            <a:br>
              <a:rPr lang="pt-BR" sz="1900" dirty="0">
                <a:solidFill>
                  <a:srgbClr val="FFFFFF"/>
                </a:solidFill>
              </a:rPr>
            </a:br>
            <a:br>
              <a:rPr lang="pt-BR" sz="1100" dirty="0">
                <a:solidFill>
                  <a:srgbClr val="FFFFFF"/>
                </a:solidFill>
              </a:rPr>
            </a:br>
            <a:endParaRPr lang="pt-BR" sz="1100" dirty="0">
              <a:solidFill>
                <a:srgbClr val="FFFFFF"/>
              </a:solidFill>
            </a:endParaRPr>
          </a:p>
        </p:txBody>
      </p:sp>
      <p:sp>
        <p:nvSpPr>
          <p:cNvPr id="7" name="CaixaDeTexto 6">
            <a:extLst>
              <a:ext uri="{FF2B5EF4-FFF2-40B4-BE49-F238E27FC236}">
                <a16:creationId xmlns:a16="http://schemas.microsoft.com/office/drawing/2014/main" id="{6FEAFDE1-AB4C-44DA-A692-D4D51D7602DB}"/>
              </a:ext>
            </a:extLst>
          </p:cNvPr>
          <p:cNvSpPr txBox="1"/>
          <p:nvPr/>
        </p:nvSpPr>
        <p:spPr>
          <a:xfrm>
            <a:off x="11307651" y="6246254"/>
            <a:ext cx="301686" cy="369332"/>
          </a:xfrm>
          <a:prstGeom prst="rect">
            <a:avLst/>
          </a:prstGeom>
          <a:noFill/>
        </p:spPr>
        <p:txBody>
          <a:bodyPr wrap="none" rtlCol="0">
            <a:spAutoFit/>
          </a:bodyPr>
          <a:lstStyle/>
          <a:p>
            <a:r>
              <a:rPr lang="pt-BR" b="1" dirty="0"/>
              <a:t>4</a:t>
            </a:r>
          </a:p>
        </p:txBody>
      </p:sp>
    </p:spTree>
    <p:extLst>
      <p:ext uri="{BB962C8B-B14F-4D97-AF65-F5344CB8AC3E}">
        <p14:creationId xmlns:p14="http://schemas.microsoft.com/office/powerpoint/2010/main" val="15762029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magem 3">
            <a:extLst>
              <a:ext uri="{FF2B5EF4-FFF2-40B4-BE49-F238E27FC236}">
                <a16:creationId xmlns:a16="http://schemas.microsoft.com/office/drawing/2014/main" id="{4DFD4E74-B289-48B2-8162-5FFFA279BE4C}"/>
              </a:ext>
            </a:extLst>
          </p:cNvPr>
          <p:cNvPicPr>
            <a:picLocks noChangeAspect="1"/>
          </p:cNvPicPr>
          <p:nvPr/>
        </p:nvPicPr>
        <p:blipFill rotWithShape="1">
          <a:blip r:embed="rId2">
            <a:alphaModFix amt="35000"/>
            <a:extLst/>
          </a:blip>
          <a:srcRect t="1747"/>
          <a:stretch/>
        </p:blipFill>
        <p:spPr>
          <a:xfrm>
            <a:off x="20" y="10"/>
            <a:ext cx="12191980" cy="6857990"/>
          </a:xfrm>
          <a:prstGeom prst="rect">
            <a:avLst/>
          </a:prstGeom>
        </p:spPr>
      </p:pic>
      <p:sp>
        <p:nvSpPr>
          <p:cNvPr id="2" name="Título 1">
            <a:extLst>
              <a:ext uri="{FF2B5EF4-FFF2-40B4-BE49-F238E27FC236}">
                <a16:creationId xmlns:a16="http://schemas.microsoft.com/office/drawing/2014/main" id="{F3CB9E0D-D0A4-4402-A7CA-804E9D7CCBD4}"/>
              </a:ext>
            </a:extLst>
          </p:cNvPr>
          <p:cNvSpPr>
            <a:spLocks noGrp="1"/>
          </p:cNvSpPr>
          <p:nvPr>
            <p:ph type="title"/>
          </p:nvPr>
        </p:nvSpPr>
        <p:spPr>
          <a:xfrm>
            <a:off x="838200" y="365125"/>
            <a:ext cx="10515600" cy="1325563"/>
          </a:xfrm>
        </p:spPr>
        <p:txBody>
          <a:bodyPr>
            <a:normAutofit/>
          </a:bodyPr>
          <a:lstStyle/>
          <a:p>
            <a:r>
              <a:rPr lang="pt-BR" dirty="0">
                <a:solidFill>
                  <a:srgbClr val="FFFFFF"/>
                </a:solidFill>
              </a:rPr>
              <a:t>O QUE É ENGENHARIA GENETICA? </a:t>
            </a:r>
          </a:p>
        </p:txBody>
      </p:sp>
      <p:sp>
        <p:nvSpPr>
          <p:cNvPr id="3" name="Espaço Reservado para Conteúdo 2">
            <a:extLst>
              <a:ext uri="{FF2B5EF4-FFF2-40B4-BE49-F238E27FC236}">
                <a16:creationId xmlns:a16="http://schemas.microsoft.com/office/drawing/2014/main" id="{265516B6-B65A-4C9F-B3BF-1C2CBEA6AF1B}"/>
              </a:ext>
            </a:extLst>
          </p:cNvPr>
          <p:cNvSpPr>
            <a:spLocks noGrp="1"/>
          </p:cNvSpPr>
          <p:nvPr>
            <p:ph idx="1"/>
          </p:nvPr>
        </p:nvSpPr>
        <p:spPr>
          <a:xfrm>
            <a:off x="838200" y="1825625"/>
            <a:ext cx="10515600" cy="4351338"/>
          </a:xfrm>
        </p:spPr>
        <p:txBody>
          <a:bodyPr>
            <a:normAutofit/>
          </a:bodyPr>
          <a:lstStyle/>
          <a:p>
            <a:r>
              <a:rPr lang="pt-BR" sz="2200" i="1" dirty="0">
                <a:solidFill>
                  <a:srgbClr val="FFFFFF"/>
                </a:solidFill>
              </a:rPr>
              <a:t>Engenharia genética</a:t>
            </a:r>
            <a:r>
              <a:rPr lang="pt-BR" sz="2200" dirty="0">
                <a:solidFill>
                  <a:srgbClr val="FFFFFF"/>
                </a:solidFill>
              </a:rPr>
              <a:t>, manipulação genética e modificação genética são termos utilizados para definir o processo de manipulação dos genes num determinado organismo, comumente fora de seu processo natural reprodutivo.</a:t>
            </a:r>
          </a:p>
          <a:p>
            <a:r>
              <a:rPr lang="pt-BR" sz="2200" dirty="0">
                <a:solidFill>
                  <a:srgbClr val="FFFFFF"/>
                </a:solidFill>
              </a:rPr>
              <a:t>A engenharia genética é um dos principais pilares da biotecnologia, que consiste em um conjunto de técnicas de manipulação do DNA por meio da sua recombinação, com o objetivo de fabricar organismos melhorados, visando ao aprimoramento ou estruturação genética de determinada espécie, seja vegetal ou animal, conforme as necessidades científicas. Os processos de indução genética possibilitaram que sequências de bases completas de DNA fossem decifradas. </a:t>
            </a:r>
          </a:p>
          <a:p>
            <a:r>
              <a:rPr lang="pt-BR" sz="2200" dirty="0">
                <a:solidFill>
                  <a:srgbClr val="FFFFFF"/>
                </a:solidFill>
              </a:rPr>
              <a:t>Os processos de indução genética possibilitaram que sequências de bases completas de DNA fossem decifradas, procedimento que facilitou a clonagem de genes, uma técnica amplamente utilizada em microbiologia celular como forma de identificar e copiar determinado gene no interior de um organismo simples, como as bactérias.</a:t>
            </a:r>
            <a:endParaRPr lang="en-US" sz="2200" b="1" dirty="0">
              <a:solidFill>
                <a:srgbClr val="FFFFFF"/>
              </a:solidFill>
            </a:endParaRPr>
          </a:p>
          <a:p>
            <a:endParaRPr lang="pt-BR" sz="2200" dirty="0">
              <a:solidFill>
                <a:srgbClr val="FFFFFF"/>
              </a:solidFill>
            </a:endParaRPr>
          </a:p>
        </p:txBody>
      </p:sp>
      <p:sp>
        <p:nvSpPr>
          <p:cNvPr id="74" name="CaixaDeTexto 73">
            <a:extLst>
              <a:ext uri="{FF2B5EF4-FFF2-40B4-BE49-F238E27FC236}">
                <a16:creationId xmlns:a16="http://schemas.microsoft.com/office/drawing/2014/main" id="{8C9A4386-D111-4473-941E-75BC077CFEE3}"/>
              </a:ext>
            </a:extLst>
          </p:cNvPr>
          <p:cNvSpPr txBox="1"/>
          <p:nvPr/>
        </p:nvSpPr>
        <p:spPr>
          <a:xfrm>
            <a:off x="11307651" y="6246254"/>
            <a:ext cx="301686" cy="369332"/>
          </a:xfrm>
          <a:prstGeom prst="rect">
            <a:avLst/>
          </a:prstGeom>
          <a:noFill/>
        </p:spPr>
        <p:txBody>
          <a:bodyPr wrap="none" rtlCol="0">
            <a:spAutoFit/>
          </a:bodyPr>
          <a:lstStyle/>
          <a:p>
            <a:r>
              <a:rPr lang="pt-BR" b="1" dirty="0"/>
              <a:t>5</a:t>
            </a:r>
          </a:p>
        </p:txBody>
      </p:sp>
    </p:spTree>
    <p:extLst>
      <p:ext uri="{BB962C8B-B14F-4D97-AF65-F5344CB8AC3E}">
        <p14:creationId xmlns:p14="http://schemas.microsoft.com/office/powerpoint/2010/main" val="27663798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2C5ED359-CFAC-4EBD-A393-22CCF9666374}"/>
              </a:ext>
            </a:extLst>
          </p:cNvPr>
          <p:cNvPicPr>
            <a:picLocks noChangeAspect="1"/>
          </p:cNvPicPr>
          <p:nvPr/>
        </p:nvPicPr>
        <p:blipFill rotWithShape="1">
          <a:blip r:embed="rId2"/>
          <a:srcRect l="11111"/>
          <a:stretch/>
        </p:blipFill>
        <p:spPr>
          <a:xfrm>
            <a:off x="20" y="10"/>
            <a:ext cx="12191980" cy="6857990"/>
          </a:xfrm>
          <a:prstGeom prst="rect">
            <a:avLst/>
          </a:prstGeom>
        </p:spPr>
      </p:pic>
      <p:sp>
        <p:nvSpPr>
          <p:cNvPr id="28" name="Freeform 49">
            <a:extLst>
              <a:ext uri="{FF2B5EF4-FFF2-40B4-BE49-F238E27FC236}">
                <a16:creationId xmlns:a16="http://schemas.microsoft.com/office/drawing/2014/main" id="{D227D8FB-85E6-4F0E-9F9E-A85A9E7DC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335576" y="-399378"/>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chemeClr val="bg1">
              <a:alpha val="50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Freeform: Shape 18">
            <a:extLst>
              <a:ext uri="{FF2B5EF4-FFF2-40B4-BE49-F238E27FC236}">
                <a16:creationId xmlns:a16="http://schemas.microsoft.com/office/drawing/2014/main" id="{45991BFE-2E28-42F0-ABB2-4AA495629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562" y="0"/>
            <a:ext cx="6097438" cy="5298683"/>
          </a:xfrm>
          <a:custGeom>
            <a:avLst/>
            <a:gdLst>
              <a:gd name="connsiteX0" fmla="*/ 744562 w 6097438"/>
              <a:gd name="connsiteY0" fmla="*/ 0 h 5298683"/>
              <a:gd name="connsiteX1" fmla="*/ 5209260 w 6097438"/>
              <a:gd name="connsiteY1" fmla="*/ 0 h 5298683"/>
              <a:gd name="connsiteX2" fmla="*/ 5384861 w 6097438"/>
              <a:gd name="connsiteY2" fmla="*/ 193210 h 5298683"/>
              <a:gd name="connsiteX3" fmla="*/ 6097438 w 6097438"/>
              <a:gd name="connsiteY3" fmla="*/ 2178155 h 5298683"/>
              <a:gd name="connsiteX4" fmla="*/ 2976911 w 6097438"/>
              <a:gd name="connsiteY4" fmla="*/ 5298683 h 5298683"/>
              <a:gd name="connsiteX5" fmla="*/ 101610 w 6097438"/>
              <a:gd name="connsiteY5" fmla="*/ 3392805 h 5298683"/>
              <a:gd name="connsiteX6" fmla="*/ 0 w 6097438"/>
              <a:gd name="connsiteY6" fmla="*/ 3115184 h 5298683"/>
              <a:gd name="connsiteX7" fmla="*/ 0 w 6097438"/>
              <a:gd name="connsiteY7" fmla="*/ 1241127 h 5298683"/>
              <a:gd name="connsiteX8" fmla="*/ 101610 w 6097438"/>
              <a:gd name="connsiteY8" fmla="*/ 963506 h 5298683"/>
              <a:gd name="connsiteX9" fmla="*/ 568961 w 6097438"/>
              <a:gd name="connsiteY9" fmla="*/ 193210 h 5298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7438" h="5298683">
                <a:moveTo>
                  <a:pt x="744562" y="0"/>
                </a:moveTo>
                <a:lnTo>
                  <a:pt x="5209260" y="0"/>
                </a:lnTo>
                <a:lnTo>
                  <a:pt x="5384861" y="193210"/>
                </a:lnTo>
                <a:cubicBezTo>
                  <a:pt x="5830023" y="732621"/>
                  <a:pt x="6097438" y="1424159"/>
                  <a:pt x="6097438" y="2178155"/>
                </a:cubicBezTo>
                <a:cubicBezTo>
                  <a:pt x="6097438" y="3901575"/>
                  <a:pt x="4700330" y="5298683"/>
                  <a:pt x="2976911" y="5298683"/>
                </a:cubicBezTo>
                <a:cubicBezTo>
                  <a:pt x="1684346" y="5298683"/>
                  <a:pt x="575332" y="4512810"/>
                  <a:pt x="101610" y="3392805"/>
                </a:cubicBezTo>
                <a:lnTo>
                  <a:pt x="0" y="3115184"/>
                </a:lnTo>
                <a:lnTo>
                  <a:pt x="0" y="1241127"/>
                </a:lnTo>
                <a:lnTo>
                  <a:pt x="101610" y="963506"/>
                </a:lnTo>
                <a:cubicBezTo>
                  <a:pt x="220041" y="683504"/>
                  <a:pt x="378177" y="424387"/>
                  <a:pt x="568961" y="193210"/>
                </a:cubicBez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1995D193-F88D-41ED-AC8F-985D90C96853}"/>
              </a:ext>
            </a:extLst>
          </p:cNvPr>
          <p:cNvSpPr>
            <a:spLocks noGrp="1"/>
          </p:cNvSpPr>
          <p:nvPr>
            <p:ph idx="1"/>
          </p:nvPr>
        </p:nvSpPr>
        <p:spPr>
          <a:xfrm>
            <a:off x="6968163" y="257577"/>
            <a:ext cx="4435712" cy="3818034"/>
          </a:xfrm>
        </p:spPr>
        <p:txBody>
          <a:bodyPr anchor="t">
            <a:normAutofit lnSpcReduction="10000"/>
          </a:bodyPr>
          <a:lstStyle/>
          <a:p>
            <a:pPr marL="0" indent="0" algn="just">
              <a:buNone/>
            </a:pPr>
            <a:r>
              <a:rPr lang="pt-BR" sz="1800" dirty="0"/>
              <a:t>Os avanços da tecnologia proporcionam cada vez mais conhecimentos sobre o genoma dos seres vivos, por isso surgem cada vez mais aplicações para a </a:t>
            </a:r>
            <a:r>
              <a:rPr lang="pt-BR" sz="1800" i="1" dirty="0"/>
              <a:t>engenharia genética</a:t>
            </a:r>
            <a:r>
              <a:rPr lang="pt-BR" sz="1800" dirty="0"/>
              <a:t>, como na medicina, agricultura e indústria. Alguns exemplos são as produções, em larga escala, de insulina, de interferon alfa humano com atividade biológica contra infecções ocasionadas por vírus e contra algumas formas de tumores malignos humanos, de vacinas e anticorpos em geral. Os organismos geneticamente modificados também podem ser utilizados para produção de biocombustível, alimentos geneticamente modificados, como soja, milho, peixes, entre outras infinitas possibilidades.</a:t>
            </a:r>
          </a:p>
        </p:txBody>
      </p:sp>
      <p:sp>
        <p:nvSpPr>
          <p:cNvPr id="36" name="CaixaDeTexto 35">
            <a:extLst>
              <a:ext uri="{FF2B5EF4-FFF2-40B4-BE49-F238E27FC236}">
                <a16:creationId xmlns:a16="http://schemas.microsoft.com/office/drawing/2014/main" id="{856418C0-EB9E-48CF-8CE0-8D2255BFA87F}"/>
              </a:ext>
            </a:extLst>
          </p:cNvPr>
          <p:cNvSpPr txBox="1"/>
          <p:nvPr/>
        </p:nvSpPr>
        <p:spPr>
          <a:xfrm>
            <a:off x="11307651" y="6246254"/>
            <a:ext cx="301686" cy="369332"/>
          </a:xfrm>
          <a:prstGeom prst="rect">
            <a:avLst/>
          </a:prstGeom>
          <a:noFill/>
        </p:spPr>
        <p:txBody>
          <a:bodyPr wrap="none" rtlCol="0">
            <a:spAutoFit/>
          </a:bodyPr>
          <a:lstStyle/>
          <a:p>
            <a:r>
              <a:rPr lang="pt-BR" b="1" dirty="0"/>
              <a:t>6</a:t>
            </a:r>
          </a:p>
        </p:txBody>
      </p:sp>
    </p:spTree>
    <p:extLst>
      <p:ext uri="{BB962C8B-B14F-4D97-AF65-F5344CB8AC3E}">
        <p14:creationId xmlns:p14="http://schemas.microsoft.com/office/powerpoint/2010/main" val="615640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Rectangle 104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Freeform: Shape 104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95DB730B-D6C4-4195-9F37-1E0675C4AAD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pt-BR" sz="3400" kern="1200" dirty="0">
                <a:solidFill>
                  <a:srgbClr val="FFFFFF"/>
                </a:solidFill>
                <a:latin typeface="+mj-lt"/>
                <a:ea typeface="+mj-ea"/>
                <a:cs typeface="+mj-cs"/>
              </a:rPr>
              <a:t>Técnica</a:t>
            </a:r>
            <a:r>
              <a:rPr lang="en-US" sz="3400" kern="1200" dirty="0">
                <a:solidFill>
                  <a:srgbClr val="FFFFFF"/>
                </a:solidFill>
                <a:latin typeface="+mj-lt"/>
                <a:ea typeface="+mj-ea"/>
                <a:cs typeface="+mj-cs"/>
              </a:rPr>
              <a:t> do DNA Recombinante:</a:t>
            </a:r>
            <a:br>
              <a:rPr lang="en-US" sz="3400" kern="1200" dirty="0">
                <a:solidFill>
                  <a:srgbClr val="FFFFFF"/>
                </a:solidFill>
                <a:latin typeface="+mj-lt"/>
                <a:ea typeface="+mj-ea"/>
                <a:cs typeface="+mj-cs"/>
              </a:rPr>
            </a:br>
            <a:endParaRPr lang="en-US" sz="3400" kern="1200" dirty="0">
              <a:solidFill>
                <a:srgbClr val="FFFFFF"/>
              </a:solidFill>
              <a:latin typeface="+mj-lt"/>
              <a:ea typeface="+mj-ea"/>
              <a:cs typeface="+mj-cs"/>
            </a:endParaRPr>
          </a:p>
        </p:txBody>
      </p:sp>
      <p:pic>
        <p:nvPicPr>
          <p:cNvPr id="1030" name="Picture 6" descr="CIENTIC">
            <a:extLst>
              <a:ext uri="{FF2B5EF4-FFF2-40B4-BE49-F238E27FC236}">
                <a16:creationId xmlns:a16="http://schemas.microsoft.com/office/drawing/2014/main" id="{6CA2CBCF-E3FC-43D7-8AFD-6DD475AEEB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47350" y="239355"/>
            <a:ext cx="8016772" cy="6012579"/>
          </a:xfrm>
          <a:prstGeom prst="rect">
            <a:avLst/>
          </a:prstGeom>
          <a:noFill/>
          <a:extLst>
            <a:ext uri="{909E8E84-426E-40DD-AFC4-6F175D3DCCD1}">
              <a14:hiddenFill xmlns:a14="http://schemas.microsoft.com/office/drawing/2010/main">
                <a:solidFill>
                  <a:srgbClr val="FFFFFF"/>
                </a:solidFill>
              </a14:hiddenFill>
            </a:ext>
          </a:extLst>
        </p:spPr>
      </p:pic>
      <p:sp>
        <p:nvSpPr>
          <p:cNvPr id="18" name="CaixaDeTexto 17">
            <a:extLst>
              <a:ext uri="{FF2B5EF4-FFF2-40B4-BE49-F238E27FC236}">
                <a16:creationId xmlns:a16="http://schemas.microsoft.com/office/drawing/2014/main" id="{E2F1292C-51E7-4AA1-9BA5-02F8C5E2DA6D}"/>
              </a:ext>
            </a:extLst>
          </p:cNvPr>
          <p:cNvSpPr txBox="1"/>
          <p:nvPr/>
        </p:nvSpPr>
        <p:spPr>
          <a:xfrm>
            <a:off x="11307651" y="6246254"/>
            <a:ext cx="301686" cy="369332"/>
          </a:xfrm>
          <a:prstGeom prst="rect">
            <a:avLst/>
          </a:prstGeom>
          <a:noFill/>
        </p:spPr>
        <p:txBody>
          <a:bodyPr wrap="none" rtlCol="0">
            <a:spAutoFit/>
          </a:bodyPr>
          <a:lstStyle/>
          <a:p>
            <a:r>
              <a:rPr lang="pt-BR" b="1" dirty="0"/>
              <a:t>7</a:t>
            </a:r>
          </a:p>
        </p:txBody>
      </p:sp>
    </p:spTree>
    <p:extLst>
      <p:ext uri="{BB962C8B-B14F-4D97-AF65-F5344CB8AC3E}">
        <p14:creationId xmlns:p14="http://schemas.microsoft.com/office/powerpoint/2010/main" val="2808196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CB"/>
        </a:solidFill>
        <a:effectLst/>
      </p:bgPr>
    </p:bg>
    <p:spTree>
      <p:nvGrpSpPr>
        <p:cNvPr id="1" name=""/>
        <p:cNvGrpSpPr/>
        <p:nvPr/>
      </p:nvGrpSpPr>
      <p:grpSpPr>
        <a:xfrm>
          <a:off x="0" y="0"/>
          <a:ext cx="0" cy="0"/>
          <a:chOff x="0" y="0"/>
          <a:chExt cx="0" cy="0"/>
        </a:xfrm>
      </p:grpSpPr>
      <p:pic>
        <p:nvPicPr>
          <p:cNvPr id="4098" name="Picture 2" descr="https://slideplayer.com.br/slide/3675461/12/images/8/DNA+Complementar+-+cDNA.jpg">
            <a:extLst>
              <a:ext uri="{FF2B5EF4-FFF2-40B4-BE49-F238E27FC236}">
                <a16:creationId xmlns:a16="http://schemas.microsoft.com/office/drawing/2014/main" id="{F8EF6E88-2843-4064-9884-7BECB40E73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199318A2-BB7D-41F7-B312-803B5B39A61D}"/>
              </a:ext>
            </a:extLst>
          </p:cNvPr>
          <p:cNvSpPr txBox="1"/>
          <p:nvPr/>
        </p:nvSpPr>
        <p:spPr>
          <a:xfrm>
            <a:off x="11307651" y="6246254"/>
            <a:ext cx="301686" cy="369332"/>
          </a:xfrm>
          <a:prstGeom prst="rect">
            <a:avLst/>
          </a:prstGeom>
          <a:noFill/>
        </p:spPr>
        <p:txBody>
          <a:bodyPr wrap="none" rtlCol="0">
            <a:spAutoFit/>
          </a:bodyPr>
          <a:lstStyle/>
          <a:p>
            <a:r>
              <a:rPr lang="pt-BR" b="1" dirty="0"/>
              <a:t>8</a:t>
            </a:r>
          </a:p>
        </p:txBody>
      </p:sp>
    </p:spTree>
    <p:extLst>
      <p:ext uri="{BB962C8B-B14F-4D97-AF65-F5344CB8AC3E}">
        <p14:creationId xmlns:p14="http://schemas.microsoft.com/office/powerpoint/2010/main" val="2541574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descr="organismos genticamente modificados">
            <a:extLst>
              <a:ext uri="{FF2B5EF4-FFF2-40B4-BE49-F238E27FC236}">
                <a16:creationId xmlns:a16="http://schemas.microsoft.com/office/drawing/2014/main" id="{711C34DE-FB40-4A96-85AD-EA9F9CDC38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9008" b="1908"/>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5" name="Rectangle 4104">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F549286-5C77-4130-A51F-0445C6D68667}"/>
              </a:ext>
            </a:extLst>
          </p:cNvPr>
          <p:cNvSpPr>
            <a:spLocks noGrp="1"/>
          </p:cNvSpPr>
          <p:nvPr>
            <p:ph type="title"/>
          </p:nvPr>
        </p:nvSpPr>
        <p:spPr>
          <a:xfrm>
            <a:off x="371094" y="1161288"/>
            <a:ext cx="3438144" cy="1124712"/>
          </a:xfrm>
        </p:spPr>
        <p:txBody>
          <a:bodyPr anchor="b">
            <a:normAutofit/>
          </a:bodyPr>
          <a:lstStyle/>
          <a:p>
            <a:r>
              <a:rPr lang="pt-BR" sz="2400" dirty="0"/>
              <a:t>Organismos Geneticamente Modificados (OGM)</a:t>
            </a:r>
          </a:p>
        </p:txBody>
      </p:sp>
      <p:sp>
        <p:nvSpPr>
          <p:cNvPr id="4107" name="Rectangle 410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109" name="Rectangle 410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7723D267-CF7E-4BD2-BBE2-62BC83D25F2A}"/>
              </a:ext>
            </a:extLst>
          </p:cNvPr>
          <p:cNvSpPr>
            <a:spLocks noGrp="1"/>
          </p:cNvSpPr>
          <p:nvPr>
            <p:ph idx="1"/>
          </p:nvPr>
        </p:nvSpPr>
        <p:spPr>
          <a:xfrm>
            <a:off x="371094" y="2718054"/>
            <a:ext cx="3438906" cy="3207258"/>
          </a:xfrm>
        </p:spPr>
        <p:txBody>
          <a:bodyPr anchor="t">
            <a:normAutofit/>
          </a:bodyPr>
          <a:lstStyle/>
          <a:p>
            <a:r>
              <a:rPr lang="pt-BR" sz="1600" dirty="0"/>
              <a:t>Os organismos geneticamente modificados (OGM) são aqueles que tiveram uma ou mais características modificadas e codificadas pelo gene ou pelos genes introduzidos. Esses organismos são manipulados geneticamente objetivando o aparecimento de características desejadas, como cor, tamanho, resistência, etc. Os OGM têm trechos de seu genoma alterados por meio da tecnologia do RNA/DNA recombinante ou engenharia genética.</a:t>
            </a:r>
          </a:p>
        </p:txBody>
      </p:sp>
      <p:sp>
        <p:nvSpPr>
          <p:cNvPr id="9" name="CaixaDeTexto 8">
            <a:extLst>
              <a:ext uri="{FF2B5EF4-FFF2-40B4-BE49-F238E27FC236}">
                <a16:creationId xmlns:a16="http://schemas.microsoft.com/office/drawing/2014/main" id="{793AB31C-38DF-4B28-88B9-A9E6AED2F26D}"/>
              </a:ext>
            </a:extLst>
          </p:cNvPr>
          <p:cNvSpPr txBox="1"/>
          <p:nvPr/>
        </p:nvSpPr>
        <p:spPr>
          <a:xfrm>
            <a:off x="11307651" y="6246254"/>
            <a:ext cx="301686" cy="369332"/>
          </a:xfrm>
          <a:prstGeom prst="rect">
            <a:avLst/>
          </a:prstGeom>
          <a:noFill/>
        </p:spPr>
        <p:txBody>
          <a:bodyPr wrap="none" rtlCol="0">
            <a:spAutoFit/>
          </a:bodyPr>
          <a:lstStyle/>
          <a:p>
            <a:r>
              <a:rPr lang="pt-BR" b="1" dirty="0"/>
              <a:t>9</a:t>
            </a:r>
          </a:p>
        </p:txBody>
      </p:sp>
    </p:spTree>
    <p:extLst>
      <p:ext uri="{BB962C8B-B14F-4D97-AF65-F5344CB8AC3E}">
        <p14:creationId xmlns:p14="http://schemas.microsoft.com/office/powerpoint/2010/main" val="8069411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1509</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16</vt:i4>
      </vt:variant>
    </vt:vector>
  </HeadingPairs>
  <TitlesOfParts>
    <vt:vector size="20" baseType="lpstr">
      <vt:lpstr>Arial</vt:lpstr>
      <vt:lpstr>Calibri</vt:lpstr>
      <vt:lpstr>Calibri Light</vt:lpstr>
      <vt:lpstr>Tema do Office</vt:lpstr>
      <vt:lpstr>ENGENHARIA GENÉTICA </vt:lpstr>
      <vt:lpstr>Conceitos sobre a Engenharia Genética:</vt:lpstr>
      <vt:lpstr>INTRODUÇÃO AO TEMA</vt:lpstr>
      <vt:lpstr>HISTÓRICO DO USO DA BIOTECNOLOGIA</vt:lpstr>
      <vt:lpstr>O QUE É ENGENHARIA GENETICA? </vt:lpstr>
      <vt:lpstr>Apresentação do PowerPoint</vt:lpstr>
      <vt:lpstr>Técnica do DNA Recombinante: </vt:lpstr>
      <vt:lpstr>Apresentação do PowerPoint</vt:lpstr>
      <vt:lpstr>Organismos Geneticamente Modificados (OGM)</vt:lpstr>
      <vt:lpstr>Qual o objetivo dos OGM? </vt:lpstr>
      <vt:lpstr>O que são transgênicos?</vt:lpstr>
      <vt:lpstr>Apresentação do PowerPoint</vt:lpstr>
      <vt:lpstr>Alimentos transgênicos mais consumidos no mundo </vt:lpstr>
      <vt:lpstr>Legislação Brasileira:</vt:lpstr>
      <vt:lpstr>Conclusão acerca do tema:</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ENGENHARIA GENÉTICA</dc:title>
  <dc:creator>Rodrigo Ribeiro</dc:creator>
  <cp:lastModifiedBy>Rodrigo Ribeiro</cp:lastModifiedBy>
  <cp:revision>5</cp:revision>
  <dcterms:created xsi:type="dcterms:W3CDTF">2022-08-04T21:29:14Z</dcterms:created>
  <dcterms:modified xsi:type="dcterms:W3CDTF">2022-08-04T22:42:14Z</dcterms:modified>
</cp:coreProperties>
</file>