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C39A6-17F2-A54E-FC22-6F2095130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B9EEF-9764-7ECB-8F78-90F9D642A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E89435-7A68-B26E-33C7-1B2BA917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095B5-3DF1-DD35-259F-D4C2972D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C612-588A-1195-F13B-02EC0D3F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08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3E21B-D02C-177B-6557-6E456BD7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BBF683-75F5-6871-F81A-A9893078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AB3ED-2276-15EE-2D0E-89CF03F1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8012D-3055-34E6-FB07-5430A64C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1F00F-1157-1A75-F3BD-6E1E3B7A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05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37B9CE-10ED-FC3F-5F2E-806D729C9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43D02F-E146-AF38-7BD3-6E186510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4EF55-6F32-C4DB-C802-68744A29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3211F-95B2-DB11-6CDC-5193780F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45D41-CA56-22DC-919E-E020B29B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0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4472F-E6F2-BDFA-36CE-69276E0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CF0C7-42EA-22A3-3366-25B2D5C8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FE80D-CC5D-9AD9-5D17-4B81892F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88D2A-63CB-2AFA-DAEE-C41B5F24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79201-8247-FF7C-72A9-8EB7FD0C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67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2FA88-8349-2C2D-2C63-6E00A190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5E1602-5C68-CAC5-19A4-FE09AAD36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7903E-CDD6-F267-09DA-7118A62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8287F-EAF7-D04E-A6C1-CC45678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4C833-B8CE-871F-BCD6-C41FA8A3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0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42DFE-1615-9C79-2121-524A4889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ED4C5-9E0F-5190-4CC0-E7F36521D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96ED83-9E94-48FF-DE54-5A1CB755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ED637A-8424-52F5-5D76-CFF69BFC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32782-C21E-7F70-19E1-384B02EB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DCDF0-0481-3BBF-FEAF-1C1A121E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77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3DA98-5B8F-48F3-7FF7-50CB82EA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C4A601-092E-D87A-2AEA-0AAE5D379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56BE3C-DDEF-A618-9AF0-4B9AB5DF1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3E56D6-351D-4EE5-7821-988F641EA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7E46C5-257B-5648-A85C-A356369B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B95527-479A-C222-1754-8D6F090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E180A-F0A8-DB8E-2CD6-0D4EEA4E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3A011E-2DF6-918D-96CF-F060F382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74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1F7A5-55A4-E10A-5654-3271F513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9FFF1C-5B34-7779-E5F3-A985BA84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946A85-AA3D-AFE1-F403-0B9BB26A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41FE2A-259E-CDFA-AB35-D77482D2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8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6D7B68-9CCF-7D4F-8790-10C9EF91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50131C-154B-A145-C6D7-7C196F1C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8DB669-4F31-80AC-BC49-501CF077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2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165E8-B336-E09F-B0EE-4750203A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CF0C-DF4D-4353-B05F-47DCE121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AE9C49-AE6C-0A49-0D31-4BEBCD890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54ABE8-821B-7188-4CAD-3E4E99E2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2B368F-BD1C-A27F-62E3-5FFB936B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78FF46-E03A-966F-12D7-0A31313C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7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02AD0-3B61-A720-B131-3ED7647F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67D512-CF33-3919-8F4D-0EDBA9445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FD75A-6A80-4A23-A6BF-F1E690CD3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1185A-9F99-10A7-031E-7598FC4F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2BC7A-DB4E-8FBF-AC7D-A2760A3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4002B9-28CC-6BAD-E08C-BFAD6954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2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7142C3-789D-BC6C-F08C-DCB61533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EBEAA-C8BC-FE6A-446F-BFC5D670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DAD15-43B7-2F27-90C6-178289280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672B-9859-4F38-AC3A-1FB9C2FC9E8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090B6-334D-8D91-E69B-BFC8D5EE1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282C8-4B9D-D38D-59D3-9852D964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8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 Decamerão">
            <a:extLst>
              <a:ext uri="{FF2B5EF4-FFF2-40B4-BE49-F238E27FC236}">
                <a16:creationId xmlns:a16="http://schemas.microsoft.com/office/drawing/2014/main" id="{710DB86C-CD1D-E774-978C-AC0CA0895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2" b="2197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9DD439-B434-A999-ABC9-6B805FBD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GIOVANNI BOCCACCIO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58A1F-AB2B-D947-6D4D-B711191A1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Bierstadt" panose="020B0004020202020204" pitchFamily="34" charset="0"/>
              </a:rPr>
              <a:t>Sua história, carreira, importância e legado</a:t>
            </a:r>
          </a:p>
        </p:txBody>
      </p:sp>
    </p:spTree>
    <p:extLst>
      <p:ext uri="{BB962C8B-B14F-4D97-AF65-F5344CB8AC3E}">
        <p14:creationId xmlns:p14="http://schemas.microsoft.com/office/powerpoint/2010/main" val="2332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lfino, Portrait of Giovanni Boccaccio, Lithograph by Dolfino, 19th  Century for sale at Pamono">
            <a:extLst>
              <a:ext uri="{FF2B5EF4-FFF2-40B4-BE49-F238E27FC236}">
                <a16:creationId xmlns:a16="http://schemas.microsoft.com/office/drawing/2014/main" id="{1E2B80BB-9367-7B77-41CF-189ABACBB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" r="1" b="3152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308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1618ED-05B9-5E7B-0442-0E50FEF2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018357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QUEM FOI?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DF149-9A7B-1C30-10A6-DAC21807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2530884"/>
            <a:ext cx="6122505" cy="38567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800" dirty="0">
                <a:latin typeface="Bierstadt" panose="020B0004020202020204" pitchFamily="34" charset="0"/>
              </a:rPr>
              <a:t>Giovanni Boccaccio foi um poeta, escritor e crítico italiano nascido em 1313, em </a:t>
            </a:r>
            <a:r>
              <a:rPr lang="pt-BR" sz="1800" dirty="0" err="1">
                <a:latin typeface="Bierstadt" panose="020B0004020202020204" pitchFamily="34" charset="0"/>
              </a:rPr>
              <a:t>Certaldo</a:t>
            </a:r>
            <a:r>
              <a:rPr lang="pt-BR" sz="1800" dirty="0">
                <a:latin typeface="Bierstadt" panose="020B0004020202020204" pitchFamily="34" charset="0"/>
              </a:rPr>
              <a:t>. Foi um grande fã das obras de Dante Alighieri, sendo responsável por renomear a obra do escritor como "A Divina Comédia" (antes intitulada como apenas "A Comédia"), título pelo qual a obra ficou reconhecida posteriormente. Foi revolucionário no campo humano, cultural e artístico, visto que suas obras não são tão apegadas no campo divino e sim aproximam-se da natureza e do lado "</a:t>
            </a:r>
            <a:r>
              <a:rPr lang="pt-BR" sz="1800" dirty="0" err="1">
                <a:latin typeface="Bierstadt" panose="020B0004020202020204" pitchFamily="34" charset="0"/>
              </a:rPr>
              <a:t>crú</a:t>
            </a:r>
            <a:r>
              <a:rPr lang="pt-BR" sz="1800" dirty="0">
                <a:latin typeface="Bierstadt" panose="020B0004020202020204" pitchFamily="34" charset="0"/>
              </a:rPr>
              <a:t>" humano. Além disso, é considerado o primeiro escritor/artista a representar ideias realistas em suas obras.</a:t>
            </a:r>
          </a:p>
          <a:p>
            <a:pPr marL="0" indent="0">
              <a:buNone/>
            </a:pPr>
            <a:r>
              <a:rPr lang="pt-BR" sz="1800" dirty="0">
                <a:latin typeface="Bierstadt" panose="020B0004020202020204" pitchFamily="34" charset="0"/>
              </a:rPr>
              <a:t>Seu </a:t>
            </a:r>
            <a:r>
              <a:rPr lang="pt-BR" sz="1800" dirty="0" err="1">
                <a:latin typeface="Bierstadt" panose="020B0004020202020204" pitchFamily="34" charset="0"/>
              </a:rPr>
              <a:t>magnum</a:t>
            </a:r>
            <a:r>
              <a:rPr lang="pt-BR" sz="1800" dirty="0">
                <a:latin typeface="Bierstadt" panose="020B0004020202020204" pitchFamily="34" charset="0"/>
              </a:rPr>
              <a:t> opus é o livro </a:t>
            </a:r>
            <a:r>
              <a:rPr lang="pt-BR" sz="1800" dirty="0" err="1">
                <a:latin typeface="Bierstadt" panose="020B0004020202020204" pitchFamily="34" charset="0"/>
              </a:rPr>
              <a:t>Decameron</a:t>
            </a:r>
            <a:r>
              <a:rPr lang="pt-BR" sz="1800" dirty="0">
                <a:latin typeface="Bierstadt" panose="020B0004020202020204" pitchFamily="34" charset="0"/>
              </a:rPr>
              <a:t>, que reúne diversas novelas envolvendo dez jovens que se isolam para se esconder da peste negra (doença da época da qual o livro estava sendo escrito).</a:t>
            </a:r>
          </a:p>
        </p:txBody>
      </p:sp>
    </p:spTree>
    <p:extLst>
      <p:ext uri="{BB962C8B-B14F-4D97-AF65-F5344CB8AC3E}">
        <p14:creationId xmlns:p14="http://schemas.microsoft.com/office/powerpoint/2010/main" val="2367462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41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2E3E9-A8C9-78E7-6919-732363D4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522" y="475933"/>
            <a:ext cx="6516955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SUA VIDA E CARREIRA</a:t>
            </a:r>
          </a:p>
        </p:txBody>
      </p:sp>
      <p:cxnSp>
        <p:nvCxnSpPr>
          <p:cNvPr id="4124" name="Straight Connector 4118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D2FFA-917A-B450-EF5B-387003E6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2"/>
            <a:ext cx="10515600" cy="3956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Giovanni era filho de </a:t>
            </a:r>
            <a:r>
              <a:rPr lang="pt-BR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Boccaccino</a:t>
            </a: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 </a:t>
            </a:r>
            <a:r>
              <a:rPr lang="pt-BR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di</a:t>
            </a: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 </a:t>
            </a:r>
            <a:r>
              <a:rPr lang="pt-BR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Chellino</a:t>
            </a: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, um comerciante de muito prestígio e riqueza da Itália, e de outra mulher de uma cidade próxima à Florença; </a:t>
            </a:r>
            <a:r>
              <a:rPr lang="pt-BR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Certaldo</a:t>
            </a: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. Desde cedo, despertou muito interesse pela literatura. Aprendeu a ler, escrever e calcular, e aos sete anos já escrevia suas próprias histórias. Aos catorze anos foi levado para Nápoles, um dos centros intelectuais da Itália, afim de aprender comércio e finanças, sob controle de seu pai, que queria que o filho seguisse a carreira de comerciante. Com o acordo do pai, Giovanni ingressou à força na universidade de Direito Canônico. No entanto, ele se aprofundou mesmo na escrita literária, aprendendo inclusive latim e grego para revisar textos antigos classicistas. Em 1350, anos depois de ter publicado uma série de obras, deslocou-se para a cidade de Florença e foi nomeado embaixador do governo fiorentino. Em 1353, publicou sua obra prima, </a:t>
            </a:r>
            <a:r>
              <a:rPr lang="pt-BR" sz="2200" dirty="0" err="1">
                <a:solidFill>
                  <a:schemeClr val="bg1"/>
                </a:solidFill>
                <a:latin typeface="Bierstadt" panose="020B0004020202020204" pitchFamily="34" charset="0"/>
              </a:rPr>
              <a:t>Decameron</a:t>
            </a:r>
            <a:r>
              <a:rPr lang="pt-BR" sz="2200" dirty="0">
                <a:solidFill>
                  <a:schemeClr val="bg1"/>
                </a:solidFill>
                <a:latin typeface="Bierstadt" panose="020B0004020202020204" pitchFamily="34" charset="0"/>
              </a:rPr>
              <a:t>, e, vinte e dois anos depois, adoeceu e faleceu na sua cidade natal.</a:t>
            </a:r>
          </a:p>
        </p:txBody>
      </p:sp>
    </p:spTree>
    <p:extLst>
      <p:ext uri="{BB962C8B-B14F-4D97-AF65-F5344CB8AC3E}">
        <p14:creationId xmlns:p14="http://schemas.microsoft.com/office/powerpoint/2010/main" val="356290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6" name="Rectangle 2099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5FB6AF-8FC5-185B-C74C-60081CC2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267" y="502065"/>
            <a:ext cx="6140449" cy="1323439"/>
          </a:xfrm>
        </p:spPr>
        <p:txBody>
          <a:bodyPr anchor="t">
            <a:norm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DECAMERON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E6EC2-E37E-39CC-BE85-C8471C28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05" y="1467728"/>
            <a:ext cx="6872694" cy="4888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Decameron</a:t>
            </a:r>
            <a:r>
              <a:rPr lang="pt-BR" sz="2000" dirty="0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 é a principal obra de Giovanni Boccaccio, tendo sido escrito entre 1348 e 1353. O livro é uma coleção de cem novelas que conta a história de sete mulheres e três homens que se isolam em um castelo perto de Florença para escapar da peste negra, que assolava a Europa na época. </a:t>
            </a:r>
            <a:r>
              <a:rPr lang="pt-BR" sz="2000" dirty="0" err="1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Decameron</a:t>
            </a:r>
            <a:r>
              <a:rPr lang="pt-BR" sz="2000" dirty="0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 significa "dez jornadas", ou, em outro sentido, "dez dias", visto que as novelas se passam em um período de dez dias. A obra explora valores sensuais, sexuais, eróticos e essencialmente humanos, com Giovanni buscando apresentar os valores intersubjetivos e sentimentais entre as pessoas, expondo a relação entre os personagens como uma forma de experimentar os elementos antrópicos e sociais. Contém também críticas ácidas a valores e instituições da época (religiosas e políticas) como subtexto, em contraponto à literatura medieval, que sempre preferia por retratar o teocentrismo e tendo vários elementos narrativos que se referiam à Deus e a Igreja.</a:t>
            </a:r>
          </a:p>
        </p:txBody>
      </p:sp>
      <p:pic>
        <p:nvPicPr>
          <p:cNvPr id="2054" name="Picture 6" descr="Decameron: eBooks na Amazon.com.br">
            <a:extLst>
              <a:ext uri="{FF2B5EF4-FFF2-40B4-BE49-F238E27FC236}">
                <a16:creationId xmlns:a16="http://schemas.microsoft.com/office/drawing/2014/main" id="{ABF69C95-BD4D-D9CC-8DCA-848089D5D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6"/>
          <a:stretch/>
        </p:blipFill>
        <p:spPr bwMode="auto"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noFill/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7" name="Group 2101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08" name="Freeform: Shape 2103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64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Estrutura do Decamerão – Wikipédia, a enciclopédia livre">
            <a:extLst>
              <a:ext uri="{FF2B5EF4-FFF2-40B4-BE49-F238E27FC236}">
                <a16:creationId xmlns:a16="http://schemas.microsoft.com/office/drawing/2014/main" id="{1917082B-CC0C-F0EA-E9B2-D4D68E2E7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3EF63D-8C5C-DDF0-12B6-F546C5AB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250036"/>
            <a:ext cx="72009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INFLUÊNCIA PARA A ÉPOCA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36C94-7FC1-8EF8-C71B-893BA10E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latin typeface="Bierstadt" panose="020B0004020202020204" pitchFamily="34" charset="0"/>
              </a:rPr>
              <a:t>Boccaccio foi muito inovador e genial para sua época. Alguns estudiosos (como </a:t>
            </a:r>
            <a:r>
              <a:rPr lang="pt-BR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Vittore</a:t>
            </a:r>
            <a:r>
              <a:rPr lang="pt-BR" sz="2000" dirty="0">
                <a:solidFill>
                  <a:srgbClr val="FFFFFF"/>
                </a:solidFill>
                <a:latin typeface="Bierstadt" panose="020B0004020202020204" pitchFamily="34" charset="0"/>
              </a:rPr>
              <a:t> Branca, um de seus grandes fãs) consideram Giovanni o maior prosador europeu da época. Foi um dos primeiros escritores da história a abordar aspectos do realismo em suas obras, devido à sua capacidade de representar aspectos essencialmente humanos e naturais com cenários reais em literatura. Sua principal característica, é, portanto, ligar diversas ideias tão pouco usuais na época e inovadoras, como a representação fiel da realidade, ao mesmo tempo que experimenta relações sociais entre indivíduos e aborda temas como amor, erotismo, sensualismo e a natureza real humana, apropriando-se ainda de críticas à forma como a Igreja agia.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latin typeface="Bierstadt" panose="020B0004020202020204" pitchFamily="34" charset="0"/>
              </a:rPr>
              <a:t>Além disso, Boccaccio, sendo um grande apreciador da literatura clássica greco-romana, ajudou popularizar os textos clássicos, como as epopeias (obras de Homero).</a:t>
            </a:r>
          </a:p>
          <a:p>
            <a:pPr marL="0" indent="0">
              <a:buNone/>
            </a:pPr>
            <a:r>
              <a:rPr lang="pt-BR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Decameron</a:t>
            </a:r>
            <a:r>
              <a:rPr lang="pt-BR" sz="2000" dirty="0">
                <a:solidFill>
                  <a:srgbClr val="FFFFFF"/>
                </a:solidFill>
                <a:latin typeface="Bierstadt" panose="020B0004020202020204" pitchFamily="34" charset="0"/>
              </a:rPr>
              <a:t> foi extremamente importante para a construção de uma sociedade voltada ao antropocentrismo e ao ceticismo às ações praticadas pela Igreja, apontando contradições de suas posições e satirizando seus membros.</a:t>
            </a:r>
          </a:p>
        </p:txBody>
      </p:sp>
    </p:spTree>
    <p:extLst>
      <p:ext uri="{BB962C8B-B14F-4D97-AF65-F5344CB8AC3E}">
        <p14:creationId xmlns:p14="http://schemas.microsoft.com/office/powerpoint/2010/main" val="98328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24" name="Rectangle 63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0F8575-A650-BD33-15A3-93F79BDD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417" y="507209"/>
            <a:ext cx="6140449" cy="1323439"/>
          </a:xfrm>
        </p:spPr>
        <p:txBody>
          <a:bodyPr anchor="t">
            <a:normAutofit/>
          </a:bodyPr>
          <a:lstStyle/>
          <a:p>
            <a:r>
              <a:rPr lang="pt-BR" sz="5400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LEGADO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47D95-470F-AC55-62ED-45D2278B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11" y="1618614"/>
            <a:ext cx="7128408" cy="4563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dirty="0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Giovanni Boccaccio não influenciou apenas no campo da prosa e da poesia; ele também foi influente até mesmo para a cultura italiana. Até o século XIV, o latim ainda era a língua dominante para a elite da literatura, estando presente em ainda na maioria das obras literárias, e, através da prosa, Boccaccio utilizou o italiano em seus textos e inspirou outros autores a usarem a língua nativa do país ao invés do latim; este foi um dos grandes feitos provindos do sucesso de </a:t>
            </a:r>
            <a:r>
              <a:rPr lang="pt-BR" sz="1900" dirty="0" err="1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Decameron</a:t>
            </a:r>
            <a:r>
              <a:rPr lang="pt-BR" sz="1900" dirty="0">
                <a:solidFill>
                  <a:schemeClr val="bg1">
                    <a:alpha val="80000"/>
                  </a:schemeClr>
                </a:solidFill>
                <a:latin typeface="Bierstadt" panose="020B0004020202020204" pitchFamily="34" charset="0"/>
              </a:rPr>
              <a:t>. Não só isso, formou uma tríade antológica com Dante Alighieri e Petrarca, estabelecendo uma mudança radical no que se diz respeito à maneira de pensar na Europa naquela época através de poesias e textos em prosa, distanciando o humano da dependência divina e o aproximando de seus valores naturais, ensinamentos que perduram até hoje. Trouxe outra experiência em usar a literatura, fazendo desta uma forma de usar cenários e personagens mais próximos do mundo realista e natural, explorando a psicologia e a dinâmica social na trama, que permitiu o avanço de um novo estilo literário.</a:t>
            </a:r>
          </a:p>
        </p:txBody>
      </p:sp>
      <p:grpSp>
        <p:nvGrpSpPr>
          <p:cNvPr id="6325" name="Group 6316">
            <a:extLst>
              <a:ext uri="{FF2B5EF4-FFF2-40B4-BE49-F238E27FC236}">
                <a16:creationId xmlns:a16="http://schemas.microsoft.com/office/drawing/2014/main" id="{93CBDBE1-B300-4C21-9F06-E127BB316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6318" name="Group 6317">
              <a:extLst>
                <a:ext uri="{FF2B5EF4-FFF2-40B4-BE49-F238E27FC236}">
                  <a16:creationId xmlns:a16="http://schemas.microsoft.com/office/drawing/2014/main" id="{4EBCA523-1BD1-4D5D-B427-8C329C4EE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6322" name="Freeform: Shape 6321">
                <a:extLst>
                  <a:ext uri="{FF2B5EF4-FFF2-40B4-BE49-F238E27FC236}">
                    <a16:creationId xmlns:a16="http://schemas.microsoft.com/office/drawing/2014/main" id="{A049276B-6C4C-4A4E-AF63-6A54348B5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23" name="Freeform: Shape 6322">
                <a:extLst>
                  <a:ext uri="{FF2B5EF4-FFF2-40B4-BE49-F238E27FC236}">
                    <a16:creationId xmlns:a16="http://schemas.microsoft.com/office/drawing/2014/main" id="{9326F8B1-A013-4590-B8BA-A294E3B9B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19" name="Group 6318">
              <a:extLst>
                <a:ext uri="{FF2B5EF4-FFF2-40B4-BE49-F238E27FC236}">
                  <a16:creationId xmlns:a16="http://schemas.microsoft.com/office/drawing/2014/main" id="{49A2027A-1422-4C0B-B855-07B9F92A7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6320" name="Freeform: Shape 6319">
                <a:extLst>
                  <a:ext uri="{FF2B5EF4-FFF2-40B4-BE49-F238E27FC236}">
                    <a16:creationId xmlns:a16="http://schemas.microsoft.com/office/drawing/2014/main" id="{25FD7551-23BB-489D-B839-1F9B49FFE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321" name="Freeform: Shape 6320">
                <a:extLst>
                  <a:ext uri="{FF2B5EF4-FFF2-40B4-BE49-F238E27FC236}">
                    <a16:creationId xmlns:a16="http://schemas.microsoft.com/office/drawing/2014/main" id="{1DDEA6D9-5283-4A19-B6BE-898029BCCF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6154" name="Picture 10" descr="Dante Alighieri, 750 anos – efemérides do éfemello">
            <a:extLst>
              <a:ext uri="{FF2B5EF4-FFF2-40B4-BE49-F238E27FC236}">
                <a16:creationId xmlns:a16="http://schemas.microsoft.com/office/drawing/2014/main" id="{5E84CEB6-3B39-7BB2-6F68-E5CA42A6C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32997"/>
          <a:stretch/>
        </p:blipFill>
        <p:spPr bwMode="auto">
          <a:xfrm>
            <a:off x="9136066" y="507209"/>
            <a:ext cx="2009572" cy="2009582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ografia de Giovani Boccaccio - Pensador">
            <a:extLst>
              <a:ext uri="{FF2B5EF4-FFF2-40B4-BE49-F238E27FC236}">
                <a16:creationId xmlns:a16="http://schemas.microsoft.com/office/drawing/2014/main" id="{5799D631-520E-E5F5-729C-9654CBF30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863"/>
          <a:stretch/>
        </p:blipFill>
        <p:spPr bwMode="auto">
          <a:xfrm>
            <a:off x="9136066" y="2630556"/>
            <a:ext cx="2009572" cy="1736663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occaccio: o Decameron, por Nirvana Dorneles">
            <a:extLst>
              <a:ext uri="{FF2B5EF4-FFF2-40B4-BE49-F238E27FC236}">
                <a16:creationId xmlns:a16="http://schemas.microsoft.com/office/drawing/2014/main" id="{1B12137F-F62F-7F5C-F14D-2184CE25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1" r="-6" b="6705"/>
          <a:stretch/>
        </p:blipFill>
        <p:spPr bwMode="auto">
          <a:xfrm>
            <a:off x="9136066" y="4657918"/>
            <a:ext cx="2048721" cy="1736664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01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1E18FA-240F-53D9-C15D-7EBDAC15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0" y="1450655"/>
            <a:ext cx="4246973" cy="3956690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REFERÊNCIAS BIBLIOGRÁFICAS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8267C-2486-43DD-05B7-4B16D86B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340626" cy="4571972"/>
          </a:xfrm>
        </p:spPr>
        <p:txBody>
          <a:bodyPr anchor="ctr"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https://www.ebiografia.com/boccaccio/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https://www.pensador.com/autor/giovani_boccaccio/biografia/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https://www.recantodaliteratura.com.br/biografias/giovanni-boccaccio/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https://it.wikipedia.org/wiki/Giovanni_Boccaccio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https://www.youtube.com/watch?v=p6vVo5WFmxc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https://literatura-italiana.blogspot.com/2018/06/boccaccio-o-decameron.html</a:t>
            </a:r>
          </a:p>
          <a:p>
            <a:r>
              <a:rPr lang="pt-BR" sz="2000" dirty="0">
                <a:solidFill>
                  <a:schemeClr val="bg1"/>
                </a:solidFill>
                <a:latin typeface="Bierstadt" panose="020B0004020202020204" pitchFamily="34" charset="0"/>
              </a:rPr>
              <a:t>https://dailyhistory.org/How_did_Boccaccio_influence_the_Renaissance</a:t>
            </a:r>
          </a:p>
        </p:txBody>
      </p:sp>
    </p:spTree>
    <p:extLst>
      <p:ext uri="{BB962C8B-B14F-4D97-AF65-F5344CB8AC3E}">
        <p14:creationId xmlns:p14="http://schemas.microsoft.com/office/powerpoint/2010/main" val="298959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33282A9-CC23-3278-032C-8C16E41C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pt-BR" sz="4800" b="1" dirty="0">
                <a:solidFill>
                  <a:schemeClr val="accent4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CRÉDITOS FINAIS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12489-12EB-9DDB-533A-E41B6F87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tx1">
                    <a:alpha val="80000"/>
                  </a:schemeClr>
                </a:solidFill>
                <a:latin typeface="Bierstadt" panose="020B0004020202020204" pitchFamily="34" charset="0"/>
              </a:rPr>
              <a:t>ALUNOS RESPONSÁVEIS PELO TRABALHO:</a:t>
            </a:r>
          </a:p>
          <a:p>
            <a:pPr marL="0" indent="0">
              <a:buNone/>
            </a:pPr>
            <a:endParaRPr lang="pt-BR" sz="2200" dirty="0">
              <a:solidFill>
                <a:schemeClr val="tx1">
                  <a:alpha val="80000"/>
                </a:schemeClr>
              </a:solidFill>
              <a:latin typeface="Bierstadt" panose="020B0004020202020204" pitchFamily="34" charset="0"/>
            </a:endParaRPr>
          </a:p>
          <a:p>
            <a:r>
              <a:rPr lang="pt-BR" sz="2200" dirty="0">
                <a:solidFill>
                  <a:schemeClr val="accent2">
                    <a:alpha val="80000"/>
                  </a:schemeClr>
                </a:solidFill>
                <a:latin typeface="Bierstadt" panose="020B0004020202020204" pitchFamily="34" charset="0"/>
              </a:rPr>
              <a:t>ERICK ZANIRATTO DUARTE</a:t>
            </a:r>
          </a:p>
          <a:p>
            <a:r>
              <a:rPr lang="pt-BR" sz="2200" dirty="0">
                <a:solidFill>
                  <a:schemeClr val="accent2">
                    <a:alpha val="80000"/>
                  </a:schemeClr>
                </a:solidFill>
                <a:latin typeface="Bierstadt" panose="020B0004020202020204" pitchFamily="34" charset="0"/>
              </a:rPr>
              <a:t>GABRIEL DE SOUZA SANTOS</a:t>
            </a:r>
          </a:p>
          <a:p>
            <a:r>
              <a:rPr lang="pt-BR" sz="2200" dirty="0">
                <a:solidFill>
                  <a:schemeClr val="accent2">
                    <a:alpha val="80000"/>
                  </a:schemeClr>
                </a:solidFill>
                <a:latin typeface="Bierstadt" panose="020B0004020202020204" pitchFamily="34" charset="0"/>
              </a:rPr>
              <a:t>GUILHERME VILELA DA ROZ</a:t>
            </a:r>
          </a:p>
          <a:p>
            <a:r>
              <a:rPr lang="pt-BR" sz="2200" dirty="0">
                <a:solidFill>
                  <a:schemeClr val="accent2">
                    <a:alpha val="80000"/>
                  </a:schemeClr>
                </a:solidFill>
                <a:latin typeface="Bierstadt" panose="020B0004020202020204" pitchFamily="34" charset="0"/>
              </a:rPr>
              <a:t>LUCAS MARQUES DA SILVA</a:t>
            </a:r>
          </a:p>
          <a:p>
            <a:r>
              <a:rPr lang="pt-BR" sz="2200" dirty="0">
                <a:solidFill>
                  <a:schemeClr val="accent2">
                    <a:alpha val="80000"/>
                  </a:schemeClr>
                </a:solidFill>
                <a:latin typeface="Bierstadt" panose="020B0004020202020204" pitchFamily="34" charset="0"/>
              </a:rPr>
              <a:t>RAFAEL NEVES NASCIMENTO</a:t>
            </a:r>
          </a:p>
          <a:p>
            <a:pPr marL="0" indent="0">
              <a:buNone/>
            </a:pPr>
            <a:endParaRPr lang="pt-BR" sz="2200" dirty="0">
              <a:solidFill>
                <a:schemeClr val="tx1">
                  <a:alpha val="80000"/>
                </a:schemeClr>
              </a:solidFill>
              <a:latin typeface="Bierstadt" panose="020B0004020202020204" pitchFamily="34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chemeClr val="tx1">
                    <a:alpha val="80000"/>
                  </a:schemeClr>
                </a:solidFill>
                <a:latin typeface="Bierstadt" panose="020B0004020202020204" pitchFamily="34" charset="0"/>
              </a:rPr>
              <a:t>Todos do 2° Ano de Desenvolvimento de Sistemas.</a:t>
            </a:r>
          </a:p>
        </p:txBody>
      </p:sp>
    </p:spTree>
    <p:extLst>
      <p:ext uri="{BB962C8B-B14F-4D97-AF65-F5344CB8AC3E}">
        <p14:creationId xmlns:p14="http://schemas.microsoft.com/office/powerpoint/2010/main" val="905570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cover/>
      </p:transition>
    </mc:Choice>
    <mc:Fallback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1048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Bierstadt</vt:lpstr>
      <vt:lpstr>Calibri</vt:lpstr>
      <vt:lpstr>Calibri Light</vt:lpstr>
      <vt:lpstr>Dubai</vt:lpstr>
      <vt:lpstr>Tema do Office</vt:lpstr>
      <vt:lpstr>GIOVANNI BOCCACCIO</vt:lpstr>
      <vt:lpstr>QUEM FOI?</vt:lpstr>
      <vt:lpstr>SUA VIDA E CARREIRA</vt:lpstr>
      <vt:lpstr>DECAMERON</vt:lpstr>
      <vt:lpstr>INFLUÊNCIA PARA A ÉPOCA</vt:lpstr>
      <vt:lpstr>LEGADO</vt:lpstr>
      <vt:lpstr>REFERÊNCIAS BIBLIOGRÁFICAS</vt:lpstr>
      <vt:lpstr>CRÉDITOS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GIOVANNI BOCCACCIO</dc:title>
  <dc:creator>GABRIEL DE SOUZA SANTOS</dc:creator>
  <cp:lastModifiedBy>GABRIEL DE SOUZA SANTOS</cp:lastModifiedBy>
  <cp:revision>30</cp:revision>
  <dcterms:created xsi:type="dcterms:W3CDTF">2023-02-13T22:27:38Z</dcterms:created>
  <dcterms:modified xsi:type="dcterms:W3CDTF">2023-02-16T01:19:53Z</dcterms:modified>
</cp:coreProperties>
</file>