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4" r:id="rId6"/>
    <p:sldId id="266"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89577-D8BB-49CB-BCDD-C5E922142B62}" v="401" dt="2022-03-20T20:46:40.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3/20/2022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sz="8000" dirty="0"/>
              <a:t>Parangolés </a:t>
            </a:r>
          </a:p>
        </p:txBody>
      </p:sp>
      <p:sp>
        <p:nvSpPr>
          <p:cNvPr id="3" name="Subtítulo 2"/>
          <p:cNvSpPr>
            <a:spLocks noGrp="1"/>
          </p:cNvSpPr>
          <p:nvPr>
            <p:ph type="subTitle" idx="1"/>
          </p:nvPr>
        </p:nvSpPr>
        <p:spPr/>
        <p:txBody>
          <a:bodyPr>
            <a:normAutofit/>
          </a:bodyPr>
          <a:lstStyle/>
          <a:p>
            <a:endParaRPr lang="pt-BR" sz="2400" b="1" dirty="0"/>
          </a:p>
        </p:txBody>
      </p:sp>
    </p:spTree>
    <p:extLst>
      <p:ext uri="{BB962C8B-B14F-4D97-AF65-F5344CB8AC3E}">
        <p14:creationId xmlns:p14="http://schemas.microsoft.com/office/powerpoint/2010/main" val="246976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3480C-123D-4381-AD2D-EBE23E1E2308}"/>
              </a:ext>
            </a:extLst>
          </p:cNvPr>
          <p:cNvSpPr>
            <a:spLocks noGrp="1"/>
          </p:cNvSpPr>
          <p:nvPr>
            <p:ph type="title"/>
          </p:nvPr>
        </p:nvSpPr>
        <p:spPr/>
        <p:txBody>
          <a:bodyPr>
            <a:normAutofit fontScale="90000"/>
          </a:bodyPr>
          <a:lstStyle/>
          <a:p>
            <a:r>
              <a:rPr lang="pt-BR" dirty="0"/>
              <a:t>Alunos responsáveis pela realização do trabalho </a:t>
            </a:r>
          </a:p>
        </p:txBody>
      </p:sp>
      <p:sp>
        <p:nvSpPr>
          <p:cNvPr id="3" name="Espaço Reservado para Conteúdo 2">
            <a:extLst>
              <a:ext uri="{FF2B5EF4-FFF2-40B4-BE49-F238E27FC236}">
                <a16:creationId xmlns:a16="http://schemas.microsoft.com/office/drawing/2014/main" id="{667CD054-85A4-420B-884E-01B612F1DBD5}"/>
              </a:ext>
            </a:extLst>
          </p:cNvPr>
          <p:cNvSpPr>
            <a:spLocks noGrp="1"/>
          </p:cNvSpPr>
          <p:nvPr>
            <p:ph idx="1"/>
          </p:nvPr>
        </p:nvSpPr>
        <p:spPr/>
        <p:txBody>
          <a:bodyPr>
            <a:normAutofit/>
          </a:bodyPr>
          <a:lstStyle/>
          <a:p>
            <a:pPr marL="0" indent="0">
              <a:buNone/>
            </a:pPr>
            <a:r>
              <a:rPr lang="pt-BR" sz="3200" dirty="0">
                <a:solidFill>
                  <a:srgbClr val="FF0000"/>
                </a:solidFill>
              </a:rPr>
              <a:t>Parte teórica         Parte Pratica </a:t>
            </a:r>
          </a:p>
          <a:p>
            <a:pPr marL="0" indent="0">
              <a:buNone/>
            </a:pPr>
            <a:r>
              <a:rPr lang="pt-BR" dirty="0"/>
              <a:t>Luís Artur                     Bernardo</a:t>
            </a:r>
          </a:p>
          <a:p>
            <a:pPr marL="0" indent="0">
              <a:buNone/>
            </a:pPr>
            <a:r>
              <a:rPr lang="pt-BR" dirty="0"/>
              <a:t>Hugo                             Lucas </a:t>
            </a:r>
          </a:p>
          <a:p>
            <a:pPr marL="0" indent="0">
              <a:buNone/>
            </a:pPr>
            <a:r>
              <a:rPr lang="pt-BR" dirty="0"/>
              <a:t>Gabriel                          Pedro Lucas </a:t>
            </a:r>
          </a:p>
          <a:p>
            <a:pPr marL="0" indent="0">
              <a:buNone/>
            </a:pPr>
            <a:r>
              <a:rPr lang="pt-BR" dirty="0"/>
              <a:t>Luiz Henrique               Guilherme vilela </a:t>
            </a:r>
          </a:p>
          <a:p>
            <a:pPr marL="0" indent="0">
              <a:buNone/>
            </a:pPr>
            <a:r>
              <a:rPr lang="pt-BR" dirty="0"/>
              <a:t>                                      Leonardo </a:t>
            </a:r>
          </a:p>
        </p:txBody>
      </p:sp>
    </p:spTree>
    <p:extLst>
      <p:ext uri="{BB962C8B-B14F-4D97-AF65-F5344CB8AC3E}">
        <p14:creationId xmlns:p14="http://schemas.microsoft.com/office/powerpoint/2010/main" val="402108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5CF6B-B6C4-4AE8-BF98-DD42957D549E}"/>
              </a:ext>
            </a:extLst>
          </p:cNvPr>
          <p:cNvSpPr>
            <a:spLocks noGrp="1"/>
          </p:cNvSpPr>
          <p:nvPr>
            <p:ph type="title"/>
          </p:nvPr>
        </p:nvSpPr>
        <p:spPr>
          <a:xfrm>
            <a:off x="1298452" y="546197"/>
            <a:ext cx="9601196" cy="1888657"/>
          </a:xfrm>
        </p:spPr>
        <p:txBody>
          <a:bodyPr>
            <a:normAutofit/>
          </a:bodyPr>
          <a:lstStyle/>
          <a:p>
            <a:r>
              <a:rPr lang="pt-BR" dirty="0"/>
              <a:t>Parangolés e seus objetivos  </a:t>
            </a:r>
          </a:p>
        </p:txBody>
      </p:sp>
      <p:sp>
        <p:nvSpPr>
          <p:cNvPr id="3" name="Espaço Reservado para Conteúdo 2">
            <a:extLst>
              <a:ext uri="{FF2B5EF4-FFF2-40B4-BE49-F238E27FC236}">
                <a16:creationId xmlns:a16="http://schemas.microsoft.com/office/drawing/2014/main" id="{A1749BA1-F326-45A5-8515-6050088F56F9}"/>
              </a:ext>
            </a:extLst>
          </p:cNvPr>
          <p:cNvSpPr>
            <a:spLocks noGrp="1"/>
          </p:cNvSpPr>
          <p:nvPr>
            <p:ph sz="half" idx="1"/>
          </p:nvPr>
        </p:nvSpPr>
        <p:spPr>
          <a:xfrm>
            <a:off x="1298448" y="2434856"/>
            <a:ext cx="4718304" cy="3435592"/>
          </a:xfrm>
        </p:spPr>
        <p:txBody>
          <a:bodyPr>
            <a:normAutofit fontScale="85000" lnSpcReduction="10000"/>
          </a:bodyPr>
          <a:lstStyle/>
          <a:p>
            <a:r>
              <a:rPr lang="pt-BR" dirty="0"/>
              <a:t>Os Parangolés, do artista brasileiro Hélio Oiticica, são um conjunto de obras que nasceram da vontade contemporânea de quebra do paradigma até então padrão na arte, de descentralização intelectual, da necessidade de uma livre expressão.</a:t>
            </a:r>
          </a:p>
          <a:p>
            <a:r>
              <a:rPr lang="pt-BR" dirty="0"/>
              <a:t>O Parangolé é uma espécie de capa que se veste, com textos, fotos, cores e que serve como uma obra multissensorial, de forma livre. Geralmente dançada ou sentida sobre o som do samba.</a:t>
            </a:r>
          </a:p>
          <a:p>
            <a:endParaRPr lang="pt-BR" dirty="0"/>
          </a:p>
        </p:txBody>
      </p:sp>
      <p:pic>
        <p:nvPicPr>
          <p:cNvPr id="1028" name="Picture 4" descr="os parangolés de oiticica">
            <a:extLst>
              <a:ext uri="{FF2B5EF4-FFF2-40B4-BE49-F238E27FC236}">
                <a16:creationId xmlns:a16="http://schemas.microsoft.com/office/drawing/2014/main" id="{CC822D7A-C0BB-4621-8374-463B935D847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19923" y="2700670"/>
            <a:ext cx="4381263" cy="316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50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2925A-0BCE-4A10-B3E4-B081A6113080}"/>
              </a:ext>
            </a:extLst>
          </p:cNvPr>
          <p:cNvSpPr>
            <a:spLocks noGrp="1"/>
          </p:cNvSpPr>
          <p:nvPr>
            <p:ph type="title"/>
          </p:nvPr>
        </p:nvSpPr>
        <p:spPr/>
        <p:txBody>
          <a:bodyPr/>
          <a:lstStyle/>
          <a:p>
            <a:r>
              <a:rPr lang="pt-BR" dirty="0"/>
              <a:t>Início dos Parangolés na Arte </a:t>
            </a:r>
          </a:p>
        </p:txBody>
      </p:sp>
      <p:sp>
        <p:nvSpPr>
          <p:cNvPr id="3" name="Espaço Reservado para Conteúdo 2">
            <a:extLst>
              <a:ext uri="{FF2B5EF4-FFF2-40B4-BE49-F238E27FC236}">
                <a16:creationId xmlns:a16="http://schemas.microsoft.com/office/drawing/2014/main" id="{EE8BBEDC-5F7B-494C-BD02-EFD34E51D9F7}"/>
              </a:ext>
            </a:extLst>
          </p:cNvPr>
          <p:cNvSpPr>
            <a:spLocks noGrp="1"/>
          </p:cNvSpPr>
          <p:nvPr>
            <p:ph idx="1"/>
          </p:nvPr>
        </p:nvSpPr>
        <p:spPr/>
        <p:txBody>
          <a:bodyPr>
            <a:normAutofit fontScale="85000" lnSpcReduction="20000"/>
          </a:bodyPr>
          <a:lstStyle/>
          <a:p>
            <a:r>
              <a:rPr lang="pt-BR" dirty="0"/>
              <a:t>Hélio Oiticica passou a frequentar a Escola de Samba Estação Primeira de Mangueira em 1964. Ali, aprofundou suas reflexões sobre experiências estéticas para além das belas-artes, incorporando elementos corporais e sensoriais, contrários ao que se via como tradicional dentro de seu campo de trabalho, mediante a dança, a coreografia, a música, o ritmo e o corpo. Foi nesse momento que Oiticica começou a produzir os </a:t>
            </a:r>
            <a:r>
              <a:rPr lang="pt-BR" i="1" dirty="0"/>
              <a:t>Parangolés</a:t>
            </a:r>
            <a:r>
              <a:rPr lang="pt-BR" dirty="0"/>
              <a:t>, que considerava “anti obras de arte”.</a:t>
            </a:r>
            <a:br>
              <a:rPr lang="pt-BR" dirty="0"/>
            </a:br>
            <a:br>
              <a:rPr lang="pt-BR" dirty="0"/>
            </a:br>
            <a:r>
              <a:rPr lang="pt-BR" dirty="0"/>
              <a:t>“Na arquitetura da ‘favela’, p.ex., está implícito um caráter do </a:t>
            </a:r>
            <a:r>
              <a:rPr lang="pt-BR" i="1" dirty="0"/>
              <a:t>Parangolé</a:t>
            </a:r>
            <a:r>
              <a:rPr lang="pt-BR" dirty="0"/>
              <a:t>, tal a organicidade estrutural entre os elementos que o constituem e a circulação interna e o desmembramento externo dessas construções, não há passagens bruscas do ‘quarto’ para a ‘sala’ ou ‘cozinha’, mas o essencial que define cada parte que se liga à outra em continuidade”, escreveu Oiticica em 1966.</a:t>
            </a:r>
            <a:br>
              <a:rPr lang="pt-BR" dirty="0"/>
            </a:br>
            <a:endParaRPr lang="pt-BR" dirty="0"/>
          </a:p>
        </p:txBody>
      </p:sp>
    </p:spTree>
    <p:extLst>
      <p:ext uri="{BB962C8B-B14F-4D97-AF65-F5344CB8AC3E}">
        <p14:creationId xmlns:p14="http://schemas.microsoft.com/office/powerpoint/2010/main" val="416113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Novas sensibilidades, performances e o neoconcretismo : o exercício  experimental de liberdade de Hélio Oiticica">
            <a:extLst>
              <a:ext uri="{FF2B5EF4-FFF2-40B4-BE49-F238E27FC236}">
                <a16:creationId xmlns:a16="http://schemas.microsoft.com/office/drawing/2014/main" id="{24BE7688-22C7-431D-922F-60534DF319FF}"/>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6368388" y="1114901"/>
            <a:ext cx="4774533" cy="462819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A transgressão do “popular” na década">
            <a:extLst>
              <a:ext uri="{FF2B5EF4-FFF2-40B4-BE49-F238E27FC236}">
                <a16:creationId xmlns:a16="http://schemas.microsoft.com/office/drawing/2014/main" id="{89EB7F86-D724-4B33-B388-987214916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292" y="1367772"/>
            <a:ext cx="4649973" cy="41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10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4F572-165B-46A4-9686-5BC9941E318D}"/>
              </a:ext>
            </a:extLst>
          </p:cNvPr>
          <p:cNvSpPr>
            <a:spLocks noGrp="1"/>
          </p:cNvSpPr>
          <p:nvPr>
            <p:ph type="title"/>
          </p:nvPr>
        </p:nvSpPr>
        <p:spPr/>
        <p:txBody>
          <a:bodyPr/>
          <a:lstStyle/>
          <a:p>
            <a:r>
              <a:rPr lang="pt-BR" dirty="0"/>
              <a:t>Objetivo de Oiticica</a:t>
            </a:r>
          </a:p>
        </p:txBody>
      </p:sp>
      <p:sp>
        <p:nvSpPr>
          <p:cNvPr id="3" name="Espaço Reservado para Conteúdo 2">
            <a:extLst>
              <a:ext uri="{FF2B5EF4-FFF2-40B4-BE49-F238E27FC236}">
                <a16:creationId xmlns:a16="http://schemas.microsoft.com/office/drawing/2014/main" id="{B3DB18A6-396D-4943-BEEE-3A72E6E8BCA6}"/>
              </a:ext>
            </a:extLst>
          </p:cNvPr>
          <p:cNvSpPr>
            <a:spLocks noGrp="1"/>
          </p:cNvSpPr>
          <p:nvPr>
            <p:ph idx="1"/>
          </p:nvPr>
        </p:nvSpPr>
        <p:spPr>
          <a:xfrm>
            <a:off x="921590" y="2556932"/>
            <a:ext cx="9975007" cy="3318936"/>
          </a:xfrm>
        </p:spPr>
        <p:txBody>
          <a:bodyPr>
            <a:normAutofit fontScale="92500" lnSpcReduction="10000"/>
          </a:bodyPr>
          <a:lstStyle/>
          <a:p>
            <a:r>
              <a:rPr lang="pt-BR" dirty="0"/>
              <a:t>Ou seja, o Parangolé tem como objetivo a procura do público, no qual era espectador, para ser parte da obra. Viver, estar nela. É onde a experiência é o foco. É para contrariar o que era tradicional na época, quebrar a ideia da arte regrada, onde o público era apenas um conjunto de indivíduos que tinha como função contemplar o que era produzido pelo produtor, ou seja, o artista.</a:t>
            </a:r>
          </a:p>
          <a:p>
            <a:pPr>
              <a:buSzPct val="114999"/>
            </a:pPr>
            <a:r>
              <a:rPr lang="pt-BR" dirty="0"/>
              <a:t>O interesse de Oiticica era libertar o sentimento de experimentar e estar na obra. </a:t>
            </a:r>
            <a:endParaRPr lang="pt-BR" dirty="0">
              <a:ea typeface="+mn-lt"/>
              <a:cs typeface="+mn-lt"/>
            </a:endParaRPr>
          </a:p>
          <a:p>
            <a:pPr>
              <a:buSzPct val="114999"/>
            </a:pPr>
            <a:r>
              <a:rPr lang="pt-BR" dirty="0">
                <a:ea typeface="+mn-lt"/>
                <a:cs typeface="+mn-lt"/>
              </a:rPr>
              <a:t>"</a:t>
            </a:r>
            <a:r>
              <a:rPr lang="pt-BR" i="1" dirty="0">
                <a:ea typeface="+mn-lt"/>
                <a:cs typeface="+mn-lt"/>
              </a:rPr>
              <a:t>O que interessa é justamente jogar de lado toda essa porcaria intelectual, ou deixá-la para os otários da crítica antiga, ultrapassada, e procurar um modo de dar ao indivíduo a possibilidade de 'experimentar', de deixar de ser espectador para ser participador</a:t>
            </a:r>
            <a:r>
              <a:rPr lang="pt-BR" dirty="0">
                <a:ea typeface="+mn-lt"/>
                <a:cs typeface="+mn-lt"/>
              </a:rPr>
              <a:t>."</a:t>
            </a:r>
            <a:endParaRPr lang="pt-BR" dirty="0"/>
          </a:p>
        </p:txBody>
      </p:sp>
    </p:spTree>
    <p:extLst>
      <p:ext uri="{BB962C8B-B14F-4D97-AF65-F5344CB8AC3E}">
        <p14:creationId xmlns:p14="http://schemas.microsoft.com/office/powerpoint/2010/main" val="205079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D17D7-B5E1-4C34-8E91-100B31145E8F}"/>
              </a:ext>
            </a:extLst>
          </p:cNvPr>
          <p:cNvSpPr>
            <a:spLocks noGrp="1"/>
          </p:cNvSpPr>
          <p:nvPr>
            <p:ph type="title"/>
          </p:nvPr>
        </p:nvSpPr>
        <p:spPr/>
        <p:txBody>
          <a:bodyPr/>
          <a:lstStyle/>
          <a:p>
            <a:r>
              <a:rPr lang="pt-BR" dirty="0"/>
              <a:t>Tipos De Tecidos Usados </a:t>
            </a:r>
          </a:p>
        </p:txBody>
      </p:sp>
      <p:sp>
        <p:nvSpPr>
          <p:cNvPr id="3" name="Espaço Reservado para Conteúdo 2">
            <a:extLst>
              <a:ext uri="{FF2B5EF4-FFF2-40B4-BE49-F238E27FC236}">
                <a16:creationId xmlns:a16="http://schemas.microsoft.com/office/drawing/2014/main" id="{BB3C9E39-8B50-408E-BCCB-2F70C44BDC3A}"/>
              </a:ext>
            </a:extLst>
          </p:cNvPr>
          <p:cNvSpPr>
            <a:spLocks noGrp="1"/>
          </p:cNvSpPr>
          <p:nvPr>
            <p:ph idx="1"/>
          </p:nvPr>
        </p:nvSpPr>
        <p:spPr/>
        <p:txBody>
          <a:bodyPr/>
          <a:lstStyle/>
          <a:p>
            <a:r>
              <a:rPr lang="pt-BR" dirty="0"/>
              <a:t>Por ser uma obra que exalta liberdade, o Parangolés não tem materiais específicos ou uma forma de fazer. É uma arte sem restrições, que deixa para o individuo a livre vontade de como usar.</a:t>
            </a:r>
          </a:p>
          <a:p>
            <a:endParaRPr lang="pt-BR" dirty="0"/>
          </a:p>
          <a:p>
            <a:pPr>
              <a:buSzPct val="114999"/>
            </a:pPr>
            <a:r>
              <a:rPr lang="pt-BR" dirty="0">
                <a:ea typeface="+mn-lt"/>
                <a:cs typeface="+mn-lt"/>
              </a:rPr>
              <a:t>O Parangolé pode ter frases e/ou imagens postas nele, podendo nestes ter algum significado (como, por exemplo, manifestação política).</a:t>
            </a:r>
            <a:endParaRPr lang="pt-BR" dirty="0"/>
          </a:p>
        </p:txBody>
      </p:sp>
    </p:spTree>
    <p:extLst>
      <p:ext uri="{BB962C8B-B14F-4D97-AF65-F5344CB8AC3E}">
        <p14:creationId xmlns:p14="http://schemas.microsoft.com/office/powerpoint/2010/main" val="32261996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83</TotalTime>
  <Words>151</Words>
  <Application>Microsoft Office PowerPoint</Application>
  <PresentationFormat>Widescreen</PresentationFormat>
  <Paragraphs>15</Paragraphs>
  <Slides>7</Slides>
  <Notes>0</Notes>
  <HiddenSlides>0</HiddenSlides>
  <MMClips>0</MMClip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Orgânico</vt:lpstr>
      <vt:lpstr>Parangolés </vt:lpstr>
      <vt:lpstr>Alunos responsáveis pela realização do trabalho </vt:lpstr>
      <vt:lpstr>Parangolés e seus objetivos  </vt:lpstr>
      <vt:lpstr>Início dos Parangolés na Arte </vt:lpstr>
      <vt:lpstr>Apresentação do PowerPoint</vt:lpstr>
      <vt:lpstr>Objetivo de Oiticica</vt:lpstr>
      <vt:lpstr>Tipos De Tecidos Usados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Parangolés</dc:title>
  <dc:creator>Malu</dc:creator>
  <cp:lastModifiedBy>Malu</cp:lastModifiedBy>
  <cp:revision>95</cp:revision>
  <dcterms:created xsi:type="dcterms:W3CDTF">2022-03-13T14:55:29Z</dcterms:created>
  <dcterms:modified xsi:type="dcterms:W3CDTF">2022-03-20T21:01:48Z</dcterms:modified>
</cp:coreProperties>
</file>