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c7bfd8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c7bfd8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fca6097d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fca6097d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fca6097da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fca6097d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fca6097da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fca6097da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is near 13% in the industry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ca6097da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ca6097da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fc7bfd8f4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fc7bfd8f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fca6097d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fca6097d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c7bfd8f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c7bfd8f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c7bfd8f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c7bfd8f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fca6097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fca6097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Anya’s Slide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fca6097d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fca6097d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Anya’s Slide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ca6097d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ca6097d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Kayla’s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c7bfd8f4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c7bfd8f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Kayla’s Slide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c7bfd8f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c7bfd8f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Jordan’s Slide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c7bfd8f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c7bfd8f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Jordan’s Slide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s://www.glassdoor.com/Interview/Nintendo-of-America-Software-Developer-Interview-Questions-EI_IE4173.0,19_KO20,38.htm#InterviewReview_4629672" TargetMode="External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hyperlink" Target="https://www.glassdoor.com/Reviews/Employee-Review-Nintendo-of-America-RVW19658565.htm" TargetMode="External"/><Relationship Id="rId5" Type="http://schemas.openxmlformats.org/officeDocument/2006/relationships/hyperlink" Target="https://www.glassdoor.com/Interview/Nintendo-of-America-Engineering-Interview-Questions-EI_IE4173.0,19_KO20,31.htm#InterviewReview_191674" TargetMode="External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www.nintendo.co.jp/csr/en/report2018/employees/index.html" TargetMode="External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s://www.nintendo.co.jp/csr/en/report2018/employees/index.html" TargetMode="External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www.glassdoor.com/Overview/Working-at-Nintendo-of-America-EI_IE4173.11,30.htm" TargetMode="External"/><Relationship Id="rId5" Type="http://schemas.openxmlformats.org/officeDocument/2006/relationships/hyperlink" Target="https://careers.nintendo.com/benefits-and-perks/" TargetMode="External"/><Relationship Id="rId6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hyperlink" Target="https://www.nintendo.co.jp/corporate/en/outline/index.html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hyperlink" Target="https://www.nintendo.com/corp/mission.j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hyperlink" Target="https://www.shacknews.com/article/105881/furukawa-talks-nintendo-values-switch-online--the-blue-ocean-in-first-message-to-shareholders" TargetMode="External"/><Relationship Id="rId6" Type="http://schemas.openxmlformats.org/officeDocument/2006/relationships/hyperlink" Target="https://www.theguardian.com/games/2018/apr/25/nintendo-interview-secret-innovation-lab-ideas-work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hyperlink" Target="https://www.glassdoor.com/Interview/Nintendo-of-America-Interview-Questions-E4173.htm" TargetMode="External"/><Relationship Id="rId6" Type="http://schemas.openxmlformats.org/officeDocument/2006/relationships/hyperlink" Target="https://www.glassdoor.com/Interview/Nintendo-of-America-Engineering-Interview-Questions-EI_IE4173.0,19_KO20,31.htm#InterviewReview_191674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hyperlink" Target="https://www.glassdoor.com/Interview/Nintendo-Seattle-Interview-Questions-EI_IE3533.0,8_IL.9,16_IM781.ht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hyperlink" Target="https://www.glassdoor.com/Interview/Nintendo-of-America-Engineering-Interview-Questions-EI_IE4173.0,19_KO20,31.htm#InterviewReview_191674" TargetMode="External"/><Relationship Id="rId6" Type="http://schemas.openxmlformats.org/officeDocument/2006/relationships/hyperlink" Target="https://www.businessinsider.com/shigeru-miyamoto-hire-gamers-nintendo-2017-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375" y="452825"/>
            <a:ext cx="390525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40000" y="4319975"/>
            <a:ext cx="7464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highlight>
                  <a:srgbClr val="E62D6E"/>
                </a:highlight>
                <a:latin typeface="Oswald"/>
                <a:ea typeface="Oswald"/>
                <a:cs typeface="Oswald"/>
                <a:sym typeface="Oswald"/>
              </a:rPr>
              <a:t> Anya B. </a:t>
            </a:r>
            <a:r>
              <a:rPr b="1" lang="en" sz="2200">
                <a:solidFill>
                  <a:srgbClr val="FFFFFF"/>
                </a:solidFill>
                <a:highlight>
                  <a:srgbClr val="41AF00"/>
                </a:highlight>
                <a:latin typeface="Oswald"/>
                <a:ea typeface="Oswald"/>
                <a:cs typeface="Oswald"/>
                <a:sym typeface="Oswald"/>
              </a:rPr>
              <a:t> Conrad D. </a:t>
            </a:r>
            <a:r>
              <a:rPr b="1" lang="en" sz="2200">
                <a:solidFill>
                  <a:srgbClr val="FFFFFF"/>
                </a:solidFill>
                <a:highlight>
                  <a:srgbClr val="007DC3"/>
                </a:highlight>
                <a:latin typeface="Oswald"/>
                <a:ea typeface="Oswald"/>
                <a:cs typeface="Oswald"/>
                <a:sym typeface="Oswald"/>
              </a:rPr>
              <a:t> David N. </a:t>
            </a:r>
            <a:r>
              <a:rPr b="1" lang="en" sz="2200">
                <a:solidFill>
                  <a:srgbClr val="FFFFFF"/>
                </a:solidFill>
                <a:highlight>
                  <a:srgbClr val="E62D6E"/>
                </a:highlight>
                <a:latin typeface="Oswald"/>
                <a:ea typeface="Oswald"/>
                <a:cs typeface="Oswald"/>
                <a:sym typeface="Oswald"/>
              </a:rPr>
              <a:t> Jordan  L. </a:t>
            </a:r>
            <a:r>
              <a:rPr b="1" lang="en" sz="2200">
                <a:solidFill>
                  <a:srgbClr val="FFFFFF"/>
                </a:solidFill>
                <a:highlight>
                  <a:srgbClr val="41AF00"/>
                </a:highlight>
                <a:latin typeface="Oswald"/>
                <a:ea typeface="Oswald"/>
                <a:cs typeface="Oswald"/>
                <a:sym typeface="Oswald"/>
              </a:rPr>
              <a:t> Kayla S. </a:t>
            </a:r>
            <a:r>
              <a:rPr b="1" lang="en" sz="2200">
                <a:solidFill>
                  <a:srgbClr val="FFFFFF"/>
                </a:solidFill>
                <a:highlight>
                  <a:srgbClr val="007DC3"/>
                </a:highlight>
                <a:latin typeface="Oswald"/>
                <a:ea typeface="Oswald"/>
                <a:cs typeface="Oswald"/>
                <a:sym typeface="Oswald"/>
              </a:rPr>
              <a:t> Gabriel S. </a:t>
            </a:r>
            <a:r>
              <a:rPr b="1"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.</a:t>
            </a:r>
            <a:r>
              <a:rPr b="1" lang="en" sz="2200">
                <a:solidFill>
                  <a:srgbClr val="FFFFFF"/>
                </a:solidFill>
                <a:highlight>
                  <a:srgbClr val="E62D6E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200">
                <a:solidFill>
                  <a:srgbClr val="FFFFFF"/>
                </a:solidFill>
                <a:highlight>
                  <a:srgbClr val="41AF00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200">
                <a:solidFill>
                  <a:srgbClr val="FFFFFF"/>
                </a:solidFill>
                <a:highlight>
                  <a:srgbClr val="E62D6E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endParaRPr b="1" sz="2200">
              <a:solidFill>
                <a:srgbClr val="FFFFFF"/>
              </a:solidFill>
              <a:highlight>
                <a:srgbClr val="E62D6E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75" y="-719025"/>
            <a:ext cx="2495698" cy="249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29875"/>
            <a:ext cx="8520600" cy="24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PROs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of Nintendo’s Hiring Process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Ensures that new hires are well versed in the Nintendo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culture</a:t>
            </a:r>
            <a:endParaRPr sz="2000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Guarantees that people are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experts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in their fields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Looks for people that are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excited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to be a part of Nintendo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Interview questions are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real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world scenarios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359500" y="3975150"/>
            <a:ext cx="58347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[1]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https://www.glassdoor.com/Interview/Nintendo-of-America-Software-Developer-Interview-Questions-EI_IE4173.0,19_KO20,38.htm#InterviewReview_4629672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054900" y="236850"/>
            <a:ext cx="5003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Hiring Process &amp; Interview Loop</a:t>
            </a:r>
            <a:endParaRPr b="1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5700" y="3197875"/>
            <a:ext cx="3038300" cy="22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3747613" y="694050"/>
            <a:ext cx="4613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Critical Analysis (PROs)</a:t>
            </a:r>
            <a:endParaRPr sz="1800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75" y="-719025"/>
            <a:ext cx="2495698" cy="249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229875"/>
            <a:ext cx="8520600" cy="24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CONs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of Nintendo’s Hiring Process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Can take a long time (2+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 months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) from start to finish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Jobs can be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filled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by someone else while you are still in the interview process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Often times if you don’t get the job you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don’t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hear back from Nintendo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Salary range can be a bit on the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low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side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Not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a lot of opportunities for advancement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59500" y="3904400"/>
            <a:ext cx="58347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[1]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https://www.glassdoor.com/Reviews/Employee-Review-Nintendo-of-America-RVW19658565.htm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[2]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https://www.glassdoor.com/Interview/Nintendo-of-America-Engineering-Interview-Questions-EI_IE4173.0,19_KO20,31.htm#InterviewReview_191674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3054900" y="236850"/>
            <a:ext cx="5003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Hiring Process &amp; Interview Loop</a:t>
            </a:r>
            <a:endParaRPr b="1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5700" y="3197875"/>
            <a:ext cx="3038300" cy="22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3747613" y="694050"/>
            <a:ext cx="4613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Critical Analysis (CONs)</a:t>
            </a:r>
            <a:endParaRPr sz="1800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75" y="-719025"/>
            <a:ext cx="2495698" cy="249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24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Effectiveness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of Nintendo’s Hiring Process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3.00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% turn over rate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Reports of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8+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week interview process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65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% of people interviewed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recommend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applying to Nintendo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67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% of people found the process to be a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positive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experience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59500" y="3975150"/>
            <a:ext cx="58347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[1]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https://www.nintendo.co.jp/csr/en/report2018/employees/index.html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4"/>
          <p:cNvSpPr txBox="1"/>
          <p:nvPr>
            <p:ph type="title"/>
          </p:nvPr>
        </p:nvSpPr>
        <p:spPr>
          <a:xfrm>
            <a:off x="3054900" y="236850"/>
            <a:ext cx="5003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Hiring Process &amp; Interview Loop</a:t>
            </a:r>
            <a:endParaRPr b="1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5700" y="3197875"/>
            <a:ext cx="3038300" cy="22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3747613" y="694050"/>
            <a:ext cx="4613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Critical Analysis (</a:t>
            </a:r>
            <a:r>
              <a:rPr lang="en" sz="18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Effectiveness</a:t>
            </a:r>
            <a:r>
              <a:rPr lang="en" sz="18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1800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75" y="-719025"/>
            <a:ext cx="2495698" cy="249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229875"/>
            <a:ext cx="8520600" cy="24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Bias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of Nintendo’s Hiring Process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73.9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% male employees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26.1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% female employees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2.13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% employees with disabilities (Legal Requirement 2.0%)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Managerial and HR positions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4:1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ratio (male:female)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59500" y="3975150"/>
            <a:ext cx="58347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[1]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https://www.nintendo.co.jp/csr/en/report2018/employees/index.html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3054900" y="236850"/>
            <a:ext cx="5003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Hiring Process &amp; Interview Loop</a:t>
            </a:r>
            <a:endParaRPr b="1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5700" y="3197875"/>
            <a:ext cx="3038300" cy="22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3747613" y="694050"/>
            <a:ext cx="4613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Critical Analysis (Bias)</a:t>
            </a:r>
            <a:endParaRPr sz="1800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75" y="-719025"/>
            <a:ext cx="2495698" cy="249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229875"/>
            <a:ext cx="8520600" cy="24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Software Engineer: $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95,708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/yr ($16,000 Bonus)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Sr Software Engineer: $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122,136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/yr ($29,000 Bonus)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Health Insurance, 401k plan, Maternity &amp; Paternity Leave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Flexible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hours (40 per week, remote or office)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3+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weeks vacation per year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359500" y="3975150"/>
            <a:ext cx="58347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[1]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https://www.glassdoor.com/Overview/Working-at-Nintendo-of-America-EI_IE4173.11,30.htm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[2]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https://careers.nintendo.com/benefits-and-perks/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3054900" y="236850"/>
            <a:ext cx="5003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Working at Nintendo</a:t>
            </a:r>
            <a:endParaRPr b="1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5700" y="3197875"/>
            <a:ext cx="3038300" cy="22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3747613" y="694050"/>
            <a:ext cx="4613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Salaries, Perks, Hours</a:t>
            </a:r>
            <a:endParaRPr sz="1800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75" y="-719025"/>
            <a:ext cx="2495698" cy="249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229875"/>
            <a:ext cx="8520600" cy="24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Food Court, Soccer Field, Tennis Court, In-House Gym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Hawaii Vacation House via Lottery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Tuition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Reimbursement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Charity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Gift Matching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359500" y="3975150"/>
            <a:ext cx="58347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7"/>
          <p:cNvSpPr txBox="1"/>
          <p:nvPr>
            <p:ph type="title"/>
          </p:nvPr>
        </p:nvSpPr>
        <p:spPr>
          <a:xfrm>
            <a:off x="3054900" y="236850"/>
            <a:ext cx="5003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Working at Nintendo</a:t>
            </a:r>
            <a:endParaRPr b="1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700" y="3197875"/>
            <a:ext cx="3038300" cy="22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3747613" y="694050"/>
            <a:ext cx="4613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Additional Perks &amp; Office Space</a:t>
            </a:r>
            <a:endParaRPr sz="1800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4065" y="3378478"/>
            <a:ext cx="1645822" cy="16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125" y="3462175"/>
            <a:ext cx="3609951" cy="15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050" y="-41475"/>
            <a:ext cx="9293773" cy="52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25000" l="0" r="0" t="25000"/>
          <a:stretch/>
        </p:blipFill>
        <p:spPr>
          <a:xfrm>
            <a:off x="475800" y="1067325"/>
            <a:ext cx="5512474" cy="27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75" y="-719025"/>
            <a:ext cx="2495698" cy="249569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29875"/>
            <a:ext cx="8520600" cy="24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Multinational consumer electronics and video game company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Key products: </a:t>
            </a:r>
            <a:r>
              <a:rPr lang="en" sz="22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gaming consoles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 &amp; </a:t>
            </a:r>
            <a:r>
              <a:rPr lang="en" sz="22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video games</a:t>
            </a:r>
            <a:endParaRPr sz="2200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Headquartered in Kyoto, Japan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American headquarters in Redmond, WA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5,869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 employees [1]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9350" y="1869425"/>
            <a:ext cx="2357450" cy="13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59500" y="3975150"/>
            <a:ext cx="58347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[1]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https://www.nintendo.co.jp/corporate/en/outline/index.html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054900" y="236850"/>
            <a:ext cx="3192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Company Overview</a:t>
            </a:r>
            <a:endParaRPr b="1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5700" y="3197875"/>
            <a:ext cx="3038300" cy="22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82388" y="0"/>
            <a:ext cx="1361625" cy="18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3197875"/>
            <a:ext cx="3038300" cy="22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675" y="-719025"/>
            <a:ext cx="2495698" cy="249569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29875"/>
            <a:ext cx="8520600" cy="24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Proud to be the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leading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company in the gaming industry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Committed to producing and marketing the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h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ighest quality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products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available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Treat every customer with attention, consideration and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respect</a:t>
            </a:r>
            <a:endParaRPr sz="2000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Listens closely to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customers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to constantly improve products and services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Maintains an atmosphere in which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talented individuals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can work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 together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as a team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Treats employees with the same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respect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that they show to customers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59500" y="3975150"/>
            <a:ext cx="58347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https://www.nintendo.com/corp/mission.jsp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054900" y="236850"/>
            <a:ext cx="5003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Company Mission &amp; Philosophy</a:t>
            </a:r>
            <a:endParaRPr b="1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75" y="-719025"/>
            <a:ext cx="2495698" cy="249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700" y="3197875"/>
            <a:ext cx="3038300" cy="22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9875"/>
            <a:ext cx="8723100" cy="24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Strives to offer products and services that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anyone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can enjoy, regardless of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age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, </a:t>
            </a:r>
            <a:br>
              <a:rPr lang="en" sz="2000">
                <a:latin typeface="Oswald"/>
                <a:ea typeface="Oswald"/>
                <a:cs typeface="Oswald"/>
                <a:sym typeface="Oswald"/>
              </a:rPr>
            </a:b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gender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, or gaming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experience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[1]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Wants to continue being a company that creates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entertainment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that bring smiles to people’s faces [1]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Likes to assign developers (not senior staff) on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small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projects to come up with ideas [2]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○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Super Mario Odyssey, 1-2 Switch came from small groups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59500" y="3822750"/>
            <a:ext cx="55905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[1]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https://www.shacknews.com/article/105881/furukawa-talks-nintendo-values-switch-online--the-blue-ocean-in-first-message-to-shareholders</a:t>
            </a: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[2]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https://www.theguardian.com/games/2018/apr/25/nintendo-interview-secret-innovation-lab-ideas-working</a:t>
            </a: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054900" y="236850"/>
            <a:ext cx="5003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Values &amp; Culture</a:t>
            </a:r>
            <a:endParaRPr b="1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560" y="1776675"/>
            <a:ext cx="6648875" cy="18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675" y="-719025"/>
            <a:ext cx="2495698" cy="249569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3054900" y="236850"/>
            <a:ext cx="5003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Hiring Process &amp; Interview Loop</a:t>
            </a:r>
            <a:endParaRPr b="1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3197875"/>
            <a:ext cx="3038300" cy="22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675" y="-719025"/>
            <a:ext cx="2495698" cy="249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9875"/>
            <a:ext cx="8520600" cy="24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AutoNum type="arabicPeriod"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Apply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online at Nintendo / 3rd party source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AutoNum type="arabicPeriod"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Email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confirming Nintendo’s interest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AutoNum type="arabicPeriod"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Phone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call with recruiter (proceeded by technical / ethical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surveys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)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AutoNum type="arabicPeriod"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In-Person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Interview (panel / one-on-one)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AutoNum type="arabicPeriod"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Cultural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Interview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AutoNum type="arabicPeriod"/>
            </a:pPr>
            <a:r>
              <a:rPr lang="en" sz="20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J</a:t>
            </a:r>
            <a:r>
              <a:rPr lang="en" sz="20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ob</a:t>
            </a:r>
            <a:r>
              <a:rPr lang="en" sz="20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Offer </a:t>
            </a:r>
            <a:r>
              <a:rPr lang="en" sz="20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and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Salary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Negotiation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3054900" y="236850"/>
            <a:ext cx="5003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Hiring Process &amp; Interview Loop</a:t>
            </a:r>
            <a:endParaRPr b="1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59500" y="3975150"/>
            <a:ext cx="59586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[1]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https://www.glassdoor.com/Interview/Nintendo-of-America-Interview-Questions-E4173.htm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[2]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https://www.glassdoor.com/Interview/Nintendo-of-America-Engineering-Interview-Questions-EI_IE4173.0,19_KO20,31.htm#InterviewReview_191674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3197875"/>
            <a:ext cx="3038300" cy="22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675" y="-719025"/>
            <a:ext cx="2495698" cy="249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584725"/>
            <a:ext cx="8520600" cy="24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Expect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4-5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hours for onsite engineering interviews.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Multiple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interviews / surveys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Many interviews have in-person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technical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skill testing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Testing is considered difficult with a heavy focus on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position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related skills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Applying through a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recruiter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can help with salary negotiations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59500" y="3975150"/>
            <a:ext cx="58347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[1]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https://www.glassdoor.com/Interview/Nintendo-Seattle-Interview-Questions-EI_IE3533.0,8_IL.9,16_IM781.htm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054900" y="236850"/>
            <a:ext cx="5003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Hiring Process &amp; Interview Loop</a:t>
            </a:r>
            <a:endParaRPr b="1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747613" y="694050"/>
            <a:ext cx="4613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Want to work at Nintendo?</a:t>
            </a:r>
            <a:endParaRPr sz="1800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750" y="2941225"/>
            <a:ext cx="3038300" cy="22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675" y="-719025"/>
            <a:ext cx="2495698" cy="249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29875"/>
            <a:ext cx="8520600" cy="24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Bilingual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preferred (Japanese)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Ask questions about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cultural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differences working for Japanese company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Cultural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interviews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C++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heavily preferred</a:t>
            </a:r>
            <a:endParaRPr sz="2000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Like to ask questions about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favorite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Nintendo game(s) and why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Offer performance bonuses up to </a:t>
            </a:r>
            <a:r>
              <a:rPr lang="en" sz="20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20%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semi-annually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Looks for developers who </a:t>
            </a:r>
            <a:r>
              <a:rPr lang="en" sz="20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aren’t just passionate gamers</a:t>
            </a:r>
            <a:endParaRPr sz="20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59500" y="3975150"/>
            <a:ext cx="6154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[1]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https://www.glassdoor.com/Interview/Nintendo-of-America-Engineering-Interview-Questions-EI_IE4173.0,19_KO20,31.htm#InterviewReview_191674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[2]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https://www.businessinsider.com/shigeru-miyamoto-hire-gamers-nintendo-2017-12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3054900" y="236850"/>
            <a:ext cx="5003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Hiring Process &amp; Interview Loop</a:t>
            </a:r>
            <a:endParaRPr b="1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747613" y="694050"/>
            <a:ext cx="4613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2131"/>
                </a:solidFill>
                <a:latin typeface="Oswald"/>
                <a:ea typeface="Oswald"/>
                <a:cs typeface="Oswald"/>
                <a:sym typeface="Oswald"/>
              </a:rPr>
              <a:t>Critical Analysis</a:t>
            </a:r>
            <a:endParaRPr sz="1800">
              <a:solidFill>
                <a:srgbClr val="CC213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