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Comfortaa Regular"/>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ComfortaaRegular-bold.fntdata"/><Relationship Id="rId10" Type="http://schemas.openxmlformats.org/officeDocument/2006/relationships/slide" Target="slides/slide5.xml"/><Relationship Id="rId21" Type="http://schemas.openxmlformats.org/officeDocument/2006/relationships/font" Target="fonts/ComfortaaRegular-regular.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fluencermarketinghub.com/mobile-gaming-statistic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de932a8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e932a8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estimate a 150k development cost given the number of art assets that need to be created and the online sharing and voting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aiming for a development time of between 6 and 8 months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lot of potential revenue to be gained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Citation for potential revenue:</a:t>
            </a:r>
            <a:endParaRPr/>
          </a:p>
          <a:p>
            <a:pPr indent="0" lvl="0" marL="0" rtl="0" algn="l">
              <a:spcBef>
                <a:spcPts val="0"/>
              </a:spcBef>
              <a:spcAft>
                <a:spcPts val="0"/>
              </a:spcAft>
              <a:buNone/>
            </a:pPr>
            <a:r>
              <a:rPr lang="en" u="sng">
                <a:solidFill>
                  <a:schemeClr val="hlink"/>
                </a:solidFill>
                <a:hlinkClick r:id="rId2"/>
              </a:rPr>
              <a:t>https://influencermarketinghub.com/mobile-gaming-statistics/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d0e2d9c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d0e2d9c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debf6b66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debf6b66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Something relaxing to play from time to time helps to break down the daily grind </a:t>
            </a:r>
            <a:endParaRPr/>
          </a:p>
          <a:p>
            <a:pPr indent="0" lvl="0" marL="0" rtl="0" algn="l">
              <a:spcBef>
                <a:spcPts val="0"/>
              </a:spcBef>
              <a:spcAft>
                <a:spcPts val="0"/>
              </a:spcAft>
              <a:buNone/>
            </a:pPr>
            <a:r>
              <a:rPr lang="en"/>
              <a:t>Aquaroom gives you aquariums that you can nourish and watch grow and progress idly in the background as a calming, stress-free game that you can play at your leisure</a:t>
            </a:r>
            <a:endParaRPr/>
          </a:p>
          <a:p>
            <a:pPr indent="0" lvl="0" marL="0" rtl="0" algn="l">
              <a:spcBef>
                <a:spcPts val="0"/>
              </a:spcBef>
              <a:spcAft>
                <a:spcPts val="0"/>
              </a:spcAft>
              <a:buNone/>
            </a:pPr>
            <a:r>
              <a:rPr lang="en"/>
              <a:t>With progression taking place continuously in the background, players can design their own aquariums and exhibits to increase background progression.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game is catered to casual gamers who are expected to play for mobile games for about 24 minutes daily, and which, according to the Gamer Segmentation 2018 report, makes up 19% of over 211 million Americans who play video games.</a:t>
            </a:r>
            <a:endParaRPr/>
          </a:p>
          <a:p>
            <a:pPr indent="0" lvl="0" marL="0" rtl="0" algn="l">
              <a:spcBef>
                <a:spcPts val="0"/>
              </a:spcBef>
              <a:spcAft>
                <a:spcPts val="0"/>
              </a:spcAft>
              <a:buNone/>
            </a:pPr>
            <a:r>
              <a:rPr lang="en"/>
              <a:t>To reach the largest pool of this audience, we plan to develop Aquaroom for mobile iOS and Android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to keep up with our competitors whose applications are overwhelmingly free to play with in app purchases, we will be following suit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d0e2d9c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d0e2d9c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other mobile aquarium games,</a:t>
            </a:r>
            <a:endParaRPr/>
          </a:p>
          <a:p>
            <a:pPr indent="0" lvl="0" marL="0" rtl="0" algn="l">
              <a:spcBef>
                <a:spcPts val="0"/>
              </a:spcBef>
              <a:spcAft>
                <a:spcPts val="0"/>
              </a:spcAft>
              <a:buNone/>
            </a:pPr>
            <a:r>
              <a:rPr lang="en"/>
              <a:t>One of the most notable ones is called Fish Live which has over 10,000,000 installs, 593,000 reviews and a 4.3 star rating on the Google Play Store</a:t>
            </a:r>
            <a:endParaRPr/>
          </a:p>
          <a:p>
            <a:pPr indent="0" lvl="0" marL="0" rtl="0" algn="l">
              <a:spcBef>
                <a:spcPts val="0"/>
              </a:spcBef>
              <a:spcAft>
                <a:spcPts val="0"/>
              </a:spcAft>
              <a:buNone/>
            </a:pPr>
            <a:r>
              <a:rPr lang="en"/>
              <a:t>There are also several similar apps with many reviews and high ratings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Fish Live, and apps of the like, a</a:t>
            </a:r>
            <a:r>
              <a:rPr lang="en"/>
              <a:t>ll have a major focus on the types of fish and taking care of them, and you can also decorate your tank with tacky decorations and visit other tanks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de932a8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de932a8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else can we do this?</a:t>
            </a:r>
            <a:endParaRPr/>
          </a:p>
          <a:p>
            <a:pPr indent="0" lvl="0" marL="0" rtl="0" algn="l">
              <a:spcBef>
                <a:spcPts val="0"/>
              </a:spcBef>
              <a:spcAft>
                <a:spcPts val="0"/>
              </a:spcAft>
              <a:buNone/>
            </a:pPr>
            <a:r>
              <a:rPr lang="en"/>
              <a:t>There are a few gaps in these existing fish idle games that can be filled in. By appealing to these, we can draw in an audience beyond virtual fish hobbyists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aquarium is much more than just its fish</a:t>
            </a:r>
            <a:endParaRPr/>
          </a:p>
          <a:p>
            <a:pPr indent="0" lvl="0" marL="0" rtl="0" algn="l">
              <a:spcBef>
                <a:spcPts val="0"/>
              </a:spcBef>
              <a:spcAft>
                <a:spcPts val="0"/>
              </a:spcAft>
              <a:buNone/>
            </a:pPr>
            <a:r>
              <a:rPr lang="en"/>
              <a:t>There’s the aquascaping: when you place your plants, rocks, and other decor to create an appeasing environment</a:t>
            </a:r>
            <a:endParaRPr/>
          </a:p>
          <a:p>
            <a:pPr indent="0" lvl="0" marL="0" rtl="0" algn="l">
              <a:spcBef>
                <a:spcPts val="0"/>
              </a:spcBef>
              <a:spcAft>
                <a:spcPts val="0"/>
              </a:spcAft>
              <a:buNone/>
            </a:pPr>
            <a:r>
              <a:rPr lang="en"/>
              <a:t>But there’s also the outside environment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d0e2d9c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d0e2d9c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general story is that you’re designing and creating aquarium exhibits for a gallery</a:t>
            </a:r>
            <a:endParaRPr/>
          </a:p>
          <a:p>
            <a:pPr indent="0" lvl="0" marL="0" rtl="0" algn="l">
              <a:spcBef>
                <a:spcPts val="0"/>
              </a:spcBef>
              <a:spcAft>
                <a:spcPts val="0"/>
              </a:spcAft>
              <a:buNone/>
            </a:pPr>
            <a:r>
              <a:rPr lang="en"/>
              <a:t>People will constantly be walking through your gallery, so you’ll earn money as you evolve your tanks and layout to make even more exhibits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d0e2d9c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0e2d9c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art style is meant to be simplistic: so </a:t>
            </a:r>
            <a:r>
              <a:rPr lang="en"/>
              <a:t>simple shapes and 3d models are cel shaded and have a calming pastel colour palette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 example of what one exhibit can look like, and the idea is that you’ll be designing multiple different exhibits</a:t>
            </a:r>
            <a:endParaRPr/>
          </a:p>
          <a:p>
            <a:pPr indent="0" lvl="0" marL="0" rtl="0" algn="l">
              <a:spcBef>
                <a:spcPts val="0"/>
              </a:spcBef>
              <a:spcAft>
                <a:spcPts val="0"/>
              </a:spcAft>
              <a:buNone/>
            </a:pPr>
            <a:r>
              <a:rPr lang="en"/>
              <a:t>Each exhibit exists in isometric modules so you can focus on one exhibit at a time when designing; </a:t>
            </a:r>
            <a:endParaRPr/>
          </a:p>
          <a:p>
            <a:pPr indent="0" lvl="0" marL="0" rtl="0" algn="l">
              <a:spcBef>
                <a:spcPts val="0"/>
              </a:spcBef>
              <a:spcAft>
                <a:spcPts val="0"/>
              </a:spcAft>
              <a:buNone/>
            </a:pPr>
            <a:r>
              <a:rPr lang="en"/>
              <a:t>additionally, doing this would help keep the amount of elements on screen lower compared to if the entire gallery were to be viewable at all once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de932a8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e932a8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another exhibit on the left with a different colour palette, exhibit and aquarium set up, and fish.</a:t>
            </a:r>
            <a:endParaRPr/>
          </a:p>
          <a:p>
            <a:pPr indent="0" lvl="0" marL="0" rtl="0" algn="l">
              <a:spcBef>
                <a:spcPts val="0"/>
              </a:spcBef>
              <a:spcAft>
                <a:spcPts val="0"/>
              </a:spcAft>
              <a:buNone/>
            </a:pPr>
            <a:r>
              <a:rPr lang="en"/>
              <a:t>Users can cycle through their different exhibits, and each may have a different theme and look to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d0e2d9c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0e2d9c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create aquascaped aquariums and exhibits for your gallery to unlock more decorations and gallery space</a:t>
            </a:r>
            <a:endParaRPr/>
          </a:p>
          <a:p>
            <a:pPr indent="0" lvl="0" marL="0" rtl="0" algn="l">
              <a:spcBef>
                <a:spcPts val="0"/>
              </a:spcBef>
              <a:spcAft>
                <a:spcPts val="0"/>
              </a:spcAft>
              <a:buNone/>
            </a:pPr>
            <a:r>
              <a:rPr lang="en"/>
              <a:t>You can choose which fish you want for your aquarium and decorate the aquarium and exhibit through an isometric grid placement system which helps prevent over cluttering the screen to an extent and for easier placement of items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In-game currency allows you to buy new fish, decorations, and more space</a:t>
            </a:r>
            <a:endParaRPr/>
          </a:p>
          <a:p>
            <a:pPr indent="0" lvl="0" marL="0" rtl="0" algn="l">
              <a:spcBef>
                <a:spcPts val="0"/>
              </a:spcBef>
              <a:spcAft>
                <a:spcPts val="0"/>
              </a:spcAft>
              <a:buNone/>
            </a:pPr>
            <a:r>
              <a:rPr lang="en"/>
              <a:t>Doing so allows you to earn more in-game money passively</a:t>
            </a:r>
            <a:endParaRPr/>
          </a:p>
          <a:p>
            <a:pPr indent="0" lvl="0" marL="0" rtl="0" algn="l">
              <a:spcBef>
                <a:spcPts val="0"/>
              </a:spcBef>
              <a:spcAft>
                <a:spcPts val="0"/>
              </a:spcAft>
              <a:buNone/>
            </a:pPr>
            <a:r>
              <a:rPr lang="en"/>
              <a:t>Additionally, you can earn by taking care of your fish daily by feeding and cleaning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ebf6b66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ebf6b66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view other players’ exhibits that they choose to share</a:t>
            </a:r>
            <a:endParaRPr/>
          </a:p>
          <a:p>
            <a:pPr indent="0" lvl="0" marL="0" rtl="0" algn="l">
              <a:spcBef>
                <a:spcPts val="0"/>
              </a:spcBef>
              <a:spcAft>
                <a:spcPts val="0"/>
              </a:spcAft>
              <a:buNone/>
            </a:pPr>
            <a:r>
              <a:rPr lang="en"/>
              <a:t>Viewing them helps them and yourself earn in-game money</a:t>
            </a:r>
            <a:endParaRPr/>
          </a:p>
          <a:p>
            <a:pPr indent="0" lvl="0" marL="0" rtl="0" algn="l">
              <a:spcBef>
                <a:spcPts val="0"/>
              </a:spcBef>
              <a:spcAft>
                <a:spcPts val="0"/>
              </a:spcAft>
              <a:buNone/>
            </a:pPr>
            <a:r>
              <a:rPr lang="en"/>
              <a:t>And there will also be seasonal events with specific themes in which you can view and choose to vote for an exhibit; votes can then that translate to special fish or decorations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Aside from a social incentive to play, there will be a range of achievements that reward users with items and currency as they continue playing</a:t>
            </a:r>
            <a:endParaRPr/>
          </a:p>
          <a:p>
            <a:pPr indent="0" lvl="0" marL="0" rtl="0" algn="l">
              <a:spcBef>
                <a:spcPts val="0"/>
              </a:spcBef>
              <a:spcAft>
                <a:spcPts val="0"/>
              </a:spcAft>
              <a:buNone/>
            </a:pPr>
            <a:r>
              <a:rPr lang="en"/>
              <a:t>For example, they may earn rewards for performing daily tasks like fish care, and also by completing achievements as they naturally build up their gallery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also have the option to make in-app purchases to earn more currency for out-of-reach decorations, fish, and exhibit space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Font typeface="Comfortaa Regular"/>
              <a:buNone/>
              <a:defRPr sz="4800">
                <a:solidFill>
                  <a:schemeClr val="lt1"/>
                </a:solidFill>
                <a:latin typeface="Comfortaa Regular"/>
                <a:ea typeface="Comfortaa Regular"/>
                <a:cs typeface="Comfortaa Regular"/>
                <a:sym typeface="Comfortaa Regular"/>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Font typeface="Comfortaa Regular"/>
              <a:buNone/>
              <a:defRPr sz="3600">
                <a:solidFill>
                  <a:schemeClr val="lt1"/>
                </a:solidFill>
                <a:latin typeface="Comfortaa Regular"/>
                <a:ea typeface="Comfortaa Regular"/>
                <a:cs typeface="Comfortaa Regular"/>
                <a:sym typeface="Comfortaa Regular"/>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omfortaa"/>
              <a:buNone/>
              <a:defRPr>
                <a:latin typeface="Comfortaa"/>
                <a:ea typeface="Comfortaa"/>
                <a:cs typeface="Comfortaa"/>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Comfortaa"/>
              <a:buChar char="●"/>
              <a:defRPr>
                <a:latin typeface="Comfortaa"/>
                <a:ea typeface="Comfortaa"/>
                <a:cs typeface="Comfortaa"/>
                <a:sym typeface="Comforta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omfortaa"/>
              <a:buNone/>
              <a:defRPr>
                <a:latin typeface="Comfortaa"/>
                <a:ea typeface="Comfortaa"/>
                <a:cs typeface="Comfortaa"/>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omfortaa"/>
              <a:buNone/>
              <a:defRPr>
                <a:latin typeface="Comfortaa"/>
                <a:ea typeface="Comfortaa"/>
                <a:cs typeface="Comfortaa"/>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Comfortaa"/>
              <a:buNone/>
              <a:defRPr sz="2400">
                <a:latin typeface="Comfortaa"/>
                <a:ea typeface="Comfortaa"/>
                <a:cs typeface="Comfortaa"/>
                <a:sym typeface="Comforta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7800" y="1277538"/>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Aquaroom</a:t>
            </a:r>
            <a:endParaRPr/>
          </a:p>
        </p:txBody>
      </p:sp>
      <p:sp>
        <p:nvSpPr>
          <p:cNvPr id="60" name="Google Shape;60;p13"/>
          <p:cNvSpPr txBox="1"/>
          <p:nvPr>
            <p:ph idx="1" type="subTitle"/>
          </p:nvPr>
        </p:nvSpPr>
        <p:spPr>
          <a:xfrm>
            <a:off x="287800" y="3235975"/>
            <a:ext cx="54234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Ethan Thomas, Jake Stewart, Gabriel Smith-Dalrymple, Gayathri Ramasamy, &amp; Adrienne Co</a:t>
            </a:r>
            <a:endParaRPr sz="1700"/>
          </a:p>
        </p:txBody>
      </p:sp>
      <p:pic>
        <p:nvPicPr>
          <p:cNvPr id="61" name="Google Shape;61;p13"/>
          <p:cNvPicPr preferRelativeResize="0"/>
          <p:nvPr/>
        </p:nvPicPr>
        <p:blipFill rotWithShape="1">
          <a:blip r:embed="rId3">
            <a:alphaModFix/>
          </a:blip>
          <a:srcRect b="38345" l="34474" r="34065" t="32260"/>
          <a:stretch/>
        </p:blipFill>
        <p:spPr>
          <a:xfrm>
            <a:off x="5711250" y="0"/>
            <a:ext cx="3601702"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Estimates</a:t>
            </a:r>
            <a:endParaRPr/>
          </a:p>
        </p:txBody>
      </p:sp>
      <p:sp>
        <p:nvSpPr>
          <p:cNvPr id="167" name="Google Shape;16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Cost to develop:</a:t>
            </a:r>
            <a:r>
              <a:rPr lang="en"/>
              <a:t> $</a:t>
            </a:r>
            <a:r>
              <a:rPr lang="en"/>
              <a:t>150k</a:t>
            </a:r>
            <a:endParaRPr/>
          </a:p>
          <a:p>
            <a:pPr indent="-317500" lvl="1" marL="914400" rtl="0" algn="l">
              <a:spcBef>
                <a:spcPts val="0"/>
              </a:spcBef>
              <a:spcAft>
                <a:spcPts val="0"/>
              </a:spcAft>
              <a:buSzPts val="1400"/>
              <a:buChar char="○"/>
            </a:pPr>
            <a:r>
              <a:rPr lang="en"/>
              <a:t>Number of art assets</a:t>
            </a:r>
            <a:endParaRPr/>
          </a:p>
          <a:p>
            <a:pPr indent="-317500" lvl="1" marL="914400" rtl="0" algn="l">
              <a:spcBef>
                <a:spcPts val="0"/>
              </a:spcBef>
              <a:spcAft>
                <a:spcPts val="0"/>
              </a:spcAft>
              <a:buSzPts val="1400"/>
              <a:buChar char="○"/>
            </a:pPr>
            <a:r>
              <a:rPr lang="en"/>
              <a:t>Online sharing and voting features</a:t>
            </a:r>
            <a:endParaRPr/>
          </a:p>
          <a:p>
            <a:pPr indent="-342900" lvl="0" marL="457200" rtl="0" algn="l">
              <a:spcBef>
                <a:spcPts val="0"/>
              </a:spcBef>
              <a:spcAft>
                <a:spcPts val="0"/>
              </a:spcAft>
              <a:buSzPts val="1800"/>
              <a:buChar char="●"/>
            </a:pPr>
            <a:r>
              <a:rPr b="1" lang="en"/>
              <a:t>Development time:</a:t>
            </a:r>
            <a:r>
              <a:rPr lang="en"/>
              <a:t>  6-8 months</a:t>
            </a:r>
            <a:endParaRPr/>
          </a:p>
          <a:p>
            <a:pPr indent="-317500" lvl="1" marL="914400" rtl="0" algn="l">
              <a:spcBef>
                <a:spcPts val="0"/>
              </a:spcBef>
              <a:spcAft>
                <a:spcPts val="0"/>
              </a:spcAft>
              <a:buSzPts val="1400"/>
              <a:buChar char="○"/>
            </a:pPr>
            <a:r>
              <a:rPr lang="en"/>
              <a:t>2-3 months of pre-production focusing on a vertical slice of the game</a:t>
            </a:r>
            <a:endParaRPr/>
          </a:p>
          <a:p>
            <a:pPr indent="-317500" lvl="1" marL="914400" rtl="0" algn="l">
              <a:spcBef>
                <a:spcPts val="0"/>
              </a:spcBef>
              <a:spcAft>
                <a:spcPts val="0"/>
              </a:spcAft>
              <a:buSzPts val="1400"/>
              <a:buChar char="○"/>
            </a:pPr>
            <a:r>
              <a:rPr lang="en"/>
              <a:t>3-4 months of development time developing the rest of the game</a:t>
            </a:r>
            <a:endParaRPr/>
          </a:p>
          <a:p>
            <a:pPr indent="-317500" lvl="1" marL="914400" rtl="0" algn="l">
              <a:spcBef>
                <a:spcPts val="0"/>
              </a:spcBef>
              <a:spcAft>
                <a:spcPts val="0"/>
              </a:spcAft>
              <a:buSzPts val="1400"/>
              <a:buChar char="○"/>
            </a:pPr>
            <a:r>
              <a:rPr lang="en"/>
              <a:t>1 month of post-production marketing, going to cons and events</a:t>
            </a:r>
            <a:endParaRPr/>
          </a:p>
          <a:p>
            <a:pPr indent="-342900" lvl="0" marL="457200" rtl="0" algn="l">
              <a:spcBef>
                <a:spcPts val="0"/>
              </a:spcBef>
              <a:spcAft>
                <a:spcPts val="0"/>
              </a:spcAft>
              <a:buSzPts val="1800"/>
              <a:buChar char="●"/>
            </a:pPr>
            <a:r>
              <a:rPr b="1" lang="en"/>
              <a:t>Potential Revenue:</a:t>
            </a:r>
            <a:r>
              <a:rPr lang="en"/>
              <a:t> Mobile Gaming is a “hot market”</a:t>
            </a:r>
            <a:endParaRPr/>
          </a:p>
          <a:p>
            <a:pPr indent="-317500" lvl="1" marL="914400" rtl="0" algn="l">
              <a:spcBef>
                <a:spcPts val="0"/>
              </a:spcBef>
              <a:spcAft>
                <a:spcPts val="0"/>
              </a:spcAft>
              <a:buSzPts val="1400"/>
              <a:buChar char="○"/>
            </a:pPr>
            <a:r>
              <a:rPr lang="en"/>
              <a:t>Mobile gaming takes up 47% of the global gaming market</a:t>
            </a:r>
            <a:endParaRPr/>
          </a:p>
          <a:p>
            <a:pPr indent="-317500" lvl="1" marL="914400" rtl="0" algn="l">
              <a:spcBef>
                <a:spcPts val="0"/>
              </a:spcBef>
              <a:spcAft>
                <a:spcPts val="0"/>
              </a:spcAft>
              <a:buSzPts val="1400"/>
              <a:buChar char="○"/>
            </a:pPr>
            <a:r>
              <a:rPr lang="en"/>
              <a:t>In 2018, 73% of app revenue came from mobile gaming</a:t>
            </a:r>
            <a:endParaRPr/>
          </a:p>
          <a:p>
            <a:pPr indent="-317500" lvl="1" marL="914400" rtl="0" algn="l">
              <a:spcBef>
                <a:spcPts val="0"/>
              </a:spcBef>
              <a:spcAft>
                <a:spcPts val="0"/>
              </a:spcAft>
              <a:buSzPts val="1400"/>
              <a:buChar char="○"/>
            </a:pPr>
            <a:r>
              <a:rPr lang="en"/>
              <a:t>Avg $ spent by a US consumer on mobile gaming: 60.25(2014) → 70.44(2015) → 77.60(2016)</a:t>
            </a:r>
            <a:endParaRPr/>
          </a:p>
          <a:p>
            <a:pPr indent="-317500" lvl="1" marL="914400" rtl="0" algn="l">
              <a:spcBef>
                <a:spcPts val="0"/>
              </a:spcBef>
              <a:spcAft>
                <a:spcPts val="0"/>
              </a:spcAft>
              <a:buSzPts val="1400"/>
              <a:buChar char="○"/>
            </a:pPr>
            <a:r>
              <a:rPr lang="en"/>
              <a:t>66% of mobile gamers have purchasing influence on those around them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1160263" y="544450"/>
            <a:ext cx="46329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73" name="Google Shape;173;p23"/>
          <p:cNvPicPr preferRelativeResize="0"/>
          <p:nvPr/>
        </p:nvPicPr>
        <p:blipFill rotWithShape="1">
          <a:blip r:embed="rId3">
            <a:alphaModFix/>
          </a:blip>
          <a:srcRect b="7198" l="0" r="0" t="8012"/>
          <a:stretch/>
        </p:blipFill>
        <p:spPr>
          <a:xfrm>
            <a:off x="4813625" y="-215525"/>
            <a:ext cx="4474201" cy="5574549"/>
          </a:xfrm>
          <a:prstGeom prst="rect">
            <a:avLst/>
          </a:prstGeom>
          <a:noFill/>
          <a:ln>
            <a:noFill/>
          </a:ln>
        </p:spPr>
      </p:pic>
      <p:pic>
        <p:nvPicPr>
          <p:cNvPr id="174" name="Google Shape;174;p23"/>
          <p:cNvPicPr preferRelativeResize="0"/>
          <p:nvPr/>
        </p:nvPicPr>
        <p:blipFill>
          <a:blip r:embed="rId4">
            <a:alphaModFix/>
          </a:blip>
          <a:stretch>
            <a:fillRect/>
          </a:stretch>
        </p:blipFill>
        <p:spPr>
          <a:xfrm>
            <a:off x="1160275" y="1448897"/>
            <a:ext cx="3653349" cy="3694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447775" y="445025"/>
            <a:ext cx="43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Concept</a:t>
            </a:r>
            <a:endParaRPr/>
          </a:p>
        </p:txBody>
      </p:sp>
      <p:sp>
        <p:nvSpPr>
          <p:cNvPr id="67" name="Google Shape;67;p14"/>
          <p:cNvSpPr txBox="1"/>
          <p:nvPr>
            <p:ph idx="1" type="body"/>
          </p:nvPr>
        </p:nvSpPr>
        <p:spPr>
          <a:xfrm>
            <a:off x="4447775" y="1173900"/>
            <a:ext cx="4461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Genres</a:t>
            </a:r>
            <a:r>
              <a:rPr lang="en"/>
              <a:t>: Design, Idle, Virtual Pet</a:t>
            </a:r>
            <a:endParaRPr b="1"/>
          </a:p>
          <a:p>
            <a:pPr indent="-342900" lvl="0" marL="457200" rtl="0" algn="l">
              <a:lnSpc>
                <a:spcPct val="150000"/>
              </a:lnSpc>
              <a:spcBef>
                <a:spcPts val="0"/>
              </a:spcBef>
              <a:spcAft>
                <a:spcPts val="0"/>
              </a:spcAft>
              <a:buSzPts val="1800"/>
              <a:buChar char="●"/>
            </a:pPr>
            <a:r>
              <a:rPr b="1" lang="en"/>
              <a:t>Audience</a:t>
            </a:r>
            <a:r>
              <a:rPr lang="en"/>
              <a:t>: Casual gamers </a:t>
            </a:r>
            <a:endParaRPr sz="1600"/>
          </a:p>
          <a:p>
            <a:pPr indent="-342900" lvl="0" marL="457200" rtl="0" algn="l">
              <a:lnSpc>
                <a:spcPct val="150000"/>
              </a:lnSpc>
              <a:spcBef>
                <a:spcPts val="0"/>
              </a:spcBef>
              <a:spcAft>
                <a:spcPts val="0"/>
              </a:spcAft>
              <a:buSzPts val="1800"/>
              <a:buChar char="●"/>
            </a:pPr>
            <a:r>
              <a:rPr b="1" lang="en"/>
              <a:t>Technology/Platform</a:t>
            </a:r>
            <a:r>
              <a:rPr lang="en"/>
              <a:t>: Mobile iOS and Android</a:t>
            </a:r>
            <a:endParaRPr/>
          </a:p>
          <a:p>
            <a:pPr indent="-342900" lvl="0" marL="457200" rtl="0" algn="l">
              <a:lnSpc>
                <a:spcPct val="150000"/>
              </a:lnSpc>
              <a:spcBef>
                <a:spcPts val="0"/>
              </a:spcBef>
              <a:spcAft>
                <a:spcPts val="0"/>
              </a:spcAft>
              <a:buSzPts val="1800"/>
              <a:buChar char="●"/>
            </a:pPr>
            <a:r>
              <a:rPr lang="en"/>
              <a:t>Free with in-app purchases </a:t>
            </a:r>
            <a:endParaRPr/>
          </a:p>
        </p:txBody>
      </p:sp>
      <p:pic>
        <p:nvPicPr>
          <p:cNvPr id="68" name="Google Shape;68;p14"/>
          <p:cNvPicPr preferRelativeResize="0"/>
          <p:nvPr/>
        </p:nvPicPr>
        <p:blipFill rotWithShape="1">
          <a:blip r:embed="rId3">
            <a:alphaModFix/>
          </a:blip>
          <a:srcRect b="31618" l="49649" r="5111" t="15062"/>
          <a:stretch/>
        </p:blipFill>
        <p:spPr>
          <a:xfrm>
            <a:off x="0" y="-23000"/>
            <a:ext cx="4353825" cy="5189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566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Fish Live</a:t>
            </a:r>
            <a:endParaRPr sz="2500"/>
          </a:p>
        </p:txBody>
      </p:sp>
      <p:sp>
        <p:nvSpPr>
          <p:cNvPr id="74" name="Google Shape;74;p15"/>
          <p:cNvSpPr txBox="1"/>
          <p:nvPr>
            <p:ph idx="1" type="body"/>
          </p:nvPr>
        </p:nvSpPr>
        <p:spPr>
          <a:xfrm>
            <a:off x="311700" y="4013100"/>
            <a:ext cx="8520600" cy="769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Buy, breed, and care for fish</a:t>
            </a:r>
            <a:endParaRPr/>
          </a:p>
          <a:p>
            <a:pPr indent="0" lvl="0" marL="0" rtl="0" algn="ctr">
              <a:lnSpc>
                <a:spcPct val="100000"/>
              </a:lnSpc>
              <a:spcBef>
                <a:spcPts val="1600"/>
              </a:spcBef>
              <a:spcAft>
                <a:spcPts val="0"/>
              </a:spcAft>
              <a:buNone/>
            </a:pPr>
            <a:r>
              <a:rPr lang="en"/>
              <a:t>Decorate your tank and visit other tanks</a:t>
            </a:r>
            <a:endParaRPr/>
          </a:p>
          <a:p>
            <a:pPr indent="0" lvl="0" marL="0" rtl="0" algn="ctr">
              <a:lnSpc>
                <a:spcPct val="100000"/>
              </a:lnSpc>
              <a:spcBef>
                <a:spcPts val="1600"/>
              </a:spcBef>
              <a:spcAft>
                <a:spcPts val="1600"/>
              </a:spcAft>
              <a:buNone/>
            </a:pPr>
            <a:r>
              <a:t/>
            </a:r>
            <a:endParaRPr/>
          </a:p>
        </p:txBody>
      </p:sp>
      <p:pic>
        <p:nvPicPr>
          <p:cNvPr id="75" name="Google Shape;75;p15"/>
          <p:cNvPicPr preferRelativeResize="0"/>
          <p:nvPr/>
        </p:nvPicPr>
        <p:blipFill>
          <a:blip r:embed="rId3">
            <a:alphaModFix/>
          </a:blip>
          <a:stretch>
            <a:fillRect/>
          </a:stretch>
        </p:blipFill>
        <p:spPr>
          <a:xfrm>
            <a:off x="1540425" y="0"/>
            <a:ext cx="6063150" cy="3637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79425" y="355975"/>
            <a:ext cx="825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Gaps in Content</a:t>
            </a:r>
            <a:endParaRPr/>
          </a:p>
        </p:txBody>
      </p:sp>
      <p:sp>
        <p:nvSpPr>
          <p:cNvPr id="81" name="Google Shape;81;p16"/>
          <p:cNvSpPr txBox="1"/>
          <p:nvPr>
            <p:ph idx="1" type="body"/>
          </p:nvPr>
        </p:nvSpPr>
        <p:spPr>
          <a:xfrm>
            <a:off x="579425" y="1017725"/>
            <a:ext cx="5978100" cy="132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aquarium is more than just its fish</a:t>
            </a:r>
            <a:endParaRPr/>
          </a:p>
          <a:p>
            <a:pPr indent="-342900" lvl="0" marL="457200" rtl="0" algn="l">
              <a:spcBef>
                <a:spcPts val="0"/>
              </a:spcBef>
              <a:spcAft>
                <a:spcPts val="0"/>
              </a:spcAft>
              <a:buSzPts val="1800"/>
              <a:buChar char="●"/>
            </a:pPr>
            <a:r>
              <a:rPr lang="en"/>
              <a:t>Aquascaping</a:t>
            </a:r>
            <a:endParaRPr/>
          </a:p>
          <a:p>
            <a:pPr indent="-342900" lvl="0" marL="457200" rtl="0" algn="l">
              <a:spcBef>
                <a:spcPts val="0"/>
              </a:spcBef>
              <a:spcAft>
                <a:spcPts val="0"/>
              </a:spcAft>
              <a:buSzPts val="1800"/>
              <a:buChar char="●"/>
            </a:pPr>
            <a:r>
              <a:rPr lang="en"/>
              <a:t>Outside the tank</a:t>
            </a:r>
            <a:endParaRPr/>
          </a:p>
        </p:txBody>
      </p:sp>
      <p:pic>
        <p:nvPicPr>
          <p:cNvPr id="82" name="Google Shape;82;p16"/>
          <p:cNvPicPr preferRelativeResize="0"/>
          <p:nvPr/>
        </p:nvPicPr>
        <p:blipFill rotWithShape="1">
          <a:blip r:embed="rId3">
            <a:alphaModFix/>
          </a:blip>
          <a:srcRect b="1922" l="2079" r="2079" t="1932"/>
          <a:stretch/>
        </p:blipFill>
        <p:spPr>
          <a:xfrm>
            <a:off x="579424" y="2380075"/>
            <a:ext cx="7985150" cy="266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Design and create an aquarium gallery</a:t>
            </a:r>
            <a:endParaRPr sz="2000"/>
          </a:p>
          <a:p>
            <a:pPr indent="-355600" lvl="0" marL="457200" rtl="0" algn="l">
              <a:lnSpc>
                <a:spcPct val="150000"/>
              </a:lnSpc>
              <a:spcBef>
                <a:spcPts val="0"/>
              </a:spcBef>
              <a:spcAft>
                <a:spcPts val="0"/>
              </a:spcAft>
              <a:buSzPts val="2000"/>
              <a:buChar char="●"/>
            </a:pPr>
            <a:r>
              <a:rPr lang="en" sz="2000"/>
              <a:t>Aquascape your tanks and add fish</a:t>
            </a:r>
            <a:endParaRPr sz="2000"/>
          </a:p>
          <a:p>
            <a:pPr indent="-355600" lvl="0" marL="457200" rtl="0" algn="l">
              <a:lnSpc>
                <a:spcPct val="150000"/>
              </a:lnSpc>
              <a:spcBef>
                <a:spcPts val="0"/>
              </a:spcBef>
              <a:spcAft>
                <a:spcPts val="0"/>
              </a:spcAft>
              <a:buSzPts val="2000"/>
              <a:buChar char="●"/>
            </a:pPr>
            <a:r>
              <a:rPr lang="en" sz="2000"/>
              <a:t>Design the exhibit around your tank</a:t>
            </a:r>
            <a:endParaRPr sz="2000"/>
          </a:p>
          <a:p>
            <a:pPr indent="-355600" lvl="0" marL="457200" rtl="0" algn="l">
              <a:lnSpc>
                <a:spcPct val="150000"/>
              </a:lnSpc>
              <a:spcBef>
                <a:spcPts val="0"/>
              </a:spcBef>
              <a:spcAft>
                <a:spcPts val="0"/>
              </a:spcAft>
              <a:buSzPts val="2000"/>
              <a:buChar char="●"/>
            </a:pPr>
            <a:r>
              <a:rPr lang="en" sz="2000"/>
              <a:t>Visit your friends and see their aquarium</a:t>
            </a:r>
            <a:endParaRPr sz="2000"/>
          </a:p>
          <a:p>
            <a:pPr indent="0" lvl="0" marL="457200" rtl="0" algn="l">
              <a:spcBef>
                <a:spcPts val="1600"/>
              </a:spcBef>
              <a:spcAft>
                <a:spcPts val="1600"/>
              </a:spcAft>
              <a:buNone/>
            </a:pPr>
            <a:r>
              <a:t/>
            </a:r>
            <a:endParaRPr sz="2000"/>
          </a:p>
        </p:txBody>
      </p:sp>
      <p:pic>
        <p:nvPicPr>
          <p:cNvPr id="89" name="Google Shape;89;p17"/>
          <p:cNvPicPr preferRelativeResize="0"/>
          <p:nvPr/>
        </p:nvPicPr>
        <p:blipFill>
          <a:blip r:embed="rId3">
            <a:alphaModFix/>
          </a:blip>
          <a:stretch>
            <a:fillRect/>
          </a:stretch>
        </p:blipFill>
        <p:spPr>
          <a:xfrm flipH="1">
            <a:off x="5312475" y="3115975"/>
            <a:ext cx="2061300" cy="1614400"/>
          </a:xfrm>
          <a:prstGeom prst="rect">
            <a:avLst/>
          </a:prstGeom>
          <a:noFill/>
          <a:ln>
            <a:noFill/>
          </a:ln>
        </p:spPr>
      </p:pic>
      <p:sp>
        <p:nvSpPr>
          <p:cNvPr id="90" name="Google Shape;90;p17"/>
          <p:cNvSpPr/>
          <p:nvPr/>
        </p:nvSpPr>
        <p:spPr>
          <a:xfrm rot="2075197">
            <a:off x="8120795" y="1301480"/>
            <a:ext cx="1722888" cy="2246705"/>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787779">
            <a:off x="7345681" y="3201983"/>
            <a:ext cx="2805130" cy="2181334"/>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rot="6661308">
            <a:off x="5464642" y="3386501"/>
            <a:ext cx="3533367" cy="1621915"/>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rot="4642586">
            <a:off x="5380842" y="3371713"/>
            <a:ext cx="590269" cy="3143982"/>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rot="-1817456">
            <a:off x="8635563" y="-717939"/>
            <a:ext cx="1721879" cy="2248663"/>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rot="2863908">
            <a:off x="6161559" y="3584650"/>
            <a:ext cx="1686882" cy="2295550"/>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7"/>
          <p:cNvPicPr preferRelativeResize="0"/>
          <p:nvPr/>
        </p:nvPicPr>
        <p:blipFill>
          <a:blip r:embed="rId3">
            <a:alphaModFix/>
          </a:blip>
          <a:stretch>
            <a:fillRect/>
          </a:stretch>
        </p:blipFill>
        <p:spPr>
          <a:xfrm>
            <a:off x="6157838" y="754163"/>
            <a:ext cx="1694317" cy="1152900"/>
          </a:xfrm>
          <a:prstGeom prst="rect">
            <a:avLst/>
          </a:prstGeom>
          <a:noFill/>
          <a:ln>
            <a:noFill/>
          </a:ln>
        </p:spPr>
      </p:pic>
      <p:sp>
        <p:nvSpPr>
          <p:cNvPr id="97" name="Google Shape;97;p17"/>
          <p:cNvSpPr/>
          <p:nvPr/>
        </p:nvSpPr>
        <p:spPr>
          <a:xfrm rot="-3212072">
            <a:off x="7642301" y="1725474"/>
            <a:ext cx="1751024" cy="490813"/>
          </a:xfrm>
          <a:prstGeom prst="rtTriangle">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129856">
            <a:off x="5840683" y="2966728"/>
            <a:ext cx="1906985" cy="523017"/>
          </a:xfrm>
          <a:prstGeom prst="rtTriangle">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1817025">
            <a:off x="7944621" y="1971240"/>
            <a:ext cx="1903099" cy="396755"/>
          </a:xfrm>
          <a:prstGeom prst="triangle">
            <a:avLst>
              <a:gd fmla="val 50000"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1816977">
            <a:off x="6626145" y="2905524"/>
            <a:ext cx="1866259" cy="891010"/>
          </a:xfrm>
          <a:prstGeom prst="triangle">
            <a:avLst>
              <a:gd fmla="val 52911"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8501740">
            <a:off x="7944630" y="-23996"/>
            <a:ext cx="1903076" cy="951774"/>
          </a:xfrm>
          <a:prstGeom prst="triangle">
            <a:avLst>
              <a:gd fmla="val 25299"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457075">
            <a:off x="3988509" y="4528263"/>
            <a:ext cx="1903197" cy="830867"/>
          </a:xfrm>
          <a:prstGeom prst="triangle">
            <a:avLst>
              <a:gd fmla="val 94448"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457007">
            <a:off x="6002170" y="3976839"/>
            <a:ext cx="3078159" cy="1165288"/>
          </a:xfrm>
          <a:prstGeom prst="triangle">
            <a:avLst>
              <a:gd fmla="val 17614"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7"/>
          <p:cNvPicPr preferRelativeResize="0"/>
          <p:nvPr/>
        </p:nvPicPr>
        <p:blipFill rotWithShape="1">
          <a:blip r:embed="rId3">
            <a:alphaModFix/>
          </a:blip>
          <a:srcRect b="28725" l="66118" r="6828" t="32267"/>
          <a:stretch/>
        </p:blipFill>
        <p:spPr>
          <a:xfrm>
            <a:off x="7854575" y="3115965"/>
            <a:ext cx="959329" cy="94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536600" y="299850"/>
            <a:ext cx="483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Aesthetics:</a:t>
            </a:r>
            <a:endParaRPr/>
          </a:p>
          <a:p>
            <a:pPr indent="0" lvl="0" marL="0" rtl="0" algn="l">
              <a:spcBef>
                <a:spcPts val="0"/>
              </a:spcBef>
              <a:spcAft>
                <a:spcPts val="0"/>
              </a:spcAft>
              <a:buNone/>
            </a:pPr>
            <a:r>
              <a:rPr lang="en"/>
              <a:t>Outside the Tank</a:t>
            </a:r>
            <a:endParaRPr/>
          </a:p>
          <a:p>
            <a:pPr indent="0" lvl="0" marL="0" rtl="0" algn="l">
              <a:spcBef>
                <a:spcPts val="0"/>
              </a:spcBef>
              <a:spcAft>
                <a:spcPts val="0"/>
              </a:spcAft>
              <a:buNone/>
            </a:pPr>
            <a:r>
              <a:t/>
            </a:r>
            <a:endParaRPr/>
          </a:p>
        </p:txBody>
      </p:sp>
      <p:sp>
        <p:nvSpPr>
          <p:cNvPr id="110" name="Google Shape;110;p18"/>
          <p:cNvSpPr txBox="1"/>
          <p:nvPr>
            <p:ph idx="1" type="body"/>
          </p:nvPr>
        </p:nvSpPr>
        <p:spPr>
          <a:xfrm>
            <a:off x="4572000" y="1291775"/>
            <a:ext cx="44742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Art Style</a:t>
            </a:r>
            <a:endParaRPr sz="2400"/>
          </a:p>
          <a:p>
            <a:pPr indent="-355600" lvl="1" marL="914400" rtl="0" algn="l">
              <a:spcBef>
                <a:spcPts val="0"/>
              </a:spcBef>
              <a:spcAft>
                <a:spcPts val="0"/>
              </a:spcAft>
              <a:buSzPts val="2000"/>
              <a:buChar char="○"/>
            </a:pPr>
            <a:r>
              <a:rPr lang="en" sz="2000"/>
              <a:t>Simple 3D models</a:t>
            </a:r>
            <a:endParaRPr sz="2000"/>
          </a:p>
          <a:p>
            <a:pPr indent="-355600" lvl="1" marL="914400" rtl="0" algn="l">
              <a:spcBef>
                <a:spcPts val="0"/>
              </a:spcBef>
              <a:spcAft>
                <a:spcPts val="0"/>
              </a:spcAft>
              <a:buSzPts val="2000"/>
              <a:buChar char="○"/>
            </a:pPr>
            <a:r>
              <a:rPr lang="en" sz="2000"/>
              <a:t>Cel shaded</a:t>
            </a:r>
            <a:endParaRPr sz="2000"/>
          </a:p>
          <a:p>
            <a:pPr indent="-355600" lvl="1" marL="914400" rtl="0" algn="l">
              <a:spcBef>
                <a:spcPts val="0"/>
              </a:spcBef>
              <a:spcAft>
                <a:spcPts val="0"/>
              </a:spcAft>
              <a:buSzPts val="2000"/>
              <a:buChar char="○"/>
            </a:pPr>
            <a:r>
              <a:rPr lang="en" sz="2000"/>
              <a:t>Pastel colour </a:t>
            </a:r>
            <a:r>
              <a:rPr lang="en" sz="2000"/>
              <a:t>palette</a:t>
            </a:r>
            <a:endParaRPr sz="2000"/>
          </a:p>
          <a:p>
            <a:pPr indent="-381000" lvl="0" marL="457200" rtl="0" algn="l">
              <a:spcBef>
                <a:spcPts val="0"/>
              </a:spcBef>
              <a:spcAft>
                <a:spcPts val="0"/>
              </a:spcAft>
              <a:buSzPts val="2400"/>
              <a:buChar char="●"/>
            </a:pPr>
            <a:r>
              <a:rPr lang="en" sz="2400"/>
              <a:t>Modular Exhibits</a:t>
            </a:r>
            <a:endParaRPr sz="2400"/>
          </a:p>
          <a:p>
            <a:pPr indent="-355600" lvl="1" marL="914400" rtl="0" algn="l">
              <a:spcBef>
                <a:spcPts val="0"/>
              </a:spcBef>
              <a:spcAft>
                <a:spcPts val="0"/>
              </a:spcAft>
              <a:buSzPts val="2000"/>
              <a:buChar char="○"/>
            </a:pPr>
            <a:r>
              <a:rPr lang="en" sz="2000"/>
              <a:t>Isometric </a:t>
            </a:r>
            <a:endParaRPr sz="2000"/>
          </a:p>
          <a:p>
            <a:pPr indent="-355600" lvl="1" marL="914400" rtl="0" algn="l">
              <a:spcBef>
                <a:spcPts val="0"/>
              </a:spcBef>
              <a:spcAft>
                <a:spcPts val="0"/>
              </a:spcAft>
              <a:buSzPts val="2000"/>
              <a:buChar char="○"/>
            </a:pPr>
            <a:r>
              <a:rPr lang="en" sz="2000"/>
              <a:t>Individually viewed</a:t>
            </a:r>
            <a:endParaRPr sz="2000"/>
          </a:p>
        </p:txBody>
      </p:sp>
      <p:pic>
        <p:nvPicPr>
          <p:cNvPr id="111" name="Google Shape;111;p18"/>
          <p:cNvPicPr preferRelativeResize="0"/>
          <p:nvPr/>
        </p:nvPicPr>
        <p:blipFill rotWithShape="1">
          <a:blip r:embed="rId3">
            <a:alphaModFix/>
          </a:blip>
          <a:srcRect b="7198" l="0" r="0" t="8012"/>
          <a:stretch/>
        </p:blipFill>
        <p:spPr>
          <a:xfrm>
            <a:off x="-69175" y="-184525"/>
            <a:ext cx="4474201" cy="557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0" y="0"/>
            <a:ext cx="5313724" cy="5143501"/>
          </a:xfrm>
          <a:prstGeom prst="rect">
            <a:avLst/>
          </a:prstGeom>
          <a:noFill/>
          <a:ln>
            <a:noFill/>
          </a:ln>
        </p:spPr>
      </p:pic>
      <p:pic>
        <p:nvPicPr>
          <p:cNvPr id="117" name="Google Shape;117;p19"/>
          <p:cNvPicPr preferRelativeResize="0"/>
          <p:nvPr/>
        </p:nvPicPr>
        <p:blipFill rotWithShape="1">
          <a:blip r:embed="rId4">
            <a:alphaModFix/>
          </a:blip>
          <a:srcRect b="11910" l="10095" r="6674" t="12032"/>
          <a:stretch/>
        </p:blipFill>
        <p:spPr>
          <a:xfrm>
            <a:off x="5313725" y="0"/>
            <a:ext cx="3830266"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35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Mechanics</a:t>
            </a:r>
            <a:endParaRPr/>
          </a:p>
        </p:txBody>
      </p:sp>
      <p:sp>
        <p:nvSpPr>
          <p:cNvPr id="123" name="Google Shape;123;p20"/>
          <p:cNvSpPr txBox="1"/>
          <p:nvPr>
            <p:ph idx="1" type="body"/>
          </p:nvPr>
        </p:nvSpPr>
        <p:spPr>
          <a:xfrm>
            <a:off x="311700" y="1017725"/>
            <a:ext cx="73695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Goal: </a:t>
            </a:r>
            <a:r>
              <a:rPr lang="en"/>
              <a:t>Create aquarium aquascapes and exhibits to unlock more decorations and gallery space</a:t>
            </a:r>
            <a:endParaRPr/>
          </a:p>
          <a:p>
            <a:pPr indent="-330200" lvl="1" marL="914400" rtl="0" algn="l">
              <a:lnSpc>
                <a:spcPct val="100000"/>
              </a:lnSpc>
              <a:spcBef>
                <a:spcPts val="0"/>
              </a:spcBef>
              <a:spcAft>
                <a:spcPts val="0"/>
              </a:spcAft>
              <a:buSzPts val="1600"/>
              <a:buChar char="○"/>
            </a:pPr>
            <a:r>
              <a:rPr lang="en" sz="1600"/>
              <a:t>Choose fish for your aquarium and place items in the exhibit (gridded placement) </a:t>
            </a:r>
            <a:endParaRPr sz="1600"/>
          </a:p>
          <a:p>
            <a:pPr indent="-342900" lvl="0" marL="457200" rtl="0" algn="l">
              <a:spcBef>
                <a:spcPts val="0"/>
              </a:spcBef>
              <a:spcAft>
                <a:spcPts val="0"/>
              </a:spcAft>
              <a:buSzPts val="1800"/>
              <a:buChar char="●"/>
            </a:pPr>
            <a:r>
              <a:rPr b="1" lang="en"/>
              <a:t>In-Game Currency:</a:t>
            </a:r>
            <a:r>
              <a:rPr lang="en"/>
              <a:t> Buy new fish, decorations, and more space</a:t>
            </a:r>
            <a:endParaRPr/>
          </a:p>
          <a:p>
            <a:pPr indent="-330200" lvl="1" marL="914400" rtl="0" algn="l">
              <a:spcBef>
                <a:spcPts val="0"/>
              </a:spcBef>
              <a:spcAft>
                <a:spcPts val="0"/>
              </a:spcAft>
              <a:buSzPts val="1600"/>
              <a:buChar char="○"/>
            </a:pPr>
            <a:r>
              <a:rPr lang="en" sz="1600"/>
              <a:t>Earn by:</a:t>
            </a:r>
            <a:endParaRPr sz="1600"/>
          </a:p>
          <a:p>
            <a:pPr indent="-330200" lvl="2" marL="1371600" rtl="0" algn="l">
              <a:spcBef>
                <a:spcPts val="0"/>
              </a:spcBef>
              <a:spcAft>
                <a:spcPts val="0"/>
              </a:spcAft>
              <a:buSzPts val="1600"/>
              <a:buChar char="■"/>
            </a:pPr>
            <a:r>
              <a:rPr lang="en" sz="1600"/>
              <a:t>Taking care of your fish daily (feed and clean)</a:t>
            </a:r>
            <a:endParaRPr sz="1600"/>
          </a:p>
          <a:p>
            <a:pPr indent="-330200" lvl="2" marL="1371600" rtl="0" algn="l">
              <a:spcBef>
                <a:spcPts val="0"/>
              </a:spcBef>
              <a:spcAft>
                <a:spcPts val="0"/>
              </a:spcAft>
              <a:buSzPts val="1600"/>
              <a:buChar char="■"/>
            </a:pPr>
            <a:r>
              <a:rPr lang="en" sz="1600"/>
              <a:t>Using higher-ranked fish and decorations </a:t>
            </a:r>
            <a:endParaRPr sz="1600"/>
          </a:p>
          <a:p>
            <a:pPr indent="-330200" lvl="3" marL="1828800" rtl="0" algn="l">
              <a:spcBef>
                <a:spcPts val="0"/>
              </a:spcBef>
              <a:spcAft>
                <a:spcPts val="0"/>
              </a:spcAft>
              <a:buSzPts val="1600"/>
              <a:buChar char="●"/>
            </a:pPr>
            <a:r>
              <a:rPr lang="en" sz="1600"/>
              <a:t>Earns more when game is on idle</a:t>
            </a:r>
            <a:endParaRPr sz="1600"/>
          </a:p>
        </p:txBody>
      </p:sp>
      <p:pic>
        <p:nvPicPr>
          <p:cNvPr id="124" name="Google Shape;124;p20"/>
          <p:cNvPicPr preferRelativeResize="0"/>
          <p:nvPr/>
        </p:nvPicPr>
        <p:blipFill>
          <a:blip r:embed="rId3">
            <a:alphaModFix/>
          </a:blip>
          <a:stretch>
            <a:fillRect/>
          </a:stretch>
        </p:blipFill>
        <p:spPr>
          <a:xfrm flipH="1">
            <a:off x="6067304" y="3516879"/>
            <a:ext cx="1874364" cy="1493040"/>
          </a:xfrm>
          <a:prstGeom prst="rect">
            <a:avLst/>
          </a:prstGeom>
          <a:noFill/>
          <a:ln>
            <a:noFill/>
          </a:ln>
        </p:spPr>
      </p:pic>
      <p:sp>
        <p:nvSpPr>
          <p:cNvPr id="125" name="Google Shape;125;p20"/>
          <p:cNvSpPr/>
          <p:nvPr/>
        </p:nvSpPr>
        <p:spPr>
          <a:xfrm rot="2102578">
            <a:off x="8616606" y="1845883"/>
            <a:ext cx="1575261" cy="2063660"/>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rot="-801024">
            <a:off x="7915023" y="3597536"/>
            <a:ext cx="2552992" cy="2014991"/>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6642062">
            <a:off x="6342135" y="3826059"/>
            <a:ext cx="3260613" cy="1476866"/>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003927">
            <a:off x="6107406" y="2187680"/>
            <a:ext cx="545416" cy="6003992"/>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1842530">
            <a:off x="8476026" y="-338386"/>
            <a:ext cx="1572623" cy="2067832"/>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rot="2892749">
            <a:off x="6992425" y="4009066"/>
            <a:ext cx="1548239" cy="2100430"/>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3239959">
            <a:off x="8176923" y="2233467"/>
            <a:ext cx="1609745" cy="448860"/>
          </a:xfrm>
          <a:prstGeom prst="rtTriangle">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rot="-5134239">
            <a:off x="6693178" y="3430202"/>
            <a:ext cx="1763567" cy="475828"/>
          </a:xfrm>
          <a:prstGeom prst="rtTriangle">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1841951">
            <a:off x="8457096" y="2459014"/>
            <a:ext cx="1738191" cy="365408"/>
          </a:xfrm>
          <a:prstGeom prst="triangle">
            <a:avLst>
              <a:gd fmla="val 50000"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rot="-1842780">
            <a:off x="7418267" y="3371319"/>
            <a:ext cx="1704592" cy="820715"/>
          </a:xfrm>
          <a:prstGeom prst="triangle">
            <a:avLst>
              <a:gd fmla="val 52911"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8473492">
            <a:off x="7576145" y="-142831"/>
            <a:ext cx="2281141" cy="1287960"/>
          </a:xfrm>
          <a:prstGeom prst="triangle">
            <a:avLst>
              <a:gd fmla="val 25299"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rot="-464052">
            <a:off x="5327802" y="4881787"/>
            <a:ext cx="1725396" cy="615771"/>
          </a:xfrm>
          <a:prstGeom prst="triangle">
            <a:avLst>
              <a:gd fmla="val 94448"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rot="-464467">
            <a:off x="6870774" y="4313133"/>
            <a:ext cx="2799613" cy="1077486"/>
          </a:xfrm>
          <a:prstGeom prst="triangle">
            <a:avLst>
              <a:gd fmla="val 17614"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0"/>
          <p:cNvPicPr preferRelativeResize="0"/>
          <p:nvPr/>
        </p:nvPicPr>
        <p:blipFill rotWithShape="1">
          <a:blip r:embed="rId3">
            <a:alphaModFix/>
          </a:blip>
          <a:srcRect b="28725" l="66118" r="6828" t="32267"/>
          <a:stretch/>
        </p:blipFill>
        <p:spPr>
          <a:xfrm>
            <a:off x="8378864" y="3516870"/>
            <a:ext cx="872328" cy="870470"/>
          </a:xfrm>
          <a:prstGeom prst="rect">
            <a:avLst/>
          </a:prstGeom>
          <a:noFill/>
          <a:ln>
            <a:noFill/>
          </a:ln>
        </p:spPr>
      </p:pic>
      <p:pic>
        <p:nvPicPr>
          <p:cNvPr id="139" name="Google Shape;139;p20"/>
          <p:cNvPicPr preferRelativeResize="0"/>
          <p:nvPr/>
        </p:nvPicPr>
        <p:blipFill rotWithShape="1">
          <a:blip r:embed="rId3">
            <a:alphaModFix/>
          </a:blip>
          <a:srcRect b="-5559" l="6930" r="-6929" t="5560"/>
          <a:stretch/>
        </p:blipFill>
        <p:spPr>
          <a:xfrm>
            <a:off x="8421189" y="1423625"/>
            <a:ext cx="1540661" cy="10662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35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Mechanics</a:t>
            </a:r>
            <a:endParaRPr/>
          </a:p>
        </p:txBody>
      </p:sp>
      <p:sp>
        <p:nvSpPr>
          <p:cNvPr id="145" name="Google Shape;145;p21"/>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Viewing other Players’ Exhibits</a:t>
            </a:r>
            <a:endParaRPr b="1"/>
          </a:p>
          <a:p>
            <a:pPr indent="-330200" lvl="1" marL="914400" rtl="0" algn="l">
              <a:spcBef>
                <a:spcPts val="0"/>
              </a:spcBef>
              <a:spcAft>
                <a:spcPts val="0"/>
              </a:spcAft>
              <a:buSzPts val="1600"/>
              <a:buChar char="○"/>
            </a:pPr>
            <a:r>
              <a:rPr lang="en" sz="1600"/>
              <a:t>Helps earn them and yourself in-game currency</a:t>
            </a:r>
            <a:endParaRPr sz="1600"/>
          </a:p>
          <a:p>
            <a:pPr indent="-330200" lvl="1" marL="914400" rtl="0" algn="l">
              <a:spcBef>
                <a:spcPts val="0"/>
              </a:spcBef>
              <a:spcAft>
                <a:spcPts val="0"/>
              </a:spcAft>
              <a:buSzPts val="1600"/>
              <a:buChar char="○"/>
            </a:pPr>
            <a:r>
              <a:rPr lang="en" sz="1600"/>
              <a:t>Seasonal events </a:t>
            </a:r>
            <a:endParaRPr sz="1600"/>
          </a:p>
          <a:p>
            <a:pPr indent="-342900" lvl="0" marL="457200" rtl="0" algn="l">
              <a:spcBef>
                <a:spcPts val="0"/>
              </a:spcBef>
              <a:spcAft>
                <a:spcPts val="0"/>
              </a:spcAft>
              <a:buSzPts val="1800"/>
              <a:buChar char="●"/>
            </a:pPr>
            <a:r>
              <a:rPr b="1" lang="en"/>
              <a:t>Achievements </a:t>
            </a:r>
            <a:endParaRPr b="1"/>
          </a:p>
          <a:p>
            <a:pPr indent="-330200" lvl="1" marL="914400" rtl="0" algn="l">
              <a:spcBef>
                <a:spcPts val="0"/>
              </a:spcBef>
              <a:spcAft>
                <a:spcPts val="0"/>
              </a:spcAft>
              <a:buSzPts val="1600"/>
              <a:buChar char="○"/>
            </a:pPr>
            <a:r>
              <a:rPr lang="en" sz="1600"/>
              <a:t>Daily goals and rewards</a:t>
            </a:r>
            <a:endParaRPr sz="1600"/>
          </a:p>
          <a:p>
            <a:pPr indent="-330200" lvl="1" marL="914400" rtl="0" algn="l">
              <a:spcBef>
                <a:spcPts val="0"/>
              </a:spcBef>
              <a:spcAft>
                <a:spcPts val="0"/>
              </a:spcAft>
              <a:buSzPts val="1600"/>
              <a:buChar char="○"/>
            </a:pPr>
            <a:r>
              <a:rPr lang="en" sz="1600"/>
              <a:t>Long-term milestones</a:t>
            </a:r>
            <a:endParaRPr sz="1600"/>
          </a:p>
          <a:p>
            <a:pPr indent="-330200" lvl="1" marL="914400" rtl="0" algn="l">
              <a:spcBef>
                <a:spcPts val="0"/>
              </a:spcBef>
              <a:spcAft>
                <a:spcPts val="0"/>
              </a:spcAft>
              <a:buSzPts val="1600"/>
              <a:buChar char="○"/>
            </a:pPr>
            <a:r>
              <a:rPr lang="en" sz="1600"/>
              <a:t>Clear progression through:</a:t>
            </a:r>
            <a:endParaRPr sz="1600"/>
          </a:p>
          <a:p>
            <a:pPr indent="-330200" lvl="2" marL="1371600" rtl="0" algn="l">
              <a:spcBef>
                <a:spcPts val="0"/>
              </a:spcBef>
              <a:spcAft>
                <a:spcPts val="0"/>
              </a:spcAft>
              <a:buSzPts val="1600"/>
              <a:buChar char="■"/>
            </a:pPr>
            <a:r>
              <a:rPr lang="en" sz="1600"/>
              <a:t>Adding new fish</a:t>
            </a:r>
            <a:endParaRPr sz="1600"/>
          </a:p>
          <a:p>
            <a:pPr indent="-330200" lvl="2" marL="1371600" rtl="0" algn="l">
              <a:spcBef>
                <a:spcPts val="0"/>
              </a:spcBef>
              <a:spcAft>
                <a:spcPts val="0"/>
              </a:spcAft>
              <a:buSzPts val="1600"/>
              <a:buChar char="■"/>
            </a:pPr>
            <a:r>
              <a:rPr lang="en" sz="1600"/>
              <a:t>Making more tanks</a:t>
            </a:r>
            <a:endParaRPr sz="1600"/>
          </a:p>
          <a:p>
            <a:pPr indent="-330200" lvl="2" marL="1371600" rtl="0" algn="l">
              <a:spcBef>
                <a:spcPts val="0"/>
              </a:spcBef>
              <a:spcAft>
                <a:spcPts val="0"/>
              </a:spcAft>
              <a:buSzPts val="1600"/>
              <a:buChar char="■"/>
            </a:pPr>
            <a:r>
              <a:rPr lang="en" sz="1600"/>
              <a:t>Decorating your gallery</a:t>
            </a:r>
            <a:endParaRPr sz="1600"/>
          </a:p>
          <a:p>
            <a:pPr indent="-342900" lvl="0" marL="457200" rtl="0" algn="l">
              <a:spcBef>
                <a:spcPts val="0"/>
              </a:spcBef>
              <a:spcAft>
                <a:spcPts val="0"/>
              </a:spcAft>
              <a:buSzPts val="1800"/>
              <a:buChar char="●"/>
            </a:pPr>
            <a:r>
              <a:rPr b="1" lang="en"/>
              <a:t>In-App Purchases</a:t>
            </a:r>
            <a:endParaRPr b="1"/>
          </a:p>
          <a:p>
            <a:pPr indent="-330200" lvl="1" marL="914400" rtl="0" algn="l">
              <a:spcBef>
                <a:spcPts val="0"/>
              </a:spcBef>
              <a:spcAft>
                <a:spcPts val="0"/>
              </a:spcAft>
              <a:buSzPts val="1600"/>
              <a:buChar char="○"/>
            </a:pPr>
            <a:r>
              <a:rPr lang="en" sz="1600"/>
              <a:t>In-game currency and items</a:t>
            </a:r>
            <a:endParaRPr sz="1600"/>
          </a:p>
          <a:p>
            <a:pPr indent="-330200" lvl="1" marL="914400" rtl="0" algn="l">
              <a:spcBef>
                <a:spcPts val="0"/>
              </a:spcBef>
              <a:spcAft>
                <a:spcPts val="0"/>
              </a:spcAft>
              <a:buSzPts val="1600"/>
              <a:buChar char="○"/>
            </a:pPr>
            <a:r>
              <a:rPr lang="en" sz="1600"/>
              <a:t>Extra exhibit space</a:t>
            </a:r>
            <a:endParaRPr sz="1600"/>
          </a:p>
        </p:txBody>
      </p:sp>
      <p:pic>
        <p:nvPicPr>
          <p:cNvPr id="146" name="Google Shape;146;p21"/>
          <p:cNvPicPr preferRelativeResize="0"/>
          <p:nvPr/>
        </p:nvPicPr>
        <p:blipFill>
          <a:blip r:embed="rId3">
            <a:alphaModFix/>
          </a:blip>
          <a:stretch>
            <a:fillRect/>
          </a:stretch>
        </p:blipFill>
        <p:spPr>
          <a:xfrm flipH="1">
            <a:off x="6067304" y="3516879"/>
            <a:ext cx="1874364" cy="1493040"/>
          </a:xfrm>
          <a:prstGeom prst="rect">
            <a:avLst/>
          </a:prstGeom>
          <a:noFill/>
          <a:ln>
            <a:noFill/>
          </a:ln>
        </p:spPr>
      </p:pic>
      <p:sp>
        <p:nvSpPr>
          <p:cNvPr id="147" name="Google Shape;147;p21"/>
          <p:cNvSpPr/>
          <p:nvPr/>
        </p:nvSpPr>
        <p:spPr>
          <a:xfrm rot="2102578">
            <a:off x="8616606" y="1845883"/>
            <a:ext cx="1575261" cy="2063660"/>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rot="-801024">
            <a:off x="7915023" y="3597536"/>
            <a:ext cx="2552992" cy="2014991"/>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6642062">
            <a:off x="6342135" y="3826059"/>
            <a:ext cx="3260613" cy="1476866"/>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rot="5003927">
            <a:off x="6107406" y="2187680"/>
            <a:ext cx="545416" cy="6003992"/>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rot="-1842530">
            <a:off x="8476026" y="-338386"/>
            <a:ext cx="1572623" cy="2067832"/>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2892749">
            <a:off x="6992425" y="4009066"/>
            <a:ext cx="1548239" cy="2100430"/>
          </a:xfrm>
          <a:prstGeom prst="rect">
            <a:avLst/>
          </a:prstGeom>
          <a:solidFill>
            <a:srgbClr val="FF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rot="-3239959">
            <a:off x="8176923" y="2233467"/>
            <a:ext cx="1609745" cy="448860"/>
          </a:xfrm>
          <a:prstGeom prst="rtTriangle">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rot="-5134239">
            <a:off x="6693178" y="3430202"/>
            <a:ext cx="1763567" cy="475828"/>
          </a:xfrm>
          <a:prstGeom prst="rtTriangle">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rot="-1841951">
            <a:off x="8457096" y="2459014"/>
            <a:ext cx="1738191" cy="365408"/>
          </a:xfrm>
          <a:prstGeom prst="triangle">
            <a:avLst>
              <a:gd fmla="val 50000"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rot="-1842780">
            <a:off x="7418267" y="3371319"/>
            <a:ext cx="1704592" cy="820715"/>
          </a:xfrm>
          <a:prstGeom prst="triangle">
            <a:avLst>
              <a:gd fmla="val 52911"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rot="-8473492">
            <a:off x="7576145" y="-142831"/>
            <a:ext cx="2281141" cy="1287960"/>
          </a:xfrm>
          <a:prstGeom prst="triangle">
            <a:avLst>
              <a:gd fmla="val 25299"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rot="-464052">
            <a:off x="5327802" y="4881787"/>
            <a:ext cx="1725396" cy="615771"/>
          </a:xfrm>
          <a:prstGeom prst="triangle">
            <a:avLst>
              <a:gd fmla="val 94448"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464467">
            <a:off x="6870774" y="4313133"/>
            <a:ext cx="2799613" cy="1077486"/>
          </a:xfrm>
          <a:prstGeom prst="triangle">
            <a:avLst>
              <a:gd fmla="val 17614" name="adj"/>
            </a:avLst>
          </a:prstGeom>
          <a:solidFill>
            <a:srgbClr val="FFB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1"/>
          <p:cNvPicPr preferRelativeResize="0"/>
          <p:nvPr/>
        </p:nvPicPr>
        <p:blipFill rotWithShape="1">
          <a:blip r:embed="rId3">
            <a:alphaModFix/>
          </a:blip>
          <a:srcRect b="28725" l="66118" r="6828" t="32267"/>
          <a:stretch/>
        </p:blipFill>
        <p:spPr>
          <a:xfrm>
            <a:off x="8378864" y="3516870"/>
            <a:ext cx="872328" cy="870470"/>
          </a:xfrm>
          <a:prstGeom prst="rect">
            <a:avLst/>
          </a:prstGeom>
          <a:noFill/>
          <a:ln>
            <a:noFill/>
          </a:ln>
        </p:spPr>
      </p:pic>
      <p:pic>
        <p:nvPicPr>
          <p:cNvPr id="161" name="Google Shape;161;p21"/>
          <p:cNvPicPr preferRelativeResize="0"/>
          <p:nvPr/>
        </p:nvPicPr>
        <p:blipFill rotWithShape="1">
          <a:blip r:embed="rId3">
            <a:alphaModFix/>
          </a:blip>
          <a:srcRect b="-5559" l="6930" r="-6929" t="5560"/>
          <a:stretch/>
        </p:blipFill>
        <p:spPr>
          <a:xfrm>
            <a:off x="8421189" y="1423625"/>
            <a:ext cx="1540661" cy="10662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