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60" r:id="rId3"/>
    <p:sldId id="258" r:id="rId4"/>
    <p:sldId id="259" r:id="rId5"/>
    <p:sldId id="264" r:id="rId6"/>
    <p:sldId id="267" r:id="rId7"/>
    <p:sldId id="269" r:id="rId8"/>
    <p:sldId id="265" r:id="rId9"/>
    <p:sldId id="268" r:id="rId10"/>
    <p:sldId id="270" r:id="rId11"/>
    <p:sldId id="271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6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998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5820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28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62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02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39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5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7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6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1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BC1C18-307B-4F68-A007-B5B542270E8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0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13B7-A388-519E-A923-DD0865E36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5" y="3785477"/>
            <a:ext cx="9274628" cy="1318123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err="1"/>
              <a:t>Engagement</a:t>
            </a:r>
            <a:r>
              <a:rPr lang="es-CO" dirty="0"/>
              <a:t>  </a:t>
            </a:r>
            <a:r>
              <a:rPr lang="es-CO" dirty="0" err="1"/>
              <a:t>Analysis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C0CC10-C110-34C6-3A26-157B49DB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" y="493455"/>
            <a:ext cx="10733315" cy="25790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FD59C9-CD0C-E012-4716-1B83EE3FF975}"/>
              </a:ext>
            </a:extLst>
          </p:cNvPr>
          <p:cNvSpPr txBox="1">
            <a:spLocks/>
          </p:cNvSpPr>
          <p:nvPr/>
        </p:nvSpPr>
        <p:spPr>
          <a:xfrm>
            <a:off x="3474532" y="5460076"/>
            <a:ext cx="5242933" cy="71295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dirty="0" err="1"/>
              <a:t>by</a:t>
            </a:r>
            <a:r>
              <a:rPr lang="es-CO" sz="3200" dirty="0"/>
              <a:t>  Gabriel  Guerra  &amp;  Alexandre  Da  Silva</a:t>
            </a:r>
          </a:p>
        </p:txBody>
      </p:sp>
    </p:spTree>
    <p:extLst>
      <p:ext uri="{BB962C8B-B14F-4D97-AF65-F5344CB8AC3E}">
        <p14:creationId xmlns:p14="http://schemas.microsoft.com/office/powerpoint/2010/main" val="28005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 descr="A graph of a number of positivity&#10;&#10;Description automatically generated">
            <a:extLst>
              <a:ext uri="{FF2B5EF4-FFF2-40B4-BE49-F238E27FC236}">
                <a16:creationId xmlns:a16="http://schemas.microsoft.com/office/drawing/2014/main" id="{555683E7-CE6D-981B-EA7E-89880720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  <a:prstGeom prst="rect">
            <a:avLst/>
          </a:prstGeom>
        </p:spPr>
      </p:pic>
      <p:pic>
        <p:nvPicPr>
          <p:cNvPr id="7" name="Content Placeholder 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A22114AA-1B55-A27C-0F2D-135D2094D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756" y="1317415"/>
            <a:ext cx="10448958" cy="514428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B09653-337E-FD23-D206-E60E7D731192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0669297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Engagement</a:t>
            </a:r>
            <a:r>
              <a:rPr lang="es-CO" dirty="0"/>
              <a:t> vs </a:t>
            </a:r>
            <a:r>
              <a:rPr lang="es-CO" dirty="0" err="1"/>
              <a:t>Posting</a:t>
            </a:r>
            <a:r>
              <a:rPr lang="es-CO" dirty="0"/>
              <a:t>(</a:t>
            </a:r>
            <a:r>
              <a:rPr lang="es-CO" dirty="0" err="1"/>
              <a:t>hour</a:t>
            </a:r>
            <a:r>
              <a:rPr lang="es-CO" dirty="0"/>
              <a:t>)</a:t>
            </a:r>
          </a:p>
        </p:txBody>
      </p:sp>
      <p:pic>
        <p:nvPicPr>
          <p:cNvPr id="3" name="Picture 2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4F6F373B-2936-231B-57EF-B12D6686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56" y="1317414"/>
            <a:ext cx="10461616" cy="51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 descr="A graph of a number of positivity&#10;&#10;Description automatically generated">
            <a:extLst>
              <a:ext uri="{FF2B5EF4-FFF2-40B4-BE49-F238E27FC236}">
                <a16:creationId xmlns:a16="http://schemas.microsoft.com/office/drawing/2014/main" id="{555683E7-CE6D-981B-EA7E-89880720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  <a:prstGeom prst="rect">
            <a:avLst/>
          </a:prstGeom>
        </p:spPr>
      </p:pic>
      <p:pic>
        <p:nvPicPr>
          <p:cNvPr id="7" name="Content Placeholder 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A22114AA-1B55-A27C-0F2D-135D2094D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756" y="1317415"/>
            <a:ext cx="10448958" cy="514428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B09653-337E-FD23-D206-E60E7D731192}"/>
              </a:ext>
            </a:extLst>
          </p:cNvPr>
          <p:cNvSpPr txBox="1">
            <a:spLocks/>
          </p:cNvSpPr>
          <p:nvPr/>
        </p:nvSpPr>
        <p:spPr>
          <a:xfrm>
            <a:off x="704947" y="318246"/>
            <a:ext cx="11269339" cy="650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EA4589-340D-A0A6-E268-88C48C5F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6" y="1317414"/>
            <a:ext cx="10448958" cy="514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61E3FA-2954-EAF6-1DF0-E05FD5399B9A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1008082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Correlation</a:t>
            </a:r>
            <a:r>
              <a:rPr lang="es-CO" dirty="0"/>
              <a:t>: </a:t>
            </a:r>
            <a:r>
              <a:rPr lang="es-CO" dirty="0" err="1"/>
              <a:t>Engagement</a:t>
            </a:r>
            <a:r>
              <a:rPr lang="es-CO" dirty="0"/>
              <a:t> vs Day/</a:t>
            </a:r>
            <a:r>
              <a:rPr lang="es-CO" dirty="0" err="1"/>
              <a:t>Hour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303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9903-F716-E279-548D-BB7A846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Conclusion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CF50-6141-CF23-CF23-FEB712D5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No </a:t>
            </a:r>
            <a:r>
              <a:rPr lang="es-CO" dirty="0" err="1">
                <a:sym typeface="Wingdings" panose="05000000000000000000" pitchFamily="2" charset="2"/>
              </a:rPr>
              <a:t>clear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correlation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between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amount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of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followers</a:t>
            </a:r>
            <a:r>
              <a:rPr lang="es-CO" dirty="0">
                <a:sym typeface="Wingdings" panose="05000000000000000000" pitchFamily="2" charset="2"/>
              </a:rPr>
              <a:t> &amp; </a:t>
            </a:r>
            <a:r>
              <a:rPr lang="es-CO" dirty="0" err="1">
                <a:sym typeface="Wingdings" panose="05000000000000000000" pitchFamily="2" charset="2"/>
              </a:rPr>
              <a:t>engagement</a:t>
            </a:r>
            <a:endParaRPr lang="es-CO" dirty="0">
              <a:sym typeface="Wingdings" panose="05000000000000000000" pitchFamily="2" charset="2"/>
            </a:endParaRPr>
          </a:p>
          <a:p>
            <a:r>
              <a:rPr lang="es-CO" dirty="0">
                <a:sym typeface="Wingdings" panose="05000000000000000000" pitchFamily="2" charset="2"/>
              </a:rPr>
              <a:t>High post </a:t>
            </a:r>
            <a:r>
              <a:rPr lang="es-CO" dirty="0" err="1">
                <a:sym typeface="Wingdings" panose="05000000000000000000" pitchFamily="2" charset="2"/>
              </a:rPr>
              <a:t>frequency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is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not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equal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to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high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engagement</a:t>
            </a:r>
            <a:endParaRPr lang="es-CO" dirty="0">
              <a:sym typeface="Wingdings" panose="05000000000000000000" pitchFamily="2" charset="2"/>
            </a:endParaRPr>
          </a:p>
          <a:p>
            <a:r>
              <a:rPr lang="es-CO" dirty="0" err="1">
                <a:sym typeface="Wingdings" panose="05000000000000000000" pitchFamily="2" charset="2"/>
              </a:rPr>
              <a:t>There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is</a:t>
            </a:r>
            <a:r>
              <a:rPr lang="es-CO" dirty="0">
                <a:sym typeface="Wingdings" panose="05000000000000000000" pitchFamily="2" charset="2"/>
              </a:rPr>
              <a:t> no </a:t>
            </a:r>
            <a:r>
              <a:rPr lang="es-CO" dirty="0" err="1">
                <a:sym typeface="Wingdings" panose="05000000000000000000" pitchFamily="2" charset="2"/>
              </a:rPr>
              <a:t>high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correlation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regarding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posting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day</a:t>
            </a:r>
            <a:r>
              <a:rPr lang="es-CO" dirty="0">
                <a:sym typeface="Wingdings" panose="05000000000000000000" pitchFamily="2" charset="2"/>
              </a:rPr>
              <a:t> and </a:t>
            </a:r>
            <a:r>
              <a:rPr lang="es-CO" dirty="0" err="1">
                <a:sym typeface="Wingdings" panose="05000000000000000000" pitchFamily="2" charset="2"/>
              </a:rPr>
              <a:t>engagement</a:t>
            </a:r>
            <a:endParaRPr lang="es-CO" dirty="0">
              <a:sym typeface="Wingdings" panose="05000000000000000000" pitchFamily="2" charset="2"/>
            </a:endParaRPr>
          </a:p>
          <a:p>
            <a:r>
              <a:rPr lang="es-CO" dirty="0" err="1">
                <a:sym typeface="Wingdings" panose="05000000000000000000" pitchFamily="2" charset="2"/>
              </a:rPr>
              <a:t>Saturday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seems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to</a:t>
            </a:r>
            <a:r>
              <a:rPr lang="es-CO" dirty="0">
                <a:sym typeface="Wingdings" panose="05000000000000000000" pitchFamily="2" charset="2"/>
              </a:rPr>
              <a:t> be </a:t>
            </a:r>
            <a:r>
              <a:rPr lang="es-CO" dirty="0" err="1">
                <a:sym typeface="Wingdings" panose="05000000000000000000" pitchFamily="2" charset="2"/>
              </a:rPr>
              <a:t>best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day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to</a:t>
            </a:r>
            <a:r>
              <a:rPr lang="es-CO" dirty="0">
                <a:sym typeface="Wingdings" panose="05000000000000000000" pitchFamily="2" charset="2"/>
              </a:rPr>
              <a:t> post and </a:t>
            </a:r>
            <a:r>
              <a:rPr lang="es-CO" dirty="0" err="1">
                <a:sym typeface="Wingdings" panose="05000000000000000000" pitchFamily="2" charset="2"/>
              </a:rPr>
              <a:t>Wednesday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the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worst</a:t>
            </a:r>
            <a:endParaRPr lang="es-CO" dirty="0">
              <a:sym typeface="Wingdings" panose="05000000000000000000" pitchFamily="2" charset="2"/>
            </a:endParaRPr>
          </a:p>
          <a:p>
            <a:r>
              <a:rPr lang="es-CO" dirty="0">
                <a:sym typeface="Wingdings" panose="05000000000000000000" pitchFamily="2" charset="2"/>
              </a:rPr>
              <a:t>At 18:00 </a:t>
            </a:r>
            <a:r>
              <a:rPr lang="es-CO" dirty="0" err="1">
                <a:sym typeface="Wingdings" panose="05000000000000000000" pitchFamily="2" charset="2"/>
              </a:rPr>
              <a:t>posting</a:t>
            </a:r>
            <a:r>
              <a:rPr lang="es-CO" dirty="0">
                <a:sym typeface="Wingdings" panose="05000000000000000000" pitchFamily="2" charset="2"/>
              </a:rPr>
              <a:t> and </a:t>
            </a:r>
            <a:r>
              <a:rPr lang="es-CO" dirty="0" err="1">
                <a:sym typeface="Wingdings" panose="05000000000000000000" pitchFamily="2" charset="2"/>
              </a:rPr>
              <a:t>engagement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have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the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highest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overlap</a:t>
            </a:r>
            <a:endParaRPr lang="es-CO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CO" dirty="0">
              <a:sym typeface="Wingdings" panose="05000000000000000000" pitchFamily="2" charset="2"/>
            </a:endParaRPr>
          </a:p>
          <a:p>
            <a:pPr lvl="1"/>
            <a:endParaRPr lang="es-CO" dirty="0">
              <a:sym typeface="Wingdings" panose="05000000000000000000" pitchFamily="2" charset="2"/>
            </a:endParaRPr>
          </a:p>
          <a:p>
            <a:pPr lvl="1"/>
            <a:endParaRPr lang="es-CO" dirty="0">
              <a:sym typeface="Wingdings" panose="05000000000000000000" pitchFamily="2" charset="2"/>
            </a:endParaRPr>
          </a:p>
          <a:p>
            <a:pPr lvl="1"/>
            <a:endParaRPr lang="es-CO" dirty="0">
              <a:sym typeface="Wingdings" panose="05000000000000000000" pitchFamily="2" charset="2"/>
            </a:endParaRPr>
          </a:p>
          <a:p>
            <a:pPr lvl="1"/>
            <a:endParaRPr lang="es-CO" dirty="0">
              <a:sym typeface="Wingdings" panose="05000000000000000000" pitchFamily="2" charset="2"/>
            </a:endParaRPr>
          </a:p>
          <a:p>
            <a:endParaRPr lang="es-C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153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9405-2D65-0234-77F0-D335E1E0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32FE-2F38-DB2D-9631-00D1FCB4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Gather</a:t>
            </a:r>
            <a:r>
              <a:rPr lang="es-CO" dirty="0"/>
              <a:t> more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compare </a:t>
            </a:r>
            <a:r>
              <a:rPr lang="es-CO" dirty="0" err="1"/>
              <a:t>profiles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few</a:t>
            </a:r>
            <a:r>
              <a:rPr lang="es-CO" dirty="0"/>
              <a:t> </a:t>
            </a:r>
            <a:r>
              <a:rPr lang="es-CO" dirty="0" err="1"/>
              <a:t>followers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ones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a </a:t>
            </a:r>
            <a:r>
              <a:rPr lang="es-CO" dirty="0" err="1"/>
              <a:t>lot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followers</a:t>
            </a:r>
            <a:endParaRPr lang="es-CO" dirty="0"/>
          </a:p>
          <a:p>
            <a:r>
              <a:rPr lang="es-CO" dirty="0"/>
              <a:t>Compare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findings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engagement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other</a:t>
            </a:r>
            <a:r>
              <a:rPr lang="es-CO" dirty="0"/>
              <a:t> </a:t>
            </a:r>
            <a:r>
              <a:rPr lang="es-CO" dirty="0" err="1"/>
              <a:t>mastodon</a:t>
            </a:r>
            <a:r>
              <a:rPr lang="es-CO" dirty="0"/>
              <a:t> servers</a:t>
            </a:r>
          </a:p>
          <a:p>
            <a:r>
              <a:rPr lang="es-CO" dirty="0" err="1"/>
              <a:t>Perform</a:t>
            </a:r>
            <a:r>
              <a:rPr lang="es-CO" dirty="0"/>
              <a:t> </a:t>
            </a:r>
            <a:r>
              <a:rPr lang="es-CO" dirty="0" err="1"/>
              <a:t>statistical</a:t>
            </a:r>
            <a:r>
              <a:rPr lang="es-CO" dirty="0"/>
              <a:t> </a:t>
            </a:r>
            <a:r>
              <a:rPr lang="es-CO" dirty="0" err="1"/>
              <a:t>tests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understand</a:t>
            </a:r>
            <a:r>
              <a:rPr lang="es-CO" dirty="0"/>
              <a:t> </a:t>
            </a:r>
            <a:r>
              <a:rPr lang="es-CO" dirty="0" err="1"/>
              <a:t>deviations</a:t>
            </a:r>
            <a:endParaRPr lang="es-CO" dirty="0"/>
          </a:p>
          <a:p>
            <a:r>
              <a:rPr lang="es-CO" dirty="0" err="1"/>
              <a:t>Further</a:t>
            </a:r>
            <a:r>
              <a:rPr lang="es-CO" dirty="0"/>
              <a:t> </a:t>
            </a:r>
            <a:r>
              <a:rPr lang="es-CO" dirty="0" err="1"/>
              <a:t>investigation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high</a:t>
            </a:r>
            <a:r>
              <a:rPr lang="es-CO" dirty="0"/>
              <a:t> </a:t>
            </a:r>
            <a:r>
              <a:rPr lang="es-CO" dirty="0" err="1"/>
              <a:t>engagement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Saturday</a:t>
            </a:r>
            <a:r>
              <a:rPr lang="es-CO" dirty="0"/>
              <a:t> and </a:t>
            </a:r>
            <a:r>
              <a:rPr lang="es-CO" dirty="0" err="1"/>
              <a:t>low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Wednesday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53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806F-8D40-89CE-B760-64794639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47" y="318245"/>
            <a:ext cx="7958331" cy="1077229"/>
          </a:xfrm>
        </p:spPr>
        <p:txBody>
          <a:bodyPr/>
          <a:lstStyle/>
          <a:p>
            <a:pPr algn="l"/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Mastodon?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0DA6-9BAC-79FE-EA5F-B7D6DD56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47" y="5462526"/>
            <a:ext cx="7796540" cy="533005"/>
          </a:xfrm>
        </p:spPr>
        <p:txBody>
          <a:bodyPr/>
          <a:lstStyle/>
          <a:p>
            <a:r>
              <a:rPr lang="es-CO" dirty="0" err="1"/>
              <a:t>Decentralized</a:t>
            </a:r>
            <a:r>
              <a:rPr lang="es-CO" dirty="0"/>
              <a:t> &amp; Open </a:t>
            </a:r>
            <a:r>
              <a:rPr lang="es-CO" dirty="0" err="1"/>
              <a:t>Source</a:t>
            </a:r>
            <a:r>
              <a:rPr lang="es-CO" dirty="0"/>
              <a:t> Social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E0F01-F7B7-2E1D-8D5D-CE521FDB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7" y="1613173"/>
            <a:ext cx="8324085" cy="36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7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3D03-55F8-129D-AAD1-DC65DB7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9" y="1540440"/>
            <a:ext cx="9945913" cy="2933589"/>
          </a:xfrm>
        </p:spPr>
        <p:txBody>
          <a:bodyPr/>
          <a:lstStyle/>
          <a:p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selected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top </a:t>
            </a:r>
            <a:r>
              <a:rPr lang="es-CO" dirty="0" err="1"/>
              <a:t>profiles</a:t>
            </a:r>
            <a:r>
              <a:rPr lang="es-CO" dirty="0"/>
              <a:t> </a:t>
            </a:r>
          </a:p>
          <a:p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post </a:t>
            </a:r>
            <a:r>
              <a:rPr lang="es-CO" dirty="0" err="1"/>
              <a:t>replies</a:t>
            </a:r>
            <a:r>
              <a:rPr lang="es-CO" dirty="0"/>
              <a:t>, shares &amp; </a:t>
            </a:r>
            <a:r>
              <a:rPr lang="es-CO" dirty="0" err="1"/>
              <a:t>likes</a:t>
            </a:r>
            <a:r>
              <a:rPr lang="es-CO" dirty="0"/>
              <a:t> as </a:t>
            </a:r>
            <a:r>
              <a:rPr lang="es-CO" dirty="0" err="1"/>
              <a:t>engagement</a:t>
            </a:r>
            <a:r>
              <a:rPr lang="es-CO" dirty="0"/>
              <a:t> </a:t>
            </a:r>
            <a:r>
              <a:rPr lang="es-CO" dirty="0" err="1"/>
              <a:t>indicators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36CAB-9F45-54EF-FBB9-8897292C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8" y="2781904"/>
            <a:ext cx="7568960" cy="36515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113E27-82DF-0EE1-D84F-F6EE606DA123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0669297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Engagement</a:t>
            </a:r>
            <a:r>
              <a:rPr lang="es-CO" dirty="0"/>
              <a:t> </a:t>
            </a:r>
            <a:r>
              <a:rPr lang="es-CO" dirty="0" err="1"/>
              <a:t>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872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aph with green dots&#10;&#10;Description automatically generated">
            <a:extLst>
              <a:ext uri="{FF2B5EF4-FFF2-40B4-BE49-F238E27FC236}">
                <a16:creationId xmlns:a16="http://schemas.microsoft.com/office/drawing/2014/main" id="{DD9B0A56-CCEE-967A-08A3-1186B964D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D9B159A-480E-D67F-3C62-161717DB84F7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0669297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Follower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vs. </a:t>
            </a:r>
            <a:r>
              <a:rPr lang="es-CO" dirty="0" err="1"/>
              <a:t>Engagement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415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4" descr="A graph with green dots&#10;&#10;Description automatically generated">
            <a:extLst>
              <a:ext uri="{FF2B5EF4-FFF2-40B4-BE49-F238E27FC236}">
                <a16:creationId xmlns:a16="http://schemas.microsoft.com/office/drawing/2014/main" id="{29AB17BF-51B9-1639-A234-285C1C8E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  <a:prstGeom prst="rect">
            <a:avLst/>
          </a:prstGeom>
        </p:spPr>
      </p:pic>
      <p:pic>
        <p:nvPicPr>
          <p:cNvPr id="9" name="Content Placeholder 14" descr="A graph with green dots&#10;&#10;Description automatically generated">
            <a:extLst>
              <a:ext uri="{FF2B5EF4-FFF2-40B4-BE49-F238E27FC236}">
                <a16:creationId xmlns:a16="http://schemas.microsoft.com/office/drawing/2014/main" id="{A9E30D25-0F2A-75BF-66B5-A69E874B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8776010" cy="5144281"/>
          </a:xfrm>
          <a:prstGeom prst="rect">
            <a:avLst/>
          </a:prstGeom>
        </p:spPr>
      </p:pic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A22289D5-3F3B-1C82-635E-79107AFE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755" y="1323754"/>
            <a:ext cx="10448958" cy="513794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4E1629-A043-703B-F8A8-7C76B4EE29AE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0669297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Posting</a:t>
            </a:r>
            <a:r>
              <a:rPr lang="es-CO" dirty="0"/>
              <a:t> </a:t>
            </a:r>
            <a:r>
              <a:rPr lang="es-CO" dirty="0" err="1"/>
              <a:t>habits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Day</a:t>
            </a:r>
          </a:p>
        </p:txBody>
      </p:sp>
    </p:spTree>
    <p:extLst>
      <p:ext uri="{BB962C8B-B14F-4D97-AF65-F5344CB8AC3E}">
        <p14:creationId xmlns:p14="http://schemas.microsoft.com/office/powerpoint/2010/main" val="155278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4" descr="A graph with green dots&#10;&#10;Description automatically generated">
            <a:extLst>
              <a:ext uri="{FF2B5EF4-FFF2-40B4-BE49-F238E27FC236}">
                <a16:creationId xmlns:a16="http://schemas.microsoft.com/office/drawing/2014/main" id="{C59EBE1D-2C2E-F499-87D6-905C5D91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  <a:prstGeom prst="rect">
            <a:avLst/>
          </a:prstGeom>
        </p:spPr>
      </p:pic>
      <p:pic>
        <p:nvPicPr>
          <p:cNvPr id="12" name="Content Placeholder 6" descr="A graph of a number of positivity&#10;&#10;Description automatically generated">
            <a:extLst>
              <a:ext uri="{FF2B5EF4-FFF2-40B4-BE49-F238E27FC236}">
                <a16:creationId xmlns:a16="http://schemas.microsoft.com/office/drawing/2014/main" id="{DE6FBB44-F336-D183-F8C9-3C6E2F22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6" y="1317415"/>
            <a:ext cx="8776010" cy="5144281"/>
          </a:xfrm>
          <a:prstGeom prst="rect">
            <a:avLst/>
          </a:prstGeom>
        </p:spPr>
      </p:pic>
      <p:pic>
        <p:nvPicPr>
          <p:cNvPr id="6" name="Content Placeholder 5" descr="A graph of a number of columns&#10;&#10;Description automatically generated">
            <a:extLst>
              <a:ext uri="{FF2B5EF4-FFF2-40B4-BE49-F238E27FC236}">
                <a16:creationId xmlns:a16="http://schemas.microsoft.com/office/drawing/2014/main" id="{EB33166B-1D1A-86F1-C635-78935044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754" y="1296858"/>
            <a:ext cx="10649265" cy="524289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9C6F7E-D17D-0C3F-9D0A-6E5069C9E346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0669297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Engagement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day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569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4" descr="A graph with green dots&#10;&#10;Description automatically generated">
            <a:extLst>
              <a:ext uri="{FF2B5EF4-FFF2-40B4-BE49-F238E27FC236}">
                <a16:creationId xmlns:a16="http://schemas.microsoft.com/office/drawing/2014/main" id="{C59EBE1D-2C2E-F499-87D6-905C5D91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  <a:prstGeom prst="rect">
            <a:avLst/>
          </a:prstGeom>
        </p:spPr>
      </p:pic>
      <p:pic>
        <p:nvPicPr>
          <p:cNvPr id="12" name="Content Placeholder 6" descr="A graph of a number of positivity&#10;&#10;Description automatically generated">
            <a:extLst>
              <a:ext uri="{FF2B5EF4-FFF2-40B4-BE49-F238E27FC236}">
                <a16:creationId xmlns:a16="http://schemas.microsoft.com/office/drawing/2014/main" id="{DE6FBB44-F336-D183-F8C9-3C6E2F22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6" y="1317415"/>
            <a:ext cx="8776010" cy="5144281"/>
          </a:xfrm>
          <a:prstGeom prst="rect">
            <a:avLst/>
          </a:prstGeom>
        </p:spPr>
      </p:pic>
      <p:pic>
        <p:nvPicPr>
          <p:cNvPr id="6" name="Content Placeholder 5" descr="A graph of a number of columns&#10;&#10;Description automatically generated">
            <a:extLst>
              <a:ext uri="{FF2B5EF4-FFF2-40B4-BE49-F238E27FC236}">
                <a16:creationId xmlns:a16="http://schemas.microsoft.com/office/drawing/2014/main" id="{EB33166B-1D1A-86F1-C635-78935044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754" y="1296858"/>
            <a:ext cx="10649265" cy="524289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9C6F7E-D17D-0C3F-9D0A-6E5069C9E346}"/>
              </a:ext>
            </a:extLst>
          </p:cNvPr>
          <p:cNvSpPr txBox="1">
            <a:spLocks/>
          </p:cNvSpPr>
          <p:nvPr/>
        </p:nvSpPr>
        <p:spPr>
          <a:xfrm>
            <a:off x="704947" y="318246"/>
            <a:ext cx="10669297" cy="770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Engagement</a:t>
            </a:r>
            <a:r>
              <a:rPr lang="es-CO" dirty="0"/>
              <a:t> vs </a:t>
            </a:r>
            <a:r>
              <a:rPr lang="es-CO" dirty="0" err="1"/>
              <a:t>Posting</a:t>
            </a:r>
            <a:r>
              <a:rPr lang="es-CO" dirty="0"/>
              <a:t> (</a:t>
            </a:r>
            <a:r>
              <a:rPr lang="es-CO" dirty="0" err="1"/>
              <a:t>day</a:t>
            </a:r>
            <a:r>
              <a:rPr lang="es-CO" dirty="0"/>
              <a:t>)</a:t>
            </a:r>
          </a:p>
        </p:txBody>
      </p:sp>
      <p:pic>
        <p:nvPicPr>
          <p:cNvPr id="5" name="Picture 4" descr="A graph of 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D6CC48E0-5F2D-AB44-4BD9-CD9053B60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54" y="1321833"/>
            <a:ext cx="10669296" cy="5238479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DC3BE92-FD2F-7350-6F73-9A3594E80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53" y="1296858"/>
            <a:ext cx="10649265" cy="52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4" descr="A graph with green dots&#10;&#10;Description automatically generated">
            <a:extLst>
              <a:ext uri="{FF2B5EF4-FFF2-40B4-BE49-F238E27FC236}">
                <a16:creationId xmlns:a16="http://schemas.microsoft.com/office/drawing/2014/main" id="{7F08D7B2-DEA4-F87E-5B45-BC64E103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  <a:prstGeom prst="rect">
            <a:avLst/>
          </a:prstGeom>
        </p:spPr>
      </p:pic>
      <p:pic>
        <p:nvPicPr>
          <p:cNvPr id="11" name="Content Placeholder 14" descr="A graph with green dots&#10;&#10;Description automatically generated">
            <a:extLst>
              <a:ext uri="{FF2B5EF4-FFF2-40B4-BE49-F238E27FC236}">
                <a16:creationId xmlns:a16="http://schemas.microsoft.com/office/drawing/2014/main" id="{8F8D75AF-6AFD-4F5C-EC97-3DAF74C7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8776010" cy="5144281"/>
          </a:xfrm>
          <a:prstGeom prst="rect">
            <a:avLst/>
          </a:prstGeom>
        </p:spPr>
      </p:pic>
      <p:pic>
        <p:nvPicPr>
          <p:cNvPr id="7" name="Content Placeholder 6" descr="A graph of a number of positivity&#10;&#10;Description automatically generated">
            <a:extLst>
              <a:ext uri="{FF2B5EF4-FFF2-40B4-BE49-F238E27FC236}">
                <a16:creationId xmlns:a16="http://schemas.microsoft.com/office/drawing/2014/main" id="{C0F8EA9D-6439-28FF-1D88-92D98476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756" y="1317415"/>
            <a:ext cx="10448958" cy="5144281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2BD140C-EDD0-B869-5879-4260CD806546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0669297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Posting</a:t>
            </a:r>
            <a:r>
              <a:rPr lang="es-CO" dirty="0"/>
              <a:t> </a:t>
            </a:r>
            <a:r>
              <a:rPr lang="es-CO" dirty="0" err="1"/>
              <a:t>habits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Hour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74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 descr="A graph of a number of positivity&#10;&#10;Description automatically generated">
            <a:extLst>
              <a:ext uri="{FF2B5EF4-FFF2-40B4-BE49-F238E27FC236}">
                <a16:creationId xmlns:a16="http://schemas.microsoft.com/office/drawing/2014/main" id="{555683E7-CE6D-981B-EA7E-89880720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6" y="1317415"/>
            <a:ext cx="10448958" cy="5144281"/>
          </a:xfrm>
          <a:prstGeom prst="rect">
            <a:avLst/>
          </a:prstGeom>
        </p:spPr>
      </p:pic>
      <p:pic>
        <p:nvPicPr>
          <p:cNvPr id="7" name="Content Placeholder 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A22114AA-1B55-A27C-0F2D-135D2094D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756" y="1317415"/>
            <a:ext cx="10448958" cy="514428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B09653-337E-FD23-D206-E60E7D731192}"/>
              </a:ext>
            </a:extLst>
          </p:cNvPr>
          <p:cNvSpPr txBox="1">
            <a:spLocks/>
          </p:cNvSpPr>
          <p:nvPr/>
        </p:nvSpPr>
        <p:spPr>
          <a:xfrm>
            <a:off x="704947" y="318245"/>
            <a:ext cx="10669297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Engagement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hour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500820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169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Depth</vt:lpstr>
      <vt:lpstr>Engagement  Analysis</vt:lpstr>
      <vt:lpstr>What is Mastodon?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Mastodon Analysis</dc:title>
  <dc:creator>Gabriel Guerra</dc:creator>
  <cp:lastModifiedBy>Gabriel Guerra</cp:lastModifiedBy>
  <cp:revision>6</cp:revision>
  <dcterms:created xsi:type="dcterms:W3CDTF">2024-05-31T05:38:07Z</dcterms:created>
  <dcterms:modified xsi:type="dcterms:W3CDTF">2024-05-31T13:27:41Z</dcterms:modified>
</cp:coreProperties>
</file>