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FFF46-58FD-6EBA-5D7B-D20191E008DC}" v="641" dt="2025-05-22T19:37:03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9669" y="3428998"/>
            <a:ext cx="6380205" cy="2672864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 dirty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FBC9-BE4F-4240-8DE6-BB880A22E598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2FB93-F23D-466B-92AF-BE5BBA0A5B60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587AB-9ACC-4255-A2DE-6A0630799EB5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0C652-E635-40FE-8D0C-879215DFFF1F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0F1A7-3442-4B0B-9754-37BAABCD223C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78659-7F18-4C2E-B295-290CB48AAF56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15F40-481E-43A2-ACEB-0CEBCD8638BB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D4100-1199-4D13-A75F-635F0B7C0AE1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DB914-6F66-4B9D-8EE6-F09DD59AAB81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5945-5769-4F4A-8C03-D8DA61A98BD3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9D9A7-4F91-49A4-8591-098C9D8EA2CE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Sexto nível</a:t>
            </a:r>
          </a:p>
          <a:p>
            <a:pPr lvl="6" rtl="0"/>
            <a:r>
              <a:rPr lang="pt-BR" noProof="0" dirty="0"/>
              <a:t>Sétimo nível</a:t>
            </a:r>
          </a:p>
          <a:p>
            <a:pPr lvl="7" rtl="0"/>
            <a:r>
              <a:rPr lang="pt-BR" noProof="0" dirty="0"/>
              <a:t>Oitavo nível</a:t>
            </a:r>
          </a:p>
          <a:p>
            <a:pPr lvl="8" rtl="0"/>
            <a:r>
              <a:rPr lang="pt-BR" noProof="0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494151F0-A13D-470E-BA22-7EFE7C89ACED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gram_execu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4" y="3428998"/>
            <a:ext cx="6426579" cy="2723227"/>
          </a:xfrm>
        </p:spPr>
        <p:txBody>
          <a:bodyPr rtlCol="0">
            <a:normAutofit/>
          </a:bodyPr>
          <a:lstStyle/>
          <a:p>
            <a:pPr algn="l">
              <a:spcBef>
                <a:spcPts val="0"/>
              </a:spcBef>
            </a:pPr>
            <a:r>
              <a:rPr lang="pt-BR" sz="3200" dirty="0">
                <a:cs typeface="Arial"/>
              </a:rPr>
              <a:t>Como um programa é executado internamente no computador?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801" y="341961"/>
            <a:ext cx="6861005" cy="2529754"/>
          </a:xfrm>
        </p:spPr>
        <p:txBody>
          <a:bodyPr rtlCol="0">
            <a:normAutofit/>
          </a:bodyPr>
          <a:lstStyle/>
          <a:p>
            <a:pPr algn="l"/>
            <a:r>
              <a:rPr lang="pt-BR" sz="1400" dirty="0">
                <a:cs typeface="Arial"/>
              </a:rPr>
              <a:t>Rafael Henrique </a:t>
            </a:r>
            <a:r>
              <a:rPr lang="pt-BR" sz="1400" err="1">
                <a:cs typeface="Arial"/>
              </a:rPr>
              <a:t>Garbelini</a:t>
            </a:r>
            <a:r>
              <a:rPr lang="pt-BR" sz="1400" dirty="0">
                <a:cs typeface="Arial"/>
              </a:rPr>
              <a:t> RA: </a:t>
            </a:r>
            <a:r>
              <a:rPr lang="pt-BR" sz="1400" dirty="0">
                <a:ea typeface="+mn-lt"/>
                <a:cs typeface="+mn-lt"/>
              </a:rPr>
              <a:t>825114430</a:t>
            </a:r>
            <a:endParaRPr lang="pt-BR" sz="1600" dirty="0">
              <a:cs typeface="Arial"/>
            </a:endParaRPr>
          </a:p>
          <a:p>
            <a:pPr algn="l"/>
            <a:r>
              <a:rPr lang="pt-BR" sz="1400" dirty="0">
                <a:cs typeface="Arial"/>
              </a:rPr>
              <a:t>Eduardo Barbosa Santos RA: </a:t>
            </a:r>
            <a:r>
              <a:rPr lang="pt-BR" sz="1400" dirty="0">
                <a:ea typeface="+mn-lt"/>
                <a:cs typeface="+mn-lt"/>
              </a:rPr>
              <a:t>825162647</a:t>
            </a:r>
            <a:endParaRPr lang="pt-BR" sz="1400" dirty="0">
              <a:cs typeface="Arial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cs typeface="Arial"/>
              </a:rPr>
              <a:t>Gabriel Dassi RA: 825149898</a:t>
            </a:r>
          </a:p>
          <a:p>
            <a:pPr algn="l"/>
            <a:r>
              <a:rPr lang="pt-BR" sz="1400" dirty="0">
                <a:cs typeface="Arial"/>
              </a:rPr>
              <a:t>Arthur </a:t>
            </a:r>
            <a:r>
              <a:rPr lang="pt-BR" sz="1400" err="1">
                <a:cs typeface="Arial"/>
              </a:rPr>
              <a:t>Cagnani</a:t>
            </a:r>
            <a:r>
              <a:rPr lang="pt-BR" sz="1400" dirty="0">
                <a:cs typeface="Arial"/>
              </a:rPr>
              <a:t> RA: 825140545</a:t>
            </a:r>
          </a:p>
          <a:p>
            <a:pPr algn="l"/>
            <a:r>
              <a:rPr lang="pt-BR" sz="1400" dirty="0">
                <a:ea typeface="+mn-lt"/>
                <a:cs typeface="+mn-lt"/>
              </a:rPr>
              <a:t>Brandon Bryan </a:t>
            </a:r>
            <a:r>
              <a:rPr lang="pt-BR" sz="1400" err="1">
                <a:ea typeface="+mn-lt"/>
                <a:cs typeface="+mn-lt"/>
              </a:rPr>
              <a:t>Butron</a:t>
            </a:r>
            <a:r>
              <a:rPr lang="pt-BR" sz="1400" dirty="0">
                <a:ea typeface="+mn-lt"/>
                <a:cs typeface="+mn-lt"/>
              </a:rPr>
              <a:t> Alegre RA: 825161612</a:t>
            </a:r>
            <a:endParaRPr lang="pt-BR" sz="1400" dirty="0">
              <a:cs typeface="Arial"/>
            </a:endParaRPr>
          </a:p>
          <a:p>
            <a:pPr algn="l"/>
            <a:r>
              <a:rPr lang="pt-BR" sz="1400" dirty="0">
                <a:cs typeface="Arial"/>
              </a:rPr>
              <a:t>Guilherme Germano RA: 825165658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2AE62-0EA2-A5ED-77CF-E1526F87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/>
              </a:rPr>
              <a:t>Armazenamento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B66F4-05E1-621C-B328-B5CD5D29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O programa é armazenado em </a:t>
            </a:r>
            <a:r>
              <a:rPr lang="pt-BR" b="1" dirty="0">
                <a:ea typeface="+mn-lt"/>
                <a:cs typeface="+mn-lt"/>
              </a:rPr>
              <a:t>disco</a:t>
            </a:r>
            <a:r>
              <a:rPr lang="pt-BR" dirty="0">
                <a:ea typeface="+mn-lt"/>
                <a:cs typeface="+mn-lt"/>
              </a:rPr>
              <a:t> (HD ou SSD) como um arquivo binário executável ou script de texto.</a:t>
            </a:r>
            <a:endParaRPr lang="pt-BR" dirty="0">
              <a:cs typeface="Arial" panose="020B0604020202020204"/>
            </a:endParaRPr>
          </a:p>
          <a:p>
            <a:pPr marL="344170" indent="-344170"/>
            <a:r>
              <a:rPr lang="pt-BR">
                <a:ea typeface="+mn-lt"/>
                <a:cs typeface="+mn-lt"/>
              </a:rPr>
              <a:t>Esse arquivo contém:</a:t>
            </a:r>
            <a:endParaRPr lang="pt-BR"/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Instruções de máquina (se compilado)</a:t>
            </a:r>
            <a:endParaRPr lang="pt-BR" dirty="0"/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Dados estáticos</a:t>
            </a:r>
            <a:endParaRPr lang="pt-BR" dirty="0"/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Tabelas de símbolos (em alguns casos)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76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661F-B5FB-D7F0-B696-3C999517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106181" cy="1077229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/>
              </a:rPr>
              <a:t>Carregamento pelo Sistema Operacional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728DE-D23B-9347-B3E6-439E4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Quando você executa o programa (por clique ou terminal), o </a:t>
            </a:r>
            <a:r>
              <a:rPr lang="pt-BR" b="1" dirty="0">
                <a:ea typeface="+mn-lt"/>
                <a:cs typeface="+mn-lt"/>
              </a:rPr>
              <a:t>sistema operacional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 dirty="0">
              <a:cs typeface="Arial" panose="020B0604020202020204"/>
            </a:endParaRPr>
          </a:p>
          <a:p>
            <a:pPr marL="344170" indent="-344170"/>
            <a:r>
              <a:rPr lang="pt-BR">
                <a:ea typeface="+mn-lt"/>
                <a:cs typeface="+mn-lt"/>
              </a:rPr>
              <a:t>Aloca espaço na </a:t>
            </a:r>
            <a:r>
              <a:rPr lang="pt-BR" b="1">
                <a:ea typeface="+mn-lt"/>
                <a:cs typeface="+mn-lt"/>
              </a:rPr>
              <a:t>memória RAM</a:t>
            </a:r>
            <a:endParaRPr lang="pt-BR"/>
          </a:p>
          <a:p>
            <a:pPr marL="344170" indent="-344170"/>
            <a:r>
              <a:rPr lang="pt-BR" dirty="0">
                <a:ea typeface="+mn-lt"/>
                <a:cs typeface="+mn-lt"/>
              </a:rPr>
              <a:t>Carrega as </a:t>
            </a:r>
            <a:r>
              <a:rPr lang="pt-BR" b="1" dirty="0">
                <a:ea typeface="+mn-lt"/>
                <a:cs typeface="+mn-lt"/>
              </a:rPr>
              <a:t>instruções do programa</a:t>
            </a:r>
            <a:r>
              <a:rPr lang="pt-BR" dirty="0">
                <a:ea typeface="+mn-lt"/>
                <a:cs typeface="+mn-lt"/>
              </a:rPr>
              <a:t> para a memória</a:t>
            </a:r>
            <a:endParaRPr lang="pt-BR" dirty="0"/>
          </a:p>
          <a:p>
            <a:pPr marL="344170" indent="-344170"/>
            <a:r>
              <a:rPr lang="pt-BR" dirty="0">
                <a:ea typeface="+mn-lt"/>
                <a:cs typeface="+mn-lt"/>
              </a:rPr>
              <a:t>Inicializa a </a:t>
            </a:r>
            <a:r>
              <a:rPr lang="pt-BR" b="1" dirty="0">
                <a:ea typeface="+mn-lt"/>
                <a:cs typeface="+mn-lt"/>
              </a:rPr>
              <a:t>pilha de execução</a:t>
            </a:r>
            <a:r>
              <a:rPr lang="pt-BR" dirty="0">
                <a:ea typeface="+mn-lt"/>
                <a:cs typeface="+mn-lt"/>
              </a:rPr>
              <a:t> e a </a:t>
            </a:r>
            <a:r>
              <a:rPr lang="pt-BR" b="1" dirty="0">
                <a:ea typeface="+mn-lt"/>
                <a:cs typeface="+mn-lt"/>
              </a:rPr>
              <a:t>área de </a:t>
            </a:r>
            <a:r>
              <a:rPr lang="pt-BR" b="1" dirty="0" err="1">
                <a:ea typeface="+mn-lt"/>
                <a:cs typeface="+mn-lt"/>
              </a:rPr>
              <a:t>heap</a:t>
            </a:r>
            <a:endParaRPr lang="pt-BR" dirty="0" err="1"/>
          </a:p>
          <a:p>
            <a:pPr marL="344170" indent="-344170"/>
            <a:r>
              <a:rPr lang="pt-BR" dirty="0">
                <a:ea typeface="+mn-lt"/>
                <a:cs typeface="+mn-lt"/>
              </a:rPr>
              <a:t>Cria uma </a:t>
            </a:r>
            <a:r>
              <a:rPr lang="pt-BR" b="1" dirty="0">
                <a:ea typeface="+mn-lt"/>
                <a:cs typeface="+mn-lt"/>
              </a:rPr>
              <a:t>estrutura de processo (PCB – </a:t>
            </a:r>
            <a:r>
              <a:rPr lang="pt-BR" b="1" dirty="0" err="1">
                <a:ea typeface="+mn-lt"/>
                <a:cs typeface="+mn-lt"/>
              </a:rPr>
              <a:t>Process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Control</a:t>
            </a:r>
            <a:r>
              <a:rPr lang="pt-BR" b="1" dirty="0">
                <a:ea typeface="+mn-lt"/>
                <a:cs typeface="+mn-lt"/>
              </a:rPr>
              <a:t> Block)</a:t>
            </a:r>
            <a:r>
              <a:rPr lang="pt-BR" dirty="0">
                <a:ea typeface="+mn-lt"/>
                <a:cs typeface="+mn-lt"/>
              </a:rPr>
              <a:t> com informações como registradores, estado, etc.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20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E3563-DDDC-9D28-7712-0A6C04D5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CPU e os Ciclos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AB114-C2CF-30F5-163D-9FE05E4F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 CPU executa o programa usando o </a:t>
            </a:r>
            <a:r>
              <a:rPr lang="pt-BR" b="1" dirty="0">
                <a:ea typeface="+mn-lt"/>
                <a:cs typeface="+mn-lt"/>
              </a:rPr>
              <a:t>ciclo de instruções</a:t>
            </a:r>
            <a:r>
              <a:rPr lang="pt-BR" dirty="0">
                <a:ea typeface="+mn-lt"/>
                <a:cs typeface="+mn-lt"/>
              </a:rPr>
              <a:t>, composto por 3 etapas principais:</a:t>
            </a:r>
            <a:endParaRPr lang="pt-BR" dirty="0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b="1" dirty="0"/>
              <a:t>Ciclo de Busca-Decodificação-Execução (</a:t>
            </a:r>
            <a:r>
              <a:rPr lang="pt-BR" b="1" dirty="0" err="1"/>
              <a:t>Fetch</a:t>
            </a:r>
            <a:r>
              <a:rPr lang="pt-BR" b="1" dirty="0"/>
              <a:t>–</a:t>
            </a:r>
            <a:r>
              <a:rPr lang="pt-BR" b="1" dirty="0" err="1"/>
              <a:t>Decode</a:t>
            </a:r>
            <a:r>
              <a:rPr lang="pt-BR" b="1" dirty="0"/>
              <a:t>–Execute)</a:t>
            </a:r>
            <a:r>
              <a:rPr lang="pt-BR" dirty="0"/>
              <a:t>:</a:t>
            </a:r>
            <a:endParaRPr lang="pt-BR" dirty="0">
              <a:cs typeface="Arial"/>
            </a:endParaRPr>
          </a:p>
          <a:p>
            <a:pPr marL="908050" lvl="1" indent="-457200">
              <a:buAutoNum type="arabicPeriod"/>
            </a:pPr>
            <a:r>
              <a:rPr lang="pt-BR" b="1" dirty="0">
                <a:ea typeface="+mn-lt"/>
                <a:cs typeface="+mn-lt"/>
              </a:rPr>
              <a:t>Busca (</a:t>
            </a:r>
            <a:r>
              <a:rPr lang="pt-BR" b="1" dirty="0" err="1">
                <a:ea typeface="+mn-lt"/>
                <a:cs typeface="+mn-lt"/>
              </a:rPr>
              <a:t>Fetch</a:t>
            </a:r>
            <a:r>
              <a:rPr lang="pt-BR" b="1" dirty="0">
                <a:ea typeface="+mn-lt"/>
                <a:cs typeface="+mn-lt"/>
              </a:rPr>
              <a:t>)</a:t>
            </a:r>
            <a:r>
              <a:rPr lang="pt-BR" dirty="0">
                <a:ea typeface="+mn-lt"/>
                <a:cs typeface="+mn-lt"/>
              </a:rPr>
              <a:t>: A CPU lê a próxima instrução da memória RAM (endereço no contador de programa - PC).</a:t>
            </a:r>
            <a:endParaRPr lang="pt-BR" dirty="0">
              <a:cs typeface="Arial" panose="020B0604020202020204"/>
            </a:endParaRPr>
          </a:p>
          <a:p>
            <a:pPr marL="800100" lvl="1" indent="-342900">
              <a:buAutoNum type="arabicPeriod"/>
            </a:pPr>
            <a:r>
              <a:rPr lang="pt-BR" b="1">
                <a:ea typeface="+mn-lt"/>
                <a:cs typeface="+mn-lt"/>
              </a:rPr>
              <a:t>Decodificação (</a:t>
            </a:r>
            <a:r>
              <a:rPr lang="pt-BR" b="1" err="1">
                <a:ea typeface="+mn-lt"/>
                <a:cs typeface="+mn-lt"/>
              </a:rPr>
              <a:t>Decode</a:t>
            </a:r>
            <a:r>
              <a:rPr lang="pt-BR" b="1" dirty="0">
                <a:ea typeface="+mn-lt"/>
                <a:cs typeface="+mn-lt"/>
              </a:rPr>
              <a:t>)</a:t>
            </a:r>
            <a:r>
              <a:rPr lang="pt-BR" dirty="0">
                <a:ea typeface="+mn-lt"/>
                <a:cs typeface="+mn-lt"/>
              </a:rPr>
              <a:t>: A unidade de controle interpreta a instrução binária (</a:t>
            </a:r>
            <a:r>
              <a:rPr lang="pt-BR" err="1">
                <a:ea typeface="+mn-lt"/>
                <a:cs typeface="+mn-lt"/>
              </a:rPr>
              <a:t>opcode</a:t>
            </a:r>
            <a:r>
              <a:rPr lang="pt-BR" dirty="0">
                <a:ea typeface="+mn-lt"/>
                <a:cs typeface="+mn-lt"/>
              </a:rPr>
              <a:t>).</a:t>
            </a:r>
            <a:endParaRPr lang="pt-BR">
              <a:cs typeface="Arial" panose="020B0604020202020204"/>
            </a:endParaRPr>
          </a:p>
          <a:p>
            <a:pPr marL="800100" lvl="1" indent="-342900">
              <a:buAutoNum type="arabicPeriod"/>
            </a:pPr>
            <a:r>
              <a:rPr lang="pt-BR" b="1" dirty="0">
                <a:ea typeface="+mn-lt"/>
                <a:cs typeface="+mn-lt"/>
              </a:rPr>
              <a:t>Execução (Execute)</a:t>
            </a:r>
            <a:r>
              <a:rPr lang="pt-BR" dirty="0">
                <a:ea typeface="+mn-lt"/>
                <a:cs typeface="+mn-lt"/>
              </a:rPr>
              <a:t>: A CPU executa a instrução (</a:t>
            </a:r>
            <a:r>
              <a:rPr lang="pt-BR" dirty="0" err="1">
                <a:ea typeface="+mn-lt"/>
                <a:cs typeface="+mn-lt"/>
              </a:rPr>
              <a:t>ex</a:t>
            </a:r>
            <a:r>
              <a:rPr lang="pt-BR" dirty="0">
                <a:ea typeface="+mn-lt"/>
                <a:cs typeface="+mn-lt"/>
              </a:rPr>
              <a:t>: soma, leitura de memória, salto condicional).</a:t>
            </a:r>
            <a:endParaRPr lang="pt-BR" dirty="0">
              <a:cs typeface="Arial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7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E2EFC-8BE4-1A6B-62E1-C6517F0B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pt-BR">
                <a:cs typeface="Arial" panose="020B0604020202020204"/>
              </a:rPr>
              <a:t>Uso de registradores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DCDB6-25A6-EC64-6963-A0F576CD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 CPU usa </a:t>
            </a:r>
            <a:r>
              <a:rPr lang="pt-BR" b="1">
                <a:ea typeface="+mn-lt"/>
                <a:cs typeface="+mn-lt"/>
              </a:rPr>
              <a:t>registradores</a:t>
            </a:r>
            <a:r>
              <a:rPr lang="pt-BR">
                <a:ea typeface="+mn-lt"/>
                <a:cs typeface="+mn-lt"/>
              </a:rPr>
              <a:t> para operações rápidas:</a:t>
            </a:r>
            <a:endParaRPr lang="pt-BR">
              <a:cs typeface="Arial" panose="020B0604020202020204"/>
            </a:endParaRPr>
          </a:p>
          <a:p>
            <a:pPr marL="800100" lvl="1" indent="-342900">
              <a:buAutoNum type="arabicPeriod"/>
            </a:pPr>
            <a:r>
              <a:rPr lang="pt-BR">
                <a:latin typeface="Consolas"/>
              </a:rPr>
              <a:t>PC</a:t>
            </a:r>
            <a:r>
              <a:rPr lang="pt-BR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Program</a:t>
            </a:r>
            <a:r>
              <a:rPr lang="pt-BR">
                <a:ea typeface="+mn-lt"/>
                <a:cs typeface="+mn-lt"/>
              </a:rPr>
              <a:t> Counter): endereço da próxima instrução</a:t>
            </a:r>
            <a:endParaRPr lang="pt-BR">
              <a:cs typeface="Arial"/>
            </a:endParaRPr>
          </a:p>
          <a:p>
            <a:pPr marL="800100" lvl="1" indent="-342900">
              <a:buAutoNum type="arabicPeriod"/>
            </a:pPr>
            <a:r>
              <a:rPr lang="pt-BR" dirty="0">
                <a:latin typeface="Consolas"/>
              </a:rPr>
              <a:t>IR</a:t>
            </a:r>
            <a:r>
              <a:rPr lang="pt-BR" dirty="0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Instruction</a:t>
            </a:r>
            <a:r>
              <a:rPr lang="pt-BR" dirty="0">
                <a:ea typeface="+mn-lt"/>
                <a:cs typeface="+mn-lt"/>
              </a:rPr>
              <a:t> Register): instrução atual</a:t>
            </a:r>
            <a:endParaRPr lang="pt-BR">
              <a:cs typeface="Arial"/>
            </a:endParaRPr>
          </a:p>
          <a:p>
            <a:pPr marL="800100" lvl="1" indent="-342900">
              <a:buAutoNum type="arabicPeriod"/>
            </a:pPr>
            <a:r>
              <a:rPr lang="pt-BR" dirty="0">
                <a:latin typeface="Consolas"/>
              </a:rPr>
              <a:t>ACC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>
                <a:latin typeface="Consolas"/>
              </a:rPr>
              <a:t>R1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>
                <a:latin typeface="Consolas"/>
              </a:rPr>
              <a:t>R2</a:t>
            </a:r>
            <a:r>
              <a:rPr lang="pt-BR" dirty="0">
                <a:ea typeface="+mn-lt"/>
                <a:cs typeface="+mn-lt"/>
              </a:rPr>
              <a:t>, etc.: registradores de uso geral</a:t>
            </a:r>
            <a:endParaRPr lang="pt-BR">
              <a:cs typeface="Arial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Dados temporários e resultados intermediários são mantidos aqui.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2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A62A2-AB88-C23D-7489-FE0BF9D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Acesso à memória e Entrada/Saída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27F4A-ABFC-FD47-746F-FD280228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Instruções podem:</a:t>
            </a:r>
            <a:endParaRPr lang="pt-BR" dirty="0">
              <a:cs typeface="Arial"/>
            </a:endParaRPr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Ler ou escrever da memória (RAM)</a:t>
            </a:r>
            <a:endParaRPr lang="pt-BR" dirty="0"/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Fazer chamadas ao sistema operacional para acessar:</a:t>
            </a:r>
            <a:endParaRPr lang="pt-BR" dirty="0"/>
          </a:p>
          <a:p>
            <a:pPr marL="1258570" lvl="2" indent="-344170"/>
            <a:r>
              <a:rPr lang="pt-BR" dirty="0">
                <a:ea typeface="+mn-lt"/>
                <a:cs typeface="+mn-lt"/>
              </a:rPr>
              <a:t>Disco</a:t>
            </a:r>
            <a:endParaRPr lang="pt-BR" dirty="0">
              <a:cs typeface="Arial"/>
            </a:endParaRPr>
          </a:p>
          <a:p>
            <a:pPr marL="1258570" lvl="2" indent="-344170"/>
            <a:r>
              <a:rPr lang="pt-BR" dirty="0">
                <a:ea typeface="+mn-lt"/>
                <a:cs typeface="+mn-lt"/>
              </a:rPr>
              <a:t>Tela (vídeo)</a:t>
            </a:r>
            <a:endParaRPr lang="pt-BR" dirty="0"/>
          </a:p>
          <a:p>
            <a:pPr marL="1258570" lvl="2" indent="-344170"/>
            <a:r>
              <a:rPr lang="pt-BR" dirty="0">
                <a:ea typeface="+mn-lt"/>
                <a:cs typeface="+mn-lt"/>
              </a:rPr>
              <a:t>Teclado, rede, etc.</a:t>
            </a:r>
            <a:endParaRPr lang="pt-BR" dirty="0"/>
          </a:p>
          <a:p>
            <a:pPr marL="344170" indent="-344170"/>
            <a:r>
              <a:rPr lang="pt-BR" dirty="0">
                <a:ea typeface="+mn-lt"/>
                <a:cs typeface="+mn-lt"/>
              </a:rPr>
              <a:t>Essas interações são feitas por interrupções ou </a:t>
            </a:r>
            <a:r>
              <a:rPr lang="pt-BR" b="1" dirty="0">
                <a:ea typeface="+mn-lt"/>
                <a:cs typeface="+mn-lt"/>
              </a:rPr>
              <a:t>c</a:t>
            </a:r>
            <a:r>
              <a:rPr lang="pt-BR" dirty="0">
                <a:ea typeface="+mn-lt"/>
                <a:cs typeface="+mn-lt"/>
              </a:rPr>
              <a:t>hamadas de sistema (</a:t>
            </a:r>
            <a:r>
              <a:rPr lang="pt-BR" dirty="0" err="1">
                <a:ea typeface="+mn-lt"/>
                <a:cs typeface="+mn-lt"/>
              </a:rPr>
              <a:t>syscalls</a:t>
            </a:r>
            <a:r>
              <a:rPr lang="pt-BR" dirty="0">
                <a:ea typeface="+mn-lt"/>
                <a:cs typeface="+mn-lt"/>
              </a:rPr>
              <a:t>).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90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6E2A9-71BA-F1A9-16C4-372A222E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Gerenciamento de Processos e Threads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49D679-885E-5BA4-1DC5-F20EE250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O SO pode alternar entre múltiplos programas usando escalonamento (multitarefa).</a:t>
            </a:r>
            <a:endParaRPr lang="pt-BR" dirty="0">
              <a:cs typeface="Arial" panose="020B0604020202020204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Threads (subprocessos) podem ser executadas paralelamente (em núcleos diferentes da CPU).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39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0427E-77E2-40EF-2FA4-528236E9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Encerramento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1D846-4731-1ADF-9E62-49C2A0AA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Ao fim do programa, o SO:</a:t>
            </a:r>
            <a:endParaRPr lang="pt-BR" dirty="0">
              <a:cs typeface="Arial" panose="020B0604020202020204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pt-BR" dirty="0">
                <a:ea typeface="+mn-lt"/>
                <a:cs typeface="+mn-lt"/>
              </a:rPr>
              <a:t>Libera a memória alocada</a:t>
            </a:r>
            <a:endParaRPr lang="pt-BR"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pt-BR" dirty="0">
                <a:ea typeface="+mn-lt"/>
                <a:cs typeface="+mn-lt"/>
              </a:rPr>
              <a:t>Fecha arquivos abertos</a:t>
            </a:r>
            <a:endParaRPr lang="pt-BR"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pt-BR" dirty="0">
                <a:ea typeface="+mn-lt"/>
                <a:cs typeface="+mn-lt"/>
              </a:rPr>
              <a:t>Atualiza a tabela de processos</a:t>
            </a:r>
            <a:endParaRPr lang="pt-BR">
              <a:cs typeface="Arial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Envia código de saída (</a:t>
            </a:r>
            <a:r>
              <a:rPr lang="pt-BR" dirty="0" err="1">
                <a:ea typeface="+mn-lt"/>
                <a:cs typeface="+mn-lt"/>
              </a:rPr>
              <a:t>exit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code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962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844DE-9B85-DDFD-5F7F-8A1D161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Fontes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2C8BDD-E034-DC80-EB34-23A3AADE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17" y="2870981"/>
            <a:ext cx="7796540" cy="3690754"/>
          </a:xfrm>
        </p:spPr>
        <p:txBody>
          <a:bodyPr>
            <a:normAutofit/>
          </a:bodyPr>
          <a:lstStyle/>
          <a:p>
            <a:pPr marL="344170" indent="-344170"/>
            <a:r>
              <a:rPr lang="pt-BR" dirty="0">
                <a:ea typeface="+mn-lt"/>
                <a:cs typeface="+mn-lt"/>
                <a:hlinkClick r:id="rId2"/>
              </a:rPr>
              <a:t>https://en.wikipedia.org/wiki/Program_execution</a:t>
            </a:r>
            <a:endParaRPr lang="pt-BR">
              <a:ea typeface="+mn-lt"/>
              <a:cs typeface="+mn-lt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Visão geral de como um programa é executado.</a:t>
            </a:r>
            <a:endParaRPr lang="pt-BR" dirty="0">
              <a:cs typeface="Arial" panose="020B0604020202020204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https://www.geeksforgeeks.org/memory-layout-of-c-program</a:t>
            </a:r>
          </a:p>
          <a:p>
            <a:pPr marL="344170" indent="-344170"/>
            <a:r>
              <a:rPr lang="pt-BR" dirty="0">
                <a:ea typeface="+mn-lt"/>
                <a:cs typeface="+mn-lt"/>
              </a:rPr>
              <a:t>Explicação com diagramas e exemplos de linguagens como C.</a:t>
            </a:r>
            <a:endParaRPr lang="pt-BR" dirty="0"/>
          </a:p>
          <a:p>
            <a:pPr marL="344170" indent="-344170"/>
            <a:r>
              <a:rPr lang="pt-BR" dirty="0">
                <a:ea typeface="+mn-lt"/>
                <a:cs typeface="+mn-lt"/>
              </a:rPr>
              <a:t>https://developer.ibm.com/articles/how-operating-systems-work</a:t>
            </a:r>
            <a:endParaRPr lang="pt-BR" dirty="0"/>
          </a:p>
          <a:p>
            <a:pPr marL="344170" indent="-344170"/>
            <a:r>
              <a:rPr lang="pt-BR" dirty="0">
                <a:ea typeface="+mn-lt"/>
                <a:cs typeface="+mn-lt"/>
              </a:rPr>
              <a:t>Explica a função do SO e do hardware na execução.</a:t>
            </a:r>
            <a:endParaRPr lang="pt-BR" dirty="0"/>
          </a:p>
          <a:p>
            <a:pPr marL="344170" indent="-344170"/>
            <a:endParaRPr lang="pt-BR"/>
          </a:p>
          <a:p>
            <a:pPr marL="344170" indent="-344170"/>
            <a:endParaRPr lang="pt-BR" dirty="0">
              <a:cs typeface="Arial" panose="020B0604020202020204"/>
            </a:endParaRPr>
          </a:p>
          <a:p>
            <a:pPr marL="344170" indent="-344170"/>
            <a:endParaRPr lang="pt-BR" dirty="0">
              <a:cs typeface="Arial" panose="020B0604020202020204"/>
            </a:endParaRPr>
          </a:p>
          <a:p>
            <a:pPr marL="344170" indent="-344170"/>
            <a:endParaRPr lang="pt-BR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5148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Madison</vt:lpstr>
      <vt:lpstr>Como um programa é executado internamente no computador?</vt:lpstr>
      <vt:lpstr>Armazenamento do Programa</vt:lpstr>
      <vt:lpstr>Carregamento pelo Sistema Operacional</vt:lpstr>
      <vt:lpstr>CPU e os Ciclos de instruções</vt:lpstr>
      <vt:lpstr>Uso de registradores </vt:lpstr>
      <vt:lpstr>Acesso à memória e Entrada/Saída</vt:lpstr>
      <vt:lpstr>Gerenciamento de Processos e Threads</vt:lpstr>
      <vt:lpstr>Encerramento do programa</vt:lpstr>
      <vt:lpstr>Fontes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157</cp:revision>
  <dcterms:created xsi:type="dcterms:W3CDTF">2025-05-22T19:11:39Z</dcterms:created>
  <dcterms:modified xsi:type="dcterms:W3CDTF">2025-05-22T19:37:19Z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