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868926" y="304800"/>
            <a:ext cx="1104900" cy="1104900"/>
          </a:xfrm>
          <a:custGeom>
            <a:avLst/>
            <a:gdLst/>
            <a:ahLst/>
            <a:cxnLst/>
            <a:rect l="l" t="t" r="r" b="b"/>
            <a:pathLst>
              <a:path w="1104900" h="1104900">
                <a:moveTo>
                  <a:pt x="552450" y="0"/>
                </a:moveTo>
                <a:lnTo>
                  <a:pt x="504772" y="2028"/>
                </a:lnTo>
                <a:lnTo>
                  <a:pt x="458222" y="8002"/>
                </a:lnTo>
                <a:lnTo>
                  <a:pt x="412967" y="17756"/>
                </a:lnTo>
                <a:lnTo>
                  <a:pt x="369171" y="31124"/>
                </a:lnTo>
                <a:lnTo>
                  <a:pt x="327000" y="47940"/>
                </a:lnTo>
                <a:lnTo>
                  <a:pt x="286619" y="68038"/>
                </a:lnTo>
                <a:lnTo>
                  <a:pt x="248195" y="91251"/>
                </a:lnTo>
                <a:lnTo>
                  <a:pt x="211893" y="117415"/>
                </a:lnTo>
                <a:lnTo>
                  <a:pt x="177879" y="146363"/>
                </a:lnTo>
                <a:lnTo>
                  <a:pt x="146318" y="177929"/>
                </a:lnTo>
                <a:lnTo>
                  <a:pt x="117376" y="211947"/>
                </a:lnTo>
                <a:lnTo>
                  <a:pt x="91219" y="248251"/>
                </a:lnTo>
                <a:lnTo>
                  <a:pt x="68012" y="286676"/>
                </a:lnTo>
                <a:lnTo>
                  <a:pt x="47920" y="327054"/>
                </a:lnTo>
                <a:lnTo>
                  <a:pt x="31111" y="369221"/>
                </a:lnTo>
                <a:lnTo>
                  <a:pt x="17748" y="413009"/>
                </a:lnTo>
                <a:lnTo>
                  <a:pt x="7998" y="458255"/>
                </a:lnTo>
                <a:lnTo>
                  <a:pt x="2027" y="504790"/>
                </a:lnTo>
                <a:lnTo>
                  <a:pt x="0" y="552450"/>
                </a:lnTo>
                <a:lnTo>
                  <a:pt x="2027" y="600109"/>
                </a:lnTo>
                <a:lnTo>
                  <a:pt x="7998" y="646644"/>
                </a:lnTo>
                <a:lnTo>
                  <a:pt x="17748" y="691890"/>
                </a:lnTo>
                <a:lnTo>
                  <a:pt x="31111" y="735678"/>
                </a:lnTo>
                <a:lnTo>
                  <a:pt x="47920" y="777845"/>
                </a:lnTo>
                <a:lnTo>
                  <a:pt x="68012" y="818223"/>
                </a:lnTo>
                <a:lnTo>
                  <a:pt x="91219" y="856648"/>
                </a:lnTo>
                <a:lnTo>
                  <a:pt x="117376" y="892952"/>
                </a:lnTo>
                <a:lnTo>
                  <a:pt x="146318" y="926970"/>
                </a:lnTo>
                <a:lnTo>
                  <a:pt x="177879" y="958536"/>
                </a:lnTo>
                <a:lnTo>
                  <a:pt x="211893" y="987484"/>
                </a:lnTo>
                <a:lnTo>
                  <a:pt x="248195" y="1013648"/>
                </a:lnTo>
                <a:lnTo>
                  <a:pt x="286619" y="1036861"/>
                </a:lnTo>
                <a:lnTo>
                  <a:pt x="327000" y="1056959"/>
                </a:lnTo>
                <a:lnTo>
                  <a:pt x="369171" y="1073775"/>
                </a:lnTo>
                <a:lnTo>
                  <a:pt x="412967" y="1087143"/>
                </a:lnTo>
                <a:lnTo>
                  <a:pt x="458222" y="1096897"/>
                </a:lnTo>
                <a:lnTo>
                  <a:pt x="504772" y="1102871"/>
                </a:lnTo>
                <a:lnTo>
                  <a:pt x="552450" y="1104900"/>
                </a:lnTo>
                <a:lnTo>
                  <a:pt x="600109" y="1102871"/>
                </a:lnTo>
                <a:lnTo>
                  <a:pt x="646644" y="1096897"/>
                </a:lnTo>
                <a:lnTo>
                  <a:pt x="691890" y="1087143"/>
                </a:lnTo>
                <a:lnTo>
                  <a:pt x="735678" y="1073775"/>
                </a:lnTo>
                <a:lnTo>
                  <a:pt x="777845" y="1056959"/>
                </a:lnTo>
                <a:lnTo>
                  <a:pt x="818223" y="1036861"/>
                </a:lnTo>
                <a:lnTo>
                  <a:pt x="856648" y="1013648"/>
                </a:lnTo>
                <a:lnTo>
                  <a:pt x="892952" y="987484"/>
                </a:lnTo>
                <a:lnTo>
                  <a:pt x="926970" y="958536"/>
                </a:lnTo>
                <a:lnTo>
                  <a:pt x="958536" y="926970"/>
                </a:lnTo>
                <a:lnTo>
                  <a:pt x="987484" y="892952"/>
                </a:lnTo>
                <a:lnTo>
                  <a:pt x="1013648" y="856648"/>
                </a:lnTo>
                <a:lnTo>
                  <a:pt x="1036861" y="818223"/>
                </a:lnTo>
                <a:lnTo>
                  <a:pt x="1056959" y="777845"/>
                </a:lnTo>
                <a:lnTo>
                  <a:pt x="1073775" y="735678"/>
                </a:lnTo>
                <a:lnTo>
                  <a:pt x="1087143" y="691890"/>
                </a:lnTo>
                <a:lnTo>
                  <a:pt x="1096897" y="646644"/>
                </a:lnTo>
                <a:lnTo>
                  <a:pt x="1102871" y="600109"/>
                </a:lnTo>
                <a:lnTo>
                  <a:pt x="1104900" y="552450"/>
                </a:lnTo>
                <a:lnTo>
                  <a:pt x="1102871" y="504790"/>
                </a:lnTo>
                <a:lnTo>
                  <a:pt x="1096897" y="458255"/>
                </a:lnTo>
                <a:lnTo>
                  <a:pt x="1087143" y="413009"/>
                </a:lnTo>
                <a:lnTo>
                  <a:pt x="1073775" y="369221"/>
                </a:lnTo>
                <a:lnTo>
                  <a:pt x="1056959" y="327054"/>
                </a:lnTo>
                <a:lnTo>
                  <a:pt x="1036861" y="286676"/>
                </a:lnTo>
                <a:lnTo>
                  <a:pt x="1013648" y="248251"/>
                </a:lnTo>
                <a:lnTo>
                  <a:pt x="987484" y="211947"/>
                </a:lnTo>
                <a:lnTo>
                  <a:pt x="958536" y="177929"/>
                </a:lnTo>
                <a:lnTo>
                  <a:pt x="926970" y="146363"/>
                </a:lnTo>
                <a:lnTo>
                  <a:pt x="892952" y="117415"/>
                </a:lnTo>
                <a:lnTo>
                  <a:pt x="856648" y="91251"/>
                </a:lnTo>
                <a:lnTo>
                  <a:pt x="818223" y="68038"/>
                </a:lnTo>
                <a:lnTo>
                  <a:pt x="777845" y="47940"/>
                </a:lnTo>
                <a:lnTo>
                  <a:pt x="735678" y="31124"/>
                </a:lnTo>
                <a:lnTo>
                  <a:pt x="691890" y="17756"/>
                </a:lnTo>
                <a:lnTo>
                  <a:pt x="646644" y="8002"/>
                </a:lnTo>
                <a:lnTo>
                  <a:pt x="600109" y="2028"/>
                </a:lnTo>
                <a:lnTo>
                  <a:pt x="552450" y="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83551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1560" y="0"/>
                </a:moveTo>
                <a:lnTo>
                  <a:pt x="503962" y="2028"/>
                </a:lnTo>
                <a:lnTo>
                  <a:pt x="457489" y="8002"/>
                </a:lnTo>
                <a:lnTo>
                  <a:pt x="412308" y="17756"/>
                </a:lnTo>
                <a:lnTo>
                  <a:pt x="368583" y="31124"/>
                </a:lnTo>
                <a:lnTo>
                  <a:pt x="326481" y="47940"/>
                </a:lnTo>
                <a:lnTo>
                  <a:pt x="286166" y="68038"/>
                </a:lnTo>
                <a:lnTo>
                  <a:pt x="247803" y="91251"/>
                </a:lnTo>
                <a:lnTo>
                  <a:pt x="211560" y="117415"/>
                </a:lnTo>
                <a:lnTo>
                  <a:pt x="177600" y="146363"/>
                </a:lnTo>
                <a:lnTo>
                  <a:pt x="146089" y="177929"/>
                </a:lnTo>
                <a:lnTo>
                  <a:pt x="117192" y="211947"/>
                </a:lnTo>
                <a:lnTo>
                  <a:pt x="91076" y="248251"/>
                </a:lnTo>
                <a:lnTo>
                  <a:pt x="67906" y="286676"/>
                </a:lnTo>
                <a:lnTo>
                  <a:pt x="47846" y="327054"/>
                </a:lnTo>
                <a:lnTo>
                  <a:pt x="31062" y="369221"/>
                </a:lnTo>
                <a:lnTo>
                  <a:pt x="17720" y="413009"/>
                </a:lnTo>
                <a:lnTo>
                  <a:pt x="7986" y="458255"/>
                </a:lnTo>
                <a:lnTo>
                  <a:pt x="2024" y="504790"/>
                </a:lnTo>
                <a:lnTo>
                  <a:pt x="0" y="552450"/>
                </a:lnTo>
                <a:lnTo>
                  <a:pt x="2024" y="600109"/>
                </a:lnTo>
                <a:lnTo>
                  <a:pt x="7986" y="646644"/>
                </a:lnTo>
                <a:lnTo>
                  <a:pt x="17720" y="691890"/>
                </a:lnTo>
                <a:lnTo>
                  <a:pt x="31062" y="735678"/>
                </a:lnTo>
                <a:lnTo>
                  <a:pt x="47846" y="777845"/>
                </a:lnTo>
                <a:lnTo>
                  <a:pt x="67906" y="818223"/>
                </a:lnTo>
                <a:lnTo>
                  <a:pt x="91076" y="856648"/>
                </a:lnTo>
                <a:lnTo>
                  <a:pt x="117192" y="892952"/>
                </a:lnTo>
                <a:lnTo>
                  <a:pt x="146089" y="926970"/>
                </a:lnTo>
                <a:lnTo>
                  <a:pt x="177600" y="958536"/>
                </a:lnTo>
                <a:lnTo>
                  <a:pt x="211560" y="987484"/>
                </a:lnTo>
                <a:lnTo>
                  <a:pt x="247803" y="1013648"/>
                </a:lnTo>
                <a:lnTo>
                  <a:pt x="286166" y="1036861"/>
                </a:lnTo>
                <a:lnTo>
                  <a:pt x="326481" y="1056959"/>
                </a:lnTo>
                <a:lnTo>
                  <a:pt x="368583" y="1073775"/>
                </a:lnTo>
                <a:lnTo>
                  <a:pt x="412308" y="1087143"/>
                </a:lnTo>
                <a:lnTo>
                  <a:pt x="457489" y="1096897"/>
                </a:lnTo>
                <a:lnTo>
                  <a:pt x="503962" y="1102871"/>
                </a:lnTo>
                <a:lnTo>
                  <a:pt x="551560" y="1104900"/>
                </a:lnTo>
                <a:lnTo>
                  <a:pt x="599160" y="1102871"/>
                </a:lnTo>
                <a:lnTo>
                  <a:pt x="645636" y="1096897"/>
                </a:lnTo>
                <a:lnTo>
                  <a:pt x="690822" y="1087143"/>
                </a:lnTo>
                <a:lnTo>
                  <a:pt x="734552" y="1073775"/>
                </a:lnTo>
                <a:lnTo>
                  <a:pt x="776662" y="1056959"/>
                </a:lnTo>
                <a:lnTo>
                  <a:pt x="816985" y="1036861"/>
                </a:lnTo>
                <a:lnTo>
                  <a:pt x="855357" y="1013648"/>
                </a:lnTo>
                <a:lnTo>
                  <a:pt x="891610" y="987484"/>
                </a:lnTo>
                <a:lnTo>
                  <a:pt x="925580" y="958536"/>
                </a:lnTo>
                <a:lnTo>
                  <a:pt x="957101" y="926970"/>
                </a:lnTo>
                <a:lnTo>
                  <a:pt x="986007" y="892952"/>
                </a:lnTo>
                <a:lnTo>
                  <a:pt x="1012133" y="856648"/>
                </a:lnTo>
                <a:lnTo>
                  <a:pt x="1035312" y="818223"/>
                </a:lnTo>
                <a:lnTo>
                  <a:pt x="1055380" y="777845"/>
                </a:lnTo>
                <a:lnTo>
                  <a:pt x="1072171" y="735678"/>
                </a:lnTo>
                <a:lnTo>
                  <a:pt x="1085519" y="691890"/>
                </a:lnTo>
                <a:lnTo>
                  <a:pt x="1095258" y="646644"/>
                </a:lnTo>
                <a:lnTo>
                  <a:pt x="1101223" y="600109"/>
                </a:lnTo>
                <a:lnTo>
                  <a:pt x="1103249" y="552450"/>
                </a:lnTo>
                <a:lnTo>
                  <a:pt x="1101223" y="504790"/>
                </a:lnTo>
                <a:lnTo>
                  <a:pt x="1095258" y="458255"/>
                </a:lnTo>
                <a:lnTo>
                  <a:pt x="1085519" y="413009"/>
                </a:lnTo>
                <a:lnTo>
                  <a:pt x="1072171" y="369221"/>
                </a:lnTo>
                <a:lnTo>
                  <a:pt x="1055380" y="327054"/>
                </a:lnTo>
                <a:lnTo>
                  <a:pt x="1035312" y="286676"/>
                </a:lnTo>
                <a:lnTo>
                  <a:pt x="1012133" y="248251"/>
                </a:lnTo>
                <a:lnTo>
                  <a:pt x="986007" y="211947"/>
                </a:lnTo>
                <a:lnTo>
                  <a:pt x="957101" y="177929"/>
                </a:lnTo>
                <a:lnTo>
                  <a:pt x="925580" y="146363"/>
                </a:lnTo>
                <a:lnTo>
                  <a:pt x="891610" y="117415"/>
                </a:lnTo>
                <a:lnTo>
                  <a:pt x="855357" y="91251"/>
                </a:lnTo>
                <a:lnTo>
                  <a:pt x="816985" y="68038"/>
                </a:lnTo>
                <a:lnTo>
                  <a:pt x="776662" y="47940"/>
                </a:lnTo>
                <a:lnTo>
                  <a:pt x="734552" y="31124"/>
                </a:lnTo>
                <a:lnTo>
                  <a:pt x="690822" y="17756"/>
                </a:lnTo>
                <a:lnTo>
                  <a:pt x="645636" y="8002"/>
                </a:lnTo>
                <a:lnTo>
                  <a:pt x="599160" y="2028"/>
                </a:lnTo>
                <a:lnTo>
                  <a:pt x="551560" y="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71562" y="30645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30" h="1104900">
                <a:moveTo>
                  <a:pt x="551624" y="0"/>
                </a:moveTo>
                <a:lnTo>
                  <a:pt x="504025" y="2027"/>
                </a:lnTo>
                <a:lnTo>
                  <a:pt x="457551" y="7998"/>
                </a:lnTo>
                <a:lnTo>
                  <a:pt x="412367" y="17748"/>
                </a:lnTo>
                <a:lnTo>
                  <a:pt x="368639" y="31111"/>
                </a:lnTo>
                <a:lnTo>
                  <a:pt x="326533" y="47920"/>
                </a:lnTo>
                <a:lnTo>
                  <a:pt x="286214" y="68012"/>
                </a:lnTo>
                <a:lnTo>
                  <a:pt x="247847" y="91219"/>
                </a:lnTo>
                <a:lnTo>
                  <a:pt x="211599" y="117376"/>
                </a:lnTo>
                <a:lnTo>
                  <a:pt x="177634" y="146318"/>
                </a:lnTo>
                <a:lnTo>
                  <a:pt x="146118" y="177879"/>
                </a:lnTo>
                <a:lnTo>
                  <a:pt x="117217" y="211893"/>
                </a:lnTo>
                <a:lnTo>
                  <a:pt x="91096" y="248195"/>
                </a:lnTo>
                <a:lnTo>
                  <a:pt x="67921" y="286619"/>
                </a:lnTo>
                <a:lnTo>
                  <a:pt x="47857" y="327000"/>
                </a:lnTo>
                <a:lnTo>
                  <a:pt x="31069" y="369171"/>
                </a:lnTo>
                <a:lnTo>
                  <a:pt x="17725" y="412967"/>
                </a:lnTo>
                <a:lnTo>
                  <a:pt x="7988" y="458222"/>
                </a:lnTo>
                <a:lnTo>
                  <a:pt x="2024" y="504772"/>
                </a:lnTo>
                <a:lnTo>
                  <a:pt x="0" y="552450"/>
                </a:lnTo>
                <a:lnTo>
                  <a:pt x="2024" y="600109"/>
                </a:lnTo>
                <a:lnTo>
                  <a:pt x="7988" y="646644"/>
                </a:lnTo>
                <a:lnTo>
                  <a:pt x="17725" y="691890"/>
                </a:lnTo>
                <a:lnTo>
                  <a:pt x="31069" y="735678"/>
                </a:lnTo>
                <a:lnTo>
                  <a:pt x="47857" y="777845"/>
                </a:lnTo>
                <a:lnTo>
                  <a:pt x="67921" y="818223"/>
                </a:lnTo>
                <a:lnTo>
                  <a:pt x="91096" y="856648"/>
                </a:lnTo>
                <a:lnTo>
                  <a:pt x="117217" y="892952"/>
                </a:lnTo>
                <a:lnTo>
                  <a:pt x="146118" y="926970"/>
                </a:lnTo>
                <a:lnTo>
                  <a:pt x="177634" y="958536"/>
                </a:lnTo>
                <a:lnTo>
                  <a:pt x="211599" y="987484"/>
                </a:lnTo>
                <a:lnTo>
                  <a:pt x="247847" y="1013648"/>
                </a:lnTo>
                <a:lnTo>
                  <a:pt x="286214" y="1036861"/>
                </a:lnTo>
                <a:lnTo>
                  <a:pt x="326533" y="1056959"/>
                </a:lnTo>
                <a:lnTo>
                  <a:pt x="368639" y="1073775"/>
                </a:lnTo>
                <a:lnTo>
                  <a:pt x="412367" y="1087143"/>
                </a:lnTo>
                <a:lnTo>
                  <a:pt x="457551" y="1096897"/>
                </a:lnTo>
                <a:lnTo>
                  <a:pt x="504025" y="1102871"/>
                </a:lnTo>
                <a:lnTo>
                  <a:pt x="551624" y="1104900"/>
                </a:lnTo>
                <a:lnTo>
                  <a:pt x="599224" y="1102871"/>
                </a:lnTo>
                <a:lnTo>
                  <a:pt x="645699" y="1096897"/>
                </a:lnTo>
                <a:lnTo>
                  <a:pt x="690885" y="1087143"/>
                </a:lnTo>
                <a:lnTo>
                  <a:pt x="734616" y="1073775"/>
                </a:lnTo>
                <a:lnTo>
                  <a:pt x="776726" y="1056959"/>
                </a:lnTo>
                <a:lnTo>
                  <a:pt x="817049" y="1036861"/>
                </a:lnTo>
                <a:lnTo>
                  <a:pt x="855420" y="1013648"/>
                </a:lnTo>
                <a:lnTo>
                  <a:pt x="891674" y="987484"/>
                </a:lnTo>
                <a:lnTo>
                  <a:pt x="925643" y="958536"/>
                </a:lnTo>
                <a:lnTo>
                  <a:pt x="957164" y="926970"/>
                </a:lnTo>
                <a:lnTo>
                  <a:pt x="986070" y="892952"/>
                </a:lnTo>
                <a:lnTo>
                  <a:pt x="1012196" y="856648"/>
                </a:lnTo>
                <a:lnTo>
                  <a:pt x="1035376" y="818223"/>
                </a:lnTo>
                <a:lnTo>
                  <a:pt x="1055444" y="777845"/>
                </a:lnTo>
                <a:lnTo>
                  <a:pt x="1072235" y="735678"/>
                </a:lnTo>
                <a:lnTo>
                  <a:pt x="1085583" y="691890"/>
                </a:lnTo>
                <a:lnTo>
                  <a:pt x="1095322" y="646644"/>
                </a:lnTo>
                <a:lnTo>
                  <a:pt x="1101287" y="600109"/>
                </a:lnTo>
                <a:lnTo>
                  <a:pt x="1103312" y="552450"/>
                </a:lnTo>
                <a:lnTo>
                  <a:pt x="1101287" y="504772"/>
                </a:lnTo>
                <a:lnTo>
                  <a:pt x="1095322" y="458222"/>
                </a:lnTo>
                <a:lnTo>
                  <a:pt x="1085583" y="412967"/>
                </a:lnTo>
                <a:lnTo>
                  <a:pt x="1072235" y="369171"/>
                </a:lnTo>
                <a:lnTo>
                  <a:pt x="1055444" y="327000"/>
                </a:lnTo>
                <a:lnTo>
                  <a:pt x="1035376" y="286619"/>
                </a:lnTo>
                <a:lnTo>
                  <a:pt x="1012196" y="248195"/>
                </a:lnTo>
                <a:lnTo>
                  <a:pt x="986070" y="211893"/>
                </a:lnTo>
                <a:lnTo>
                  <a:pt x="957164" y="177879"/>
                </a:lnTo>
                <a:lnTo>
                  <a:pt x="925643" y="146318"/>
                </a:lnTo>
                <a:lnTo>
                  <a:pt x="891674" y="117376"/>
                </a:lnTo>
                <a:lnTo>
                  <a:pt x="855420" y="91219"/>
                </a:lnTo>
                <a:lnTo>
                  <a:pt x="817049" y="68012"/>
                </a:lnTo>
                <a:lnTo>
                  <a:pt x="776726" y="47920"/>
                </a:lnTo>
                <a:lnTo>
                  <a:pt x="734616" y="31111"/>
                </a:lnTo>
                <a:lnTo>
                  <a:pt x="690885" y="17748"/>
                </a:lnTo>
                <a:lnTo>
                  <a:pt x="645699" y="7998"/>
                </a:lnTo>
                <a:lnTo>
                  <a:pt x="599224" y="2027"/>
                </a:lnTo>
                <a:lnTo>
                  <a:pt x="551624" y="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24600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1103249" y="552450"/>
                </a:moveTo>
                <a:lnTo>
                  <a:pt x="1101224" y="504790"/>
                </a:lnTo>
                <a:lnTo>
                  <a:pt x="1095262" y="458255"/>
                </a:lnTo>
                <a:lnTo>
                  <a:pt x="1085528" y="413009"/>
                </a:lnTo>
                <a:lnTo>
                  <a:pt x="1072186" y="369221"/>
                </a:lnTo>
                <a:lnTo>
                  <a:pt x="1055402" y="327054"/>
                </a:lnTo>
                <a:lnTo>
                  <a:pt x="1035342" y="286676"/>
                </a:lnTo>
                <a:lnTo>
                  <a:pt x="1012172" y="248251"/>
                </a:lnTo>
                <a:lnTo>
                  <a:pt x="986056" y="211947"/>
                </a:lnTo>
                <a:lnTo>
                  <a:pt x="957159" y="177929"/>
                </a:lnTo>
                <a:lnTo>
                  <a:pt x="925648" y="146363"/>
                </a:lnTo>
                <a:lnTo>
                  <a:pt x="891688" y="117415"/>
                </a:lnTo>
                <a:lnTo>
                  <a:pt x="855445" y="91251"/>
                </a:lnTo>
                <a:lnTo>
                  <a:pt x="817082" y="68038"/>
                </a:lnTo>
                <a:lnTo>
                  <a:pt x="776767" y="47940"/>
                </a:lnTo>
                <a:lnTo>
                  <a:pt x="734665" y="31124"/>
                </a:lnTo>
                <a:lnTo>
                  <a:pt x="690940" y="17756"/>
                </a:lnTo>
                <a:lnTo>
                  <a:pt x="645759" y="8002"/>
                </a:lnTo>
                <a:lnTo>
                  <a:pt x="599286" y="2028"/>
                </a:lnTo>
                <a:lnTo>
                  <a:pt x="551688" y="0"/>
                </a:lnTo>
                <a:lnTo>
                  <a:pt x="504088" y="2028"/>
                </a:lnTo>
                <a:lnTo>
                  <a:pt x="457612" y="8002"/>
                </a:lnTo>
                <a:lnTo>
                  <a:pt x="412426" y="17756"/>
                </a:lnTo>
                <a:lnTo>
                  <a:pt x="368696" y="31124"/>
                </a:lnTo>
                <a:lnTo>
                  <a:pt x="326586" y="47940"/>
                </a:lnTo>
                <a:lnTo>
                  <a:pt x="286263" y="68038"/>
                </a:lnTo>
                <a:lnTo>
                  <a:pt x="247891" y="91251"/>
                </a:lnTo>
                <a:lnTo>
                  <a:pt x="211638" y="117415"/>
                </a:lnTo>
                <a:lnTo>
                  <a:pt x="177668" y="146363"/>
                </a:lnTo>
                <a:lnTo>
                  <a:pt x="146147" y="177929"/>
                </a:lnTo>
                <a:lnTo>
                  <a:pt x="117241" y="211947"/>
                </a:lnTo>
                <a:lnTo>
                  <a:pt x="91115" y="248251"/>
                </a:lnTo>
                <a:lnTo>
                  <a:pt x="67936" y="286676"/>
                </a:lnTo>
                <a:lnTo>
                  <a:pt x="47868" y="327054"/>
                </a:lnTo>
                <a:lnTo>
                  <a:pt x="31077" y="369221"/>
                </a:lnTo>
                <a:lnTo>
                  <a:pt x="17729" y="413009"/>
                </a:lnTo>
                <a:lnTo>
                  <a:pt x="7990" y="458255"/>
                </a:lnTo>
                <a:lnTo>
                  <a:pt x="2025" y="504790"/>
                </a:lnTo>
                <a:lnTo>
                  <a:pt x="0" y="552450"/>
                </a:lnTo>
                <a:lnTo>
                  <a:pt x="2025" y="600109"/>
                </a:lnTo>
                <a:lnTo>
                  <a:pt x="7990" y="646644"/>
                </a:lnTo>
                <a:lnTo>
                  <a:pt x="17729" y="691890"/>
                </a:lnTo>
                <a:lnTo>
                  <a:pt x="31077" y="735678"/>
                </a:lnTo>
                <a:lnTo>
                  <a:pt x="47868" y="777845"/>
                </a:lnTo>
                <a:lnTo>
                  <a:pt x="67936" y="818223"/>
                </a:lnTo>
                <a:lnTo>
                  <a:pt x="91115" y="856648"/>
                </a:lnTo>
                <a:lnTo>
                  <a:pt x="117241" y="892952"/>
                </a:lnTo>
                <a:lnTo>
                  <a:pt x="146147" y="926970"/>
                </a:lnTo>
                <a:lnTo>
                  <a:pt x="177668" y="958536"/>
                </a:lnTo>
                <a:lnTo>
                  <a:pt x="211638" y="987484"/>
                </a:lnTo>
                <a:lnTo>
                  <a:pt x="247891" y="1013648"/>
                </a:lnTo>
                <a:lnTo>
                  <a:pt x="286263" y="1036861"/>
                </a:lnTo>
                <a:lnTo>
                  <a:pt x="326586" y="1056959"/>
                </a:lnTo>
                <a:lnTo>
                  <a:pt x="368696" y="1073775"/>
                </a:lnTo>
                <a:lnTo>
                  <a:pt x="412426" y="1087143"/>
                </a:lnTo>
                <a:lnTo>
                  <a:pt x="457612" y="1096897"/>
                </a:lnTo>
                <a:lnTo>
                  <a:pt x="504088" y="1102871"/>
                </a:lnTo>
                <a:lnTo>
                  <a:pt x="551688" y="1104900"/>
                </a:lnTo>
                <a:lnTo>
                  <a:pt x="599286" y="1102871"/>
                </a:lnTo>
                <a:lnTo>
                  <a:pt x="645759" y="1096897"/>
                </a:lnTo>
                <a:lnTo>
                  <a:pt x="690940" y="1087143"/>
                </a:lnTo>
                <a:lnTo>
                  <a:pt x="734665" y="1073775"/>
                </a:lnTo>
                <a:lnTo>
                  <a:pt x="776767" y="1056959"/>
                </a:lnTo>
                <a:lnTo>
                  <a:pt x="817082" y="1036861"/>
                </a:lnTo>
                <a:lnTo>
                  <a:pt x="855445" y="1013648"/>
                </a:lnTo>
                <a:lnTo>
                  <a:pt x="891688" y="987484"/>
                </a:lnTo>
                <a:lnTo>
                  <a:pt x="925648" y="958536"/>
                </a:lnTo>
                <a:lnTo>
                  <a:pt x="957159" y="926970"/>
                </a:lnTo>
                <a:lnTo>
                  <a:pt x="986056" y="892952"/>
                </a:lnTo>
                <a:lnTo>
                  <a:pt x="1012172" y="856648"/>
                </a:lnTo>
                <a:lnTo>
                  <a:pt x="1035342" y="818223"/>
                </a:lnTo>
                <a:lnTo>
                  <a:pt x="1055402" y="777845"/>
                </a:lnTo>
                <a:lnTo>
                  <a:pt x="1072186" y="735678"/>
                </a:lnTo>
                <a:lnTo>
                  <a:pt x="1085528" y="691890"/>
                </a:lnTo>
                <a:lnTo>
                  <a:pt x="1095262" y="646644"/>
                </a:lnTo>
                <a:lnTo>
                  <a:pt x="1101224" y="600109"/>
                </a:lnTo>
                <a:lnTo>
                  <a:pt x="1103249" y="552450"/>
                </a:lnTo>
                <a:close/>
              </a:path>
            </a:pathLst>
          </a:custGeom>
          <a:ln w="28575">
            <a:solidFill>
              <a:srgbClr val="D9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59025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1103249" y="552450"/>
                </a:moveTo>
                <a:lnTo>
                  <a:pt x="1101224" y="504790"/>
                </a:lnTo>
                <a:lnTo>
                  <a:pt x="1095262" y="458255"/>
                </a:lnTo>
                <a:lnTo>
                  <a:pt x="1085528" y="413009"/>
                </a:lnTo>
                <a:lnTo>
                  <a:pt x="1072186" y="369221"/>
                </a:lnTo>
                <a:lnTo>
                  <a:pt x="1055402" y="327054"/>
                </a:lnTo>
                <a:lnTo>
                  <a:pt x="1035342" y="286676"/>
                </a:lnTo>
                <a:lnTo>
                  <a:pt x="1012172" y="248251"/>
                </a:lnTo>
                <a:lnTo>
                  <a:pt x="986056" y="211947"/>
                </a:lnTo>
                <a:lnTo>
                  <a:pt x="957159" y="177929"/>
                </a:lnTo>
                <a:lnTo>
                  <a:pt x="925648" y="146363"/>
                </a:lnTo>
                <a:lnTo>
                  <a:pt x="891688" y="117415"/>
                </a:lnTo>
                <a:lnTo>
                  <a:pt x="855445" y="91251"/>
                </a:lnTo>
                <a:lnTo>
                  <a:pt x="817082" y="68038"/>
                </a:lnTo>
                <a:lnTo>
                  <a:pt x="776767" y="47940"/>
                </a:lnTo>
                <a:lnTo>
                  <a:pt x="734665" y="31124"/>
                </a:lnTo>
                <a:lnTo>
                  <a:pt x="690940" y="17756"/>
                </a:lnTo>
                <a:lnTo>
                  <a:pt x="645759" y="8002"/>
                </a:lnTo>
                <a:lnTo>
                  <a:pt x="599286" y="2028"/>
                </a:lnTo>
                <a:lnTo>
                  <a:pt x="551688" y="0"/>
                </a:lnTo>
                <a:lnTo>
                  <a:pt x="504088" y="2028"/>
                </a:lnTo>
                <a:lnTo>
                  <a:pt x="457612" y="8002"/>
                </a:lnTo>
                <a:lnTo>
                  <a:pt x="412426" y="17756"/>
                </a:lnTo>
                <a:lnTo>
                  <a:pt x="368696" y="31124"/>
                </a:lnTo>
                <a:lnTo>
                  <a:pt x="326586" y="47940"/>
                </a:lnTo>
                <a:lnTo>
                  <a:pt x="286263" y="68038"/>
                </a:lnTo>
                <a:lnTo>
                  <a:pt x="247891" y="91251"/>
                </a:lnTo>
                <a:lnTo>
                  <a:pt x="211638" y="117415"/>
                </a:lnTo>
                <a:lnTo>
                  <a:pt x="177668" y="146363"/>
                </a:lnTo>
                <a:lnTo>
                  <a:pt x="146147" y="177929"/>
                </a:lnTo>
                <a:lnTo>
                  <a:pt x="117241" y="211947"/>
                </a:lnTo>
                <a:lnTo>
                  <a:pt x="91115" y="248251"/>
                </a:lnTo>
                <a:lnTo>
                  <a:pt x="67936" y="286676"/>
                </a:lnTo>
                <a:lnTo>
                  <a:pt x="47868" y="327054"/>
                </a:lnTo>
                <a:lnTo>
                  <a:pt x="31077" y="369221"/>
                </a:lnTo>
                <a:lnTo>
                  <a:pt x="17729" y="413009"/>
                </a:lnTo>
                <a:lnTo>
                  <a:pt x="7990" y="458255"/>
                </a:lnTo>
                <a:lnTo>
                  <a:pt x="2025" y="504790"/>
                </a:lnTo>
                <a:lnTo>
                  <a:pt x="0" y="552450"/>
                </a:lnTo>
                <a:lnTo>
                  <a:pt x="2025" y="600109"/>
                </a:lnTo>
                <a:lnTo>
                  <a:pt x="7990" y="646644"/>
                </a:lnTo>
                <a:lnTo>
                  <a:pt x="17729" y="691890"/>
                </a:lnTo>
                <a:lnTo>
                  <a:pt x="31077" y="735678"/>
                </a:lnTo>
                <a:lnTo>
                  <a:pt x="47868" y="777845"/>
                </a:lnTo>
                <a:lnTo>
                  <a:pt x="67936" y="818223"/>
                </a:lnTo>
                <a:lnTo>
                  <a:pt x="91115" y="856648"/>
                </a:lnTo>
                <a:lnTo>
                  <a:pt x="117241" y="892952"/>
                </a:lnTo>
                <a:lnTo>
                  <a:pt x="146147" y="926970"/>
                </a:lnTo>
                <a:lnTo>
                  <a:pt x="177668" y="958536"/>
                </a:lnTo>
                <a:lnTo>
                  <a:pt x="211638" y="987484"/>
                </a:lnTo>
                <a:lnTo>
                  <a:pt x="247891" y="1013648"/>
                </a:lnTo>
                <a:lnTo>
                  <a:pt x="286263" y="1036861"/>
                </a:lnTo>
                <a:lnTo>
                  <a:pt x="326586" y="1056959"/>
                </a:lnTo>
                <a:lnTo>
                  <a:pt x="368696" y="1073775"/>
                </a:lnTo>
                <a:lnTo>
                  <a:pt x="412426" y="1087143"/>
                </a:lnTo>
                <a:lnTo>
                  <a:pt x="457612" y="1096897"/>
                </a:lnTo>
                <a:lnTo>
                  <a:pt x="504088" y="1102871"/>
                </a:lnTo>
                <a:lnTo>
                  <a:pt x="551688" y="1104900"/>
                </a:lnTo>
                <a:lnTo>
                  <a:pt x="599286" y="1102871"/>
                </a:lnTo>
                <a:lnTo>
                  <a:pt x="645759" y="1096897"/>
                </a:lnTo>
                <a:lnTo>
                  <a:pt x="690940" y="1087143"/>
                </a:lnTo>
                <a:lnTo>
                  <a:pt x="734665" y="1073775"/>
                </a:lnTo>
                <a:lnTo>
                  <a:pt x="776767" y="1056959"/>
                </a:lnTo>
                <a:lnTo>
                  <a:pt x="817082" y="1036861"/>
                </a:lnTo>
                <a:lnTo>
                  <a:pt x="855445" y="1013648"/>
                </a:lnTo>
                <a:lnTo>
                  <a:pt x="891688" y="987484"/>
                </a:lnTo>
                <a:lnTo>
                  <a:pt x="925648" y="958536"/>
                </a:lnTo>
                <a:lnTo>
                  <a:pt x="957159" y="926970"/>
                </a:lnTo>
                <a:lnTo>
                  <a:pt x="986056" y="892952"/>
                </a:lnTo>
                <a:lnTo>
                  <a:pt x="1012172" y="856648"/>
                </a:lnTo>
                <a:lnTo>
                  <a:pt x="1035342" y="818223"/>
                </a:lnTo>
                <a:lnTo>
                  <a:pt x="1055402" y="777845"/>
                </a:lnTo>
                <a:lnTo>
                  <a:pt x="1072186" y="735678"/>
                </a:lnTo>
                <a:lnTo>
                  <a:pt x="1085528" y="691890"/>
                </a:lnTo>
                <a:lnTo>
                  <a:pt x="1095262" y="646644"/>
                </a:lnTo>
                <a:lnTo>
                  <a:pt x="1101224" y="600109"/>
                </a:lnTo>
                <a:lnTo>
                  <a:pt x="1103249" y="552450"/>
                </a:lnTo>
                <a:close/>
              </a:path>
            </a:pathLst>
          </a:custGeom>
          <a:ln w="28575">
            <a:solidFill>
              <a:srgbClr val="D9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8170" y="191846"/>
            <a:ext cx="540765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820" y="2612263"/>
            <a:ext cx="7906359" cy="2248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7052" y="6291877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Seguran%C3%A7a_por_obscurantismo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Criptologi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Esteganografia" TargetMode="External"/><Relationship Id="rId2" Type="http://schemas.openxmlformats.org/officeDocument/2006/relationships/hyperlink" Target="http://pt.wikipedia.org/wiki/Criptografi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270" y="2481148"/>
            <a:ext cx="75076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Técnicas</a:t>
            </a:r>
            <a:r>
              <a:rPr sz="4400" dirty="0"/>
              <a:t> </a:t>
            </a:r>
            <a:r>
              <a:rPr sz="4400" spc="-10" dirty="0"/>
              <a:t>Clássicas</a:t>
            </a:r>
            <a:r>
              <a:rPr sz="4400" spc="30" dirty="0"/>
              <a:t> </a:t>
            </a:r>
            <a:r>
              <a:rPr sz="4400" dirty="0"/>
              <a:t>de </a:t>
            </a:r>
            <a:r>
              <a:rPr sz="4400" spc="-20" dirty="0"/>
              <a:t>Criptografia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77247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Arial MT"/>
                <a:cs typeface="Arial MT"/>
              </a:rPr>
              <a:t>Significado</a:t>
            </a:r>
            <a:r>
              <a:rPr sz="3800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da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palavra</a:t>
            </a:r>
            <a:r>
              <a:rPr sz="3800" spc="-1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“Criptografia”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052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10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4406"/>
            <a:ext cx="8007984" cy="437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palavra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criptografia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vem</a:t>
            </a:r>
            <a:r>
              <a:rPr sz="2800" spc="-5" dirty="0">
                <a:latin typeface="Arial MT"/>
                <a:cs typeface="Arial MT"/>
              </a:rPr>
              <a:t> das</a:t>
            </a:r>
            <a:r>
              <a:rPr sz="2800" dirty="0">
                <a:latin typeface="Arial MT"/>
                <a:cs typeface="Arial MT"/>
              </a:rPr>
              <a:t> palavras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gregas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significam </a:t>
            </a:r>
            <a:r>
              <a:rPr sz="2800" dirty="0">
                <a:latin typeface="Arial MT"/>
                <a:cs typeface="Arial MT"/>
              </a:rPr>
              <a:t>“</a:t>
            </a:r>
            <a:r>
              <a:rPr sz="2800" b="1" dirty="0">
                <a:latin typeface="Arial"/>
                <a:cs typeface="Arial"/>
              </a:rPr>
              <a:t>escrita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secreta</a:t>
            </a:r>
            <a:r>
              <a:rPr sz="2800" dirty="0">
                <a:latin typeface="Arial MT"/>
                <a:cs typeface="Arial MT"/>
              </a:rPr>
              <a:t>”.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CCFF"/>
              </a:buClr>
              <a:buFont typeface="Wingdings"/>
              <a:buChar char=""/>
            </a:pPr>
            <a:endParaRPr sz="4050">
              <a:latin typeface="Arial MT"/>
              <a:cs typeface="Arial MT"/>
            </a:endParaRPr>
          </a:p>
          <a:p>
            <a:pPr marL="355600" marR="1075055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Kriptos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(em</a:t>
            </a:r>
            <a:r>
              <a:rPr sz="2800" dirty="0">
                <a:latin typeface="Arial MT"/>
                <a:cs typeface="Arial MT"/>
              </a:rPr>
              <a:t> grego)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Secreto +</a:t>
            </a:r>
            <a:r>
              <a:rPr sz="2800" dirty="0">
                <a:latin typeface="Arial MT"/>
                <a:cs typeface="Arial MT"/>
              </a:rPr>
              <a:t> Grafia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(de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escrever)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Criptografia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=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Escrita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secreta.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Criar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mensagens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cifradas</a:t>
            </a:r>
            <a:r>
              <a:rPr sz="2800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CCFF"/>
              </a:buClr>
              <a:buFont typeface="Wingdings"/>
              <a:buChar char=""/>
            </a:pPr>
            <a:endParaRPr sz="40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História de </a:t>
            </a:r>
            <a:r>
              <a:rPr sz="2800" dirty="0">
                <a:latin typeface="Arial MT"/>
                <a:cs typeface="Arial MT"/>
              </a:rPr>
              <a:t>milhares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anos.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504190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Jargões</a:t>
            </a:r>
            <a:r>
              <a:rPr sz="3800" spc="-5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da</a:t>
            </a:r>
            <a:r>
              <a:rPr sz="3800" spc="-5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Criptografia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052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11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6753859" cy="217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Encripta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(codifica,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criptografa,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cifra)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9398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Decripta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(decodifica,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decriptografa,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decifra)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25222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Criptografia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052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12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8061325" cy="2891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Possui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emprego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nas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mais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diferentes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áreas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 </a:t>
            </a:r>
            <a:r>
              <a:rPr sz="3200" spc="-5" dirty="0">
                <a:latin typeface="Arial MT"/>
                <a:cs typeface="Arial MT"/>
              </a:rPr>
              <a:t>atuação, mas </a:t>
            </a:r>
            <a:r>
              <a:rPr sz="3200" dirty="0">
                <a:latin typeface="Arial MT"/>
                <a:cs typeface="Arial MT"/>
              </a:rPr>
              <a:t>em </a:t>
            </a:r>
            <a:r>
              <a:rPr sz="3200" spc="-5" dirty="0">
                <a:latin typeface="Arial MT"/>
                <a:cs typeface="Arial MT"/>
              </a:rPr>
              <a:t>todas, </a:t>
            </a:r>
            <a:r>
              <a:rPr sz="3200" dirty="0">
                <a:latin typeface="Arial MT"/>
                <a:cs typeface="Arial MT"/>
              </a:rPr>
              <a:t>tem o </a:t>
            </a:r>
            <a:r>
              <a:rPr sz="3200" spc="-5" dirty="0">
                <a:latin typeface="Arial MT"/>
                <a:cs typeface="Arial MT"/>
              </a:rPr>
              <a:t>mesmo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significado: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CCFF"/>
              </a:buClr>
              <a:buFont typeface="Wingdings"/>
              <a:buChar char=""/>
            </a:pPr>
            <a:endParaRPr sz="3950">
              <a:latin typeface="Arial MT"/>
              <a:cs typeface="Arial MT"/>
            </a:endParaRPr>
          </a:p>
          <a:p>
            <a:pPr marL="756285" marR="1312545" lvl="1" indent="-287020">
              <a:lnSpc>
                <a:spcPct val="100000"/>
              </a:lnSpc>
              <a:buClr>
                <a:srgbClr val="CCCCFF"/>
              </a:buClr>
              <a:buSzPct val="96296"/>
              <a:buFont typeface="Wingdings"/>
              <a:buChar char=""/>
              <a:tabLst>
                <a:tab pos="777240" algn="l"/>
              </a:tabLst>
            </a:pPr>
            <a:r>
              <a:rPr sz="2700" b="1" spc="-5" dirty="0">
                <a:solidFill>
                  <a:srgbClr val="CC3300"/>
                </a:solidFill>
                <a:latin typeface="Arial"/>
                <a:cs typeface="Arial"/>
              </a:rPr>
              <a:t>proteger informações consideradas </a:t>
            </a:r>
            <a:r>
              <a:rPr sz="2700" b="1" dirty="0">
                <a:solidFill>
                  <a:srgbClr val="CC3300"/>
                </a:solidFill>
                <a:latin typeface="Arial"/>
                <a:cs typeface="Arial"/>
              </a:rPr>
              <a:t> ‘especiais’</a:t>
            </a:r>
            <a:r>
              <a:rPr sz="2700" b="1" spc="-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CC3300"/>
                </a:solidFill>
                <a:latin typeface="Arial"/>
                <a:cs typeface="Arial"/>
              </a:rPr>
              <a:t>ou</a:t>
            </a:r>
            <a:r>
              <a:rPr sz="2700" b="1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CC3300"/>
                </a:solidFill>
                <a:latin typeface="Arial"/>
                <a:cs typeface="Arial"/>
              </a:rPr>
              <a:t>de</a:t>
            </a:r>
            <a:r>
              <a:rPr sz="2700" b="1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CC3300"/>
                </a:solidFill>
                <a:latin typeface="Arial"/>
                <a:cs typeface="Arial"/>
              </a:rPr>
              <a:t>qualidade</a:t>
            </a:r>
            <a:r>
              <a:rPr sz="2700" b="1" spc="-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CC3300"/>
                </a:solidFill>
                <a:latin typeface="Arial"/>
                <a:cs typeface="Arial"/>
              </a:rPr>
              <a:t>sensível</a:t>
            </a:r>
            <a:r>
              <a:rPr sz="2700" spc="-5" dirty="0">
                <a:latin typeface="Arial MT"/>
                <a:cs typeface="Arial MT"/>
              </a:rPr>
              <a:t>.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25222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Criptografia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052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13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92044"/>
            <a:ext cx="787908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Atualmente </a:t>
            </a:r>
            <a:r>
              <a:rPr sz="3200" dirty="0">
                <a:latin typeface="Arial MT"/>
                <a:cs typeface="Arial MT"/>
              </a:rPr>
              <a:t>a CRIPTOGRAFIA é </a:t>
            </a:r>
            <a:r>
              <a:rPr sz="3200" spc="-5" dirty="0">
                <a:latin typeface="Arial MT"/>
                <a:cs typeface="Arial MT"/>
              </a:rPr>
              <a:t>definida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0000CC"/>
                </a:solidFill>
                <a:latin typeface="Arial"/>
                <a:cs typeface="Arial"/>
              </a:rPr>
              <a:t>ciência</a:t>
            </a:r>
            <a:r>
              <a:rPr sz="3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CC"/>
                </a:solidFill>
                <a:latin typeface="Arial"/>
                <a:cs typeface="Arial"/>
              </a:rPr>
              <a:t>que</a:t>
            </a:r>
            <a:r>
              <a:rPr sz="32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CC"/>
                </a:solidFill>
                <a:latin typeface="Arial"/>
                <a:cs typeface="Arial"/>
              </a:rPr>
              <a:t>oculta</a:t>
            </a:r>
            <a:r>
              <a:rPr sz="32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CC"/>
                </a:solidFill>
                <a:latin typeface="Arial"/>
                <a:cs typeface="Arial"/>
              </a:rPr>
              <a:t>e/ou</a:t>
            </a:r>
            <a:r>
              <a:rPr sz="3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CC"/>
                </a:solidFill>
                <a:latin typeface="Arial"/>
                <a:cs typeface="Arial"/>
              </a:rPr>
              <a:t>protege </a:t>
            </a:r>
            <a:r>
              <a:rPr sz="3200" b="1" spc="-8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CC"/>
                </a:solidFill>
                <a:latin typeface="Arial"/>
                <a:cs typeface="Arial"/>
              </a:rPr>
              <a:t>informações</a:t>
            </a:r>
            <a:r>
              <a:rPr sz="32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–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Arial"/>
                <a:cs typeface="Arial"/>
              </a:rPr>
              <a:t>escrita,</a:t>
            </a:r>
            <a:r>
              <a:rPr sz="3200" b="1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eletrônica</a:t>
            </a:r>
            <a:r>
              <a:rPr sz="3200" b="1" spc="-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ou</a:t>
            </a:r>
            <a:r>
              <a:rPr sz="3200" b="1" spc="-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de </a:t>
            </a:r>
            <a:r>
              <a:rPr sz="3200" b="1" spc="-87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Arial"/>
                <a:cs typeface="Arial"/>
              </a:rPr>
              <a:t>comunicação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25222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Criptografia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052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14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7428865" cy="316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É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alterar</a:t>
            </a:r>
            <a:r>
              <a:rPr sz="3200" spc="-1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uma</a:t>
            </a:r>
            <a:r>
              <a:rPr sz="32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mensagem</a:t>
            </a:r>
            <a:r>
              <a:rPr sz="3200" spc="-2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para </a:t>
            </a:r>
            <a:r>
              <a:rPr sz="3200" spc="-87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esconder</a:t>
            </a:r>
            <a:r>
              <a:rPr sz="32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o</a:t>
            </a:r>
            <a:r>
              <a:rPr sz="3200" spc="-1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significado</a:t>
            </a:r>
            <a:r>
              <a:rPr sz="32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desta.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Mas,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como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esconder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?</a:t>
            </a:r>
            <a:endParaRPr sz="3200">
              <a:latin typeface="Arial MT"/>
              <a:cs typeface="Arial MT"/>
            </a:endParaRPr>
          </a:p>
          <a:p>
            <a:pPr marL="869315" lvl="1" indent="-400050">
              <a:lnSpc>
                <a:spcPct val="100000"/>
              </a:lnSpc>
              <a:spcBef>
                <a:spcPts val="670"/>
              </a:spcBef>
              <a:buClr>
                <a:srgbClr val="CCCCFF"/>
              </a:buClr>
              <a:buFont typeface="Wingdings"/>
              <a:buChar char=""/>
              <a:tabLst>
                <a:tab pos="869950" algn="l"/>
              </a:tabLst>
            </a:pPr>
            <a:r>
              <a:rPr sz="2700" spc="-5" dirty="0">
                <a:latin typeface="Arial MT"/>
                <a:cs typeface="Arial MT"/>
              </a:rPr>
              <a:t>Criando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um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b="1" spc="-5" dirty="0">
                <a:solidFill>
                  <a:srgbClr val="CC3300"/>
                </a:solidFill>
                <a:latin typeface="Arial"/>
                <a:cs typeface="Arial"/>
              </a:rPr>
              <a:t>código</a:t>
            </a:r>
            <a:r>
              <a:rPr sz="2700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700" spc="-5" dirty="0">
                <a:latin typeface="Arial MT"/>
                <a:cs typeface="Arial MT"/>
              </a:rPr>
              <a:t>?</a:t>
            </a:r>
            <a:endParaRPr sz="2700">
              <a:latin typeface="Arial MT"/>
              <a:cs typeface="Arial MT"/>
            </a:endParaRPr>
          </a:p>
          <a:p>
            <a:pPr marL="869315" lvl="1" indent="-400050">
              <a:lnSpc>
                <a:spcPct val="100000"/>
              </a:lnSpc>
              <a:spcBef>
                <a:spcPts val="645"/>
              </a:spcBef>
              <a:buClr>
                <a:srgbClr val="CCCCFF"/>
              </a:buClr>
              <a:buFont typeface="Wingdings"/>
              <a:buChar char=""/>
              <a:tabLst>
                <a:tab pos="869950" algn="l"/>
              </a:tabLst>
            </a:pPr>
            <a:r>
              <a:rPr sz="2700" spc="-5" dirty="0">
                <a:latin typeface="Arial MT"/>
                <a:cs typeface="Arial MT"/>
              </a:rPr>
              <a:t>Criando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b="1" dirty="0">
                <a:solidFill>
                  <a:srgbClr val="0000CC"/>
                </a:solidFill>
                <a:latin typeface="Arial"/>
                <a:cs typeface="Arial"/>
              </a:rPr>
              <a:t>cifra</a:t>
            </a:r>
            <a:r>
              <a:rPr sz="27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00" spc="-5" dirty="0">
                <a:latin typeface="Arial MT"/>
                <a:cs typeface="Arial MT"/>
              </a:rPr>
              <a:t>?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622" y="461594"/>
            <a:ext cx="3000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Cri</a:t>
            </a:r>
            <a:r>
              <a:rPr sz="4400" spc="-25" dirty="0"/>
              <a:t>p</a:t>
            </a:r>
            <a:r>
              <a:rPr sz="4400" spc="-50" dirty="0"/>
              <a:t>t</a:t>
            </a:r>
            <a:r>
              <a:rPr sz="4400" spc="-5" dirty="0"/>
              <a:t>oa</a:t>
            </a:r>
            <a:r>
              <a:rPr sz="4400" spc="10" dirty="0"/>
              <a:t>n</a:t>
            </a:r>
            <a:r>
              <a:rPr sz="4400" dirty="0"/>
              <a:t>álise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2193163"/>
            <a:ext cx="8041005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162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75" dirty="0">
                <a:latin typeface="Calibri"/>
                <a:cs typeface="Calibri"/>
              </a:rPr>
              <a:t>Tenta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deduzir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texto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claro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específico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quebrar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chave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utilizada.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Natureza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algoritmo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5" dirty="0">
                <a:latin typeface="Calibri"/>
                <a:cs typeface="Calibri"/>
              </a:rPr>
              <a:t>Talvez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algumas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características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 </a:t>
            </a:r>
            <a:r>
              <a:rPr sz="3200" spc="-25" dirty="0">
                <a:latin typeface="Calibri"/>
                <a:cs typeface="Calibri"/>
              </a:rPr>
              <a:t>texto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claro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Pares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amostra</a:t>
            </a:r>
            <a:r>
              <a:rPr sz="3200" spc="-5" dirty="0">
                <a:latin typeface="Calibri"/>
                <a:cs typeface="Calibri"/>
              </a:rPr>
              <a:t> de </a:t>
            </a:r>
            <a:r>
              <a:rPr sz="3200" spc="-25" dirty="0">
                <a:latin typeface="Calibri"/>
                <a:cs typeface="Calibri"/>
              </a:rPr>
              <a:t>texto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claro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texto</a:t>
            </a:r>
            <a:r>
              <a:rPr sz="3200" spc="-10" dirty="0">
                <a:latin typeface="Calibri"/>
                <a:cs typeface="Calibri"/>
              </a:rPr>
              <a:t> cifrado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165" marR="5080" indent="-1308100">
              <a:lnSpc>
                <a:spcPct val="100000"/>
              </a:lnSpc>
              <a:spcBef>
                <a:spcPts val="95"/>
              </a:spcBef>
            </a:pPr>
            <a:r>
              <a:rPr dirty="0"/>
              <a:t>Modelo</a:t>
            </a:r>
            <a:r>
              <a:rPr spc="-50" dirty="0"/>
              <a:t> </a:t>
            </a:r>
            <a:r>
              <a:rPr spc="-5" dirty="0"/>
              <a:t>de</a:t>
            </a:r>
            <a:r>
              <a:rPr spc="-35" dirty="0"/>
              <a:t> </a:t>
            </a:r>
            <a:r>
              <a:rPr spc="-15" dirty="0"/>
              <a:t>Cripto-Sistema </a:t>
            </a:r>
            <a:r>
              <a:rPr spc="-890" dirty="0"/>
              <a:t> </a:t>
            </a:r>
            <a:r>
              <a:rPr spc="-15" dirty="0"/>
              <a:t>Convencional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7537" y="1484844"/>
            <a:ext cx="8199755" cy="4824730"/>
            <a:chOff x="467537" y="1484844"/>
            <a:chExt cx="8199755" cy="4824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0546" y="1484844"/>
              <a:ext cx="2003752" cy="9012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537" y="2386023"/>
              <a:ext cx="8199633" cy="39232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"/>
            <a:ext cx="9143999" cy="68578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825" y="461594"/>
            <a:ext cx="5844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Definições</a:t>
            </a:r>
            <a:r>
              <a:rPr sz="4400" spc="-20" dirty="0"/>
              <a:t> </a:t>
            </a:r>
            <a:r>
              <a:rPr sz="4400" spc="-5" dirty="0"/>
              <a:t>dignas</a:t>
            </a:r>
            <a:r>
              <a:rPr sz="4400" spc="-20" dirty="0"/>
              <a:t> </a:t>
            </a:r>
            <a:r>
              <a:rPr sz="4400" dirty="0"/>
              <a:t>de</a:t>
            </a:r>
            <a:r>
              <a:rPr sz="4400" spc="-10" dirty="0"/>
              <a:t> </a:t>
            </a:r>
            <a:r>
              <a:rPr sz="4400" spc="-15" dirty="0"/>
              <a:t>nota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6202"/>
            <a:ext cx="8065134" cy="425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3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Incondicionalmente</a:t>
            </a:r>
            <a:r>
              <a:rPr sz="3300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33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Seguro</a:t>
            </a:r>
            <a:endParaRPr sz="3300">
              <a:latin typeface="Calibri"/>
              <a:cs typeface="Calibri"/>
            </a:endParaRPr>
          </a:p>
          <a:p>
            <a:pPr marL="355600" marR="5080">
              <a:lnSpc>
                <a:spcPct val="80000"/>
              </a:lnSpc>
              <a:spcBef>
                <a:spcPts val="3170"/>
              </a:spcBef>
            </a:pPr>
            <a:r>
              <a:rPr sz="3300" dirty="0">
                <a:latin typeface="Calibri"/>
                <a:cs typeface="Calibri"/>
              </a:rPr>
              <a:t>Um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esquema </a:t>
            </a:r>
            <a:r>
              <a:rPr sz="3300" spc="-5" dirty="0">
                <a:latin typeface="Calibri"/>
                <a:cs typeface="Calibri"/>
              </a:rPr>
              <a:t>de </a:t>
            </a:r>
            <a:r>
              <a:rPr sz="3300" spc="-20" dirty="0">
                <a:latin typeface="Calibri"/>
                <a:cs typeface="Calibri"/>
              </a:rPr>
              <a:t>criptografia</a:t>
            </a:r>
            <a:r>
              <a:rPr sz="3300" spc="2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é 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incondicionalmente</a:t>
            </a:r>
            <a:r>
              <a:rPr sz="3300" u="heavy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3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seguro</a:t>
            </a:r>
            <a:r>
              <a:rPr sz="33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974707"/>
                </a:solidFill>
                <a:latin typeface="Calibri"/>
                <a:cs typeface="Calibri"/>
              </a:rPr>
              <a:t>se</a:t>
            </a:r>
            <a:r>
              <a:rPr sz="3300" spc="-2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974707"/>
                </a:solidFill>
                <a:latin typeface="Calibri"/>
                <a:cs typeface="Calibri"/>
              </a:rPr>
              <a:t>o</a:t>
            </a:r>
            <a:r>
              <a:rPr sz="3300" spc="-1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974707"/>
                </a:solidFill>
                <a:latin typeface="Calibri"/>
                <a:cs typeface="Calibri"/>
              </a:rPr>
              <a:t>texto </a:t>
            </a:r>
            <a:r>
              <a:rPr sz="3300" spc="-15" dirty="0">
                <a:solidFill>
                  <a:srgbClr val="974707"/>
                </a:solidFill>
                <a:latin typeface="Calibri"/>
                <a:cs typeface="Calibri"/>
              </a:rPr>
              <a:t>cifrado </a:t>
            </a:r>
            <a:r>
              <a:rPr sz="3300" spc="-73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974707"/>
                </a:solidFill>
                <a:latin typeface="Calibri"/>
                <a:cs typeface="Calibri"/>
              </a:rPr>
              <a:t>gerado</a:t>
            </a:r>
            <a:r>
              <a:rPr sz="3300" spc="12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974707"/>
                </a:solidFill>
                <a:latin typeface="Calibri"/>
                <a:cs typeface="Calibri"/>
              </a:rPr>
              <a:t>não</a:t>
            </a:r>
            <a:r>
              <a:rPr sz="3300" spc="12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974707"/>
                </a:solidFill>
                <a:latin typeface="Calibri"/>
                <a:cs typeface="Calibri"/>
              </a:rPr>
              <a:t>tiver</a:t>
            </a:r>
            <a:r>
              <a:rPr sz="3300" spc="13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974707"/>
                </a:solidFill>
                <a:latin typeface="Calibri"/>
                <a:cs typeface="Calibri"/>
              </a:rPr>
              <a:t>informações</a:t>
            </a:r>
            <a:r>
              <a:rPr sz="3300" spc="12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974707"/>
                </a:solidFill>
                <a:latin typeface="Calibri"/>
                <a:cs typeface="Calibri"/>
              </a:rPr>
              <a:t>suficientes </a:t>
            </a:r>
            <a:r>
              <a:rPr sz="3300" spc="-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974707"/>
                </a:solidFill>
                <a:latin typeface="Calibri"/>
                <a:cs typeface="Calibri"/>
              </a:rPr>
              <a:t>para</a:t>
            </a:r>
            <a:r>
              <a:rPr sz="3300" spc="-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974707"/>
                </a:solidFill>
                <a:latin typeface="Calibri"/>
                <a:cs typeface="Calibri"/>
              </a:rPr>
              <a:t>determinar</a:t>
            </a:r>
            <a:r>
              <a:rPr sz="330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974707"/>
                </a:solidFill>
                <a:latin typeface="Calibri"/>
                <a:cs typeface="Calibri"/>
              </a:rPr>
              <a:t>exclusivamente</a:t>
            </a:r>
            <a:r>
              <a:rPr sz="3300" dirty="0">
                <a:solidFill>
                  <a:srgbClr val="974707"/>
                </a:solidFill>
                <a:latin typeface="Calibri"/>
                <a:cs typeface="Calibri"/>
              </a:rPr>
              <a:t> o</a:t>
            </a:r>
            <a:r>
              <a:rPr sz="3300" spc="-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974707"/>
                </a:solidFill>
                <a:latin typeface="Calibri"/>
                <a:cs typeface="Calibri"/>
              </a:rPr>
              <a:t>texto</a:t>
            </a:r>
            <a:r>
              <a:rPr sz="3300" spc="-2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974707"/>
                </a:solidFill>
                <a:latin typeface="Calibri"/>
                <a:cs typeface="Calibri"/>
              </a:rPr>
              <a:t>claro </a:t>
            </a:r>
            <a:r>
              <a:rPr sz="3300" spc="-73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correspondente.</a:t>
            </a:r>
            <a:endParaRPr sz="3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alibri"/>
              <a:cs typeface="Calibri"/>
            </a:endParaRPr>
          </a:p>
          <a:p>
            <a:pPr marL="393700" marR="694690">
              <a:lnSpc>
                <a:spcPts val="3170"/>
              </a:lnSpc>
              <a:spcBef>
                <a:spcPts val="5"/>
              </a:spcBef>
            </a:pPr>
            <a:r>
              <a:rPr sz="3300" dirty="0">
                <a:latin typeface="Calibri"/>
                <a:cs typeface="Calibri"/>
              </a:rPr>
              <a:t>Não </a:t>
            </a:r>
            <a:r>
              <a:rPr sz="3300" spc="-25" dirty="0">
                <a:latin typeface="Calibri"/>
                <a:cs typeface="Calibri"/>
              </a:rPr>
              <a:t>existe </a:t>
            </a:r>
            <a:r>
              <a:rPr sz="3300" spc="-10" dirty="0">
                <a:latin typeface="Calibri"/>
                <a:cs typeface="Calibri"/>
              </a:rPr>
              <a:t>algoritmo incondicionalmente </a:t>
            </a:r>
            <a:r>
              <a:rPr sz="3300" spc="-73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seguro.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825" y="461594"/>
            <a:ext cx="5844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Definições</a:t>
            </a:r>
            <a:r>
              <a:rPr sz="4400" spc="-20" dirty="0"/>
              <a:t> </a:t>
            </a:r>
            <a:r>
              <a:rPr sz="4400" spc="-5" dirty="0"/>
              <a:t>dignas</a:t>
            </a:r>
            <a:r>
              <a:rPr sz="4400" spc="-20" dirty="0"/>
              <a:t> </a:t>
            </a:r>
            <a:r>
              <a:rPr sz="4400" dirty="0"/>
              <a:t>de</a:t>
            </a:r>
            <a:r>
              <a:rPr sz="4400" spc="-10" dirty="0"/>
              <a:t> </a:t>
            </a:r>
            <a:r>
              <a:rPr sz="4400" spc="-15" dirty="0"/>
              <a:t>nota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3446"/>
            <a:ext cx="6941184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Computacionalmente</a:t>
            </a:r>
            <a:r>
              <a:rPr sz="30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3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seguro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Calibri"/>
                <a:cs typeface="Calibri"/>
              </a:rPr>
              <a:t>Se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um dos </a:t>
            </a:r>
            <a:r>
              <a:rPr sz="3000" spc="-10" dirty="0">
                <a:latin typeface="Calibri"/>
                <a:cs typeface="Calibri"/>
              </a:rPr>
              <a:t>critérios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atendido: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Calibri"/>
              <a:cs typeface="Calibri"/>
            </a:endParaRPr>
          </a:p>
          <a:p>
            <a:pPr marL="870585" marR="5080" lvl="1" indent="-257810">
              <a:lnSpc>
                <a:spcPts val="3240"/>
              </a:lnSpc>
              <a:buClr>
                <a:srgbClr val="0000FF"/>
              </a:buClr>
              <a:buChar char="-"/>
              <a:tabLst>
                <a:tab pos="814705" algn="l"/>
              </a:tabLst>
            </a:pPr>
            <a:r>
              <a:rPr sz="3000" spc="-15" dirty="0">
                <a:solidFill>
                  <a:srgbClr val="974707"/>
                </a:solidFill>
                <a:latin typeface="Calibri"/>
                <a:cs typeface="Calibri"/>
              </a:rPr>
              <a:t>Custo</a:t>
            </a:r>
            <a:r>
              <a:rPr sz="3000" spc="-20" dirty="0">
                <a:solidFill>
                  <a:srgbClr val="974707"/>
                </a:solidFill>
                <a:latin typeface="Calibri"/>
                <a:cs typeface="Calibri"/>
              </a:rPr>
              <a:t> para</a:t>
            </a:r>
            <a:r>
              <a:rPr sz="3000" spc="-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974707"/>
                </a:solidFill>
                <a:latin typeface="Calibri"/>
                <a:cs typeface="Calibri"/>
              </a:rPr>
              <a:t>quebrar </a:t>
            </a:r>
            <a:r>
              <a:rPr sz="3000" dirty="0">
                <a:solidFill>
                  <a:srgbClr val="974707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974707"/>
                </a:solidFill>
                <a:latin typeface="Calibri"/>
                <a:cs typeface="Calibri"/>
              </a:rPr>
              <a:t>cifra</a:t>
            </a:r>
            <a:r>
              <a:rPr sz="3000" spc="-1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974707"/>
                </a:solidFill>
                <a:latin typeface="Calibri"/>
                <a:cs typeface="Calibri"/>
              </a:rPr>
              <a:t>é</a:t>
            </a:r>
            <a:r>
              <a:rPr sz="3000" spc="-2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974707"/>
                </a:solidFill>
                <a:latin typeface="Calibri"/>
                <a:cs typeface="Calibri"/>
              </a:rPr>
              <a:t>superior</a:t>
            </a:r>
            <a:r>
              <a:rPr sz="3000" spc="1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974707"/>
                </a:solidFill>
                <a:latin typeface="Calibri"/>
                <a:cs typeface="Calibri"/>
              </a:rPr>
              <a:t>ao </a:t>
            </a:r>
            <a:r>
              <a:rPr sz="3000" spc="-66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974707"/>
                </a:solidFill>
                <a:latin typeface="Calibri"/>
                <a:cs typeface="Calibri"/>
              </a:rPr>
              <a:t>valor</a:t>
            </a:r>
            <a:r>
              <a:rPr sz="3000" spc="-1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974707"/>
                </a:solidFill>
                <a:latin typeface="Calibri"/>
                <a:cs typeface="Calibri"/>
              </a:rPr>
              <a:t>da </a:t>
            </a:r>
            <a:r>
              <a:rPr sz="3000" spc="-15" dirty="0">
                <a:solidFill>
                  <a:srgbClr val="974707"/>
                </a:solidFill>
                <a:latin typeface="Calibri"/>
                <a:cs typeface="Calibri"/>
              </a:rPr>
              <a:t>informação</a:t>
            </a:r>
            <a:r>
              <a:rPr sz="3000" spc="-10" dirty="0">
                <a:solidFill>
                  <a:srgbClr val="974707"/>
                </a:solidFill>
                <a:latin typeface="Calibri"/>
                <a:cs typeface="Calibri"/>
              </a:rPr>
              <a:t> cifrada.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Calibri"/>
              <a:buChar char="-"/>
            </a:pPr>
            <a:endParaRPr sz="2600">
              <a:latin typeface="Calibri"/>
              <a:cs typeface="Calibri"/>
            </a:endParaRPr>
          </a:p>
          <a:p>
            <a:pPr marL="870585" marR="489584" lvl="1" indent="-257810">
              <a:lnSpc>
                <a:spcPct val="90000"/>
              </a:lnSpc>
              <a:buClr>
                <a:srgbClr val="0000FF"/>
              </a:buClr>
              <a:buChar char="-"/>
              <a:tabLst>
                <a:tab pos="814705" algn="l"/>
              </a:tabLst>
            </a:pPr>
            <a:r>
              <a:rPr sz="3000" spc="-55" dirty="0">
                <a:solidFill>
                  <a:srgbClr val="4F6128"/>
                </a:solidFill>
                <a:latin typeface="Calibri"/>
                <a:cs typeface="Calibri"/>
              </a:rPr>
              <a:t>Tempo</a:t>
            </a:r>
            <a:r>
              <a:rPr sz="3000" spc="-2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F6128"/>
                </a:solidFill>
                <a:latin typeface="Calibri"/>
                <a:cs typeface="Calibri"/>
              </a:rPr>
              <a:t>exigido</a:t>
            </a:r>
            <a:r>
              <a:rPr sz="300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4F6128"/>
                </a:solidFill>
                <a:latin typeface="Calibri"/>
                <a:cs typeface="Calibri"/>
              </a:rPr>
              <a:t>para</a:t>
            </a:r>
            <a:r>
              <a:rPr sz="300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F6128"/>
                </a:solidFill>
                <a:latin typeface="Calibri"/>
                <a:cs typeface="Calibri"/>
              </a:rPr>
              <a:t>quebrar </a:t>
            </a:r>
            <a:r>
              <a:rPr sz="3000" dirty="0">
                <a:solidFill>
                  <a:srgbClr val="4F6128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4F6128"/>
                </a:solidFill>
                <a:latin typeface="Calibri"/>
                <a:cs typeface="Calibri"/>
              </a:rPr>
              <a:t>cifra</a:t>
            </a:r>
            <a:r>
              <a:rPr sz="3000" spc="-1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F6128"/>
                </a:solidFill>
                <a:latin typeface="Calibri"/>
                <a:cs typeface="Calibri"/>
              </a:rPr>
              <a:t>é </a:t>
            </a:r>
            <a:r>
              <a:rPr sz="3000" spc="-66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F6128"/>
                </a:solidFill>
                <a:latin typeface="Calibri"/>
                <a:cs typeface="Calibri"/>
              </a:rPr>
              <a:t>superior </a:t>
            </a:r>
            <a:r>
              <a:rPr sz="3000" dirty="0">
                <a:solidFill>
                  <a:srgbClr val="4F6128"/>
                </a:solidFill>
                <a:latin typeface="Calibri"/>
                <a:cs typeface="Calibri"/>
              </a:rPr>
              <a:t>ao </a:t>
            </a:r>
            <a:r>
              <a:rPr sz="3000" spc="-10" dirty="0">
                <a:solidFill>
                  <a:srgbClr val="4F6128"/>
                </a:solidFill>
                <a:latin typeface="Calibri"/>
                <a:cs typeface="Calibri"/>
              </a:rPr>
              <a:t>tempo </a:t>
            </a:r>
            <a:r>
              <a:rPr sz="3000" spc="-5" dirty="0">
                <a:solidFill>
                  <a:srgbClr val="4F6128"/>
                </a:solidFill>
                <a:latin typeface="Calibri"/>
                <a:cs typeface="Calibri"/>
              </a:rPr>
              <a:t>de </a:t>
            </a:r>
            <a:r>
              <a:rPr sz="3000" dirty="0">
                <a:solidFill>
                  <a:srgbClr val="4F6128"/>
                </a:solidFill>
                <a:latin typeface="Calibri"/>
                <a:cs typeface="Calibri"/>
              </a:rPr>
              <a:t>vida </a:t>
            </a:r>
            <a:r>
              <a:rPr sz="3000" spc="-5" dirty="0">
                <a:solidFill>
                  <a:srgbClr val="4F6128"/>
                </a:solidFill>
                <a:latin typeface="Calibri"/>
                <a:cs typeface="Calibri"/>
              </a:rPr>
              <a:t>útil da </a:t>
            </a:r>
            <a:r>
              <a:rPr sz="300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F6128"/>
                </a:solidFill>
                <a:latin typeface="Calibri"/>
                <a:cs typeface="Calibri"/>
              </a:rPr>
              <a:t>informação.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217360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Conceitos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052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2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8440"/>
            <a:ext cx="6092190" cy="46355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palavra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“Criptografia”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Conceito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Código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Conceito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Cifra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Criptoanálise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Força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Bruta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Técnicas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Substituição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One-Time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Pad</a:t>
            </a:r>
            <a:r>
              <a:rPr sz="2800" dirty="0">
                <a:latin typeface="Arial MT"/>
                <a:cs typeface="Arial MT"/>
              </a:rPr>
              <a:t> (chave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uso único)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Técnicas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Transposição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Esteganografia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717" y="461594"/>
            <a:ext cx="5291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Ataque</a:t>
            </a:r>
            <a:r>
              <a:rPr sz="4400" spc="-15" dirty="0"/>
              <a:t> </a:t>
            </a:r>
            <a:r>
              <a:rPr sz="4400" spc="-5" dirty="0"/>
              <a:t>por</a:t>
            </a:r>
            <a:r>
              <a:rPr sz="4400" spc="-20" dirty="0"/>
              <a:t> </a:t>
            </a:r>
            <a:r>
              <a:rPr sz="4400" spc="-30" dirty="0"/>
              <a:t>Força</a:t>
            </a:r>
            <a:r>
              <a:rPr sz="4400" spc="-20" dirty="0"/>
              <a:t> </a:t>
            </a:r>
            <a:r>
              <a:rPr sz="4400" spc="-10" dirty="0"/>
              <a:t>Bruta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57110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0345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Envolve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tentativa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usar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cada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chave </a:t>
            </a:r>
            <a:r>
              <a:rPr sz="3200" spc="-10" dirty="0">
                <a:latin typeface="Calibri"/>
                <a:cs typeface="Calibri"/>
              </a:rPr>
              <a:t> possível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até</a:t>
            </a:r>
            <a:r>
              <a:rPr sz="3200" spc="-5" dirty="0">
                <a:latin typeface="Calibri"/>
                <a:cs typeface="Calibri"/>
              </a:rPr>
              <a:t> que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uma,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proporcione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tradução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inteligível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texto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cifrado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texto</a:t>
            </a:r>
            <a:r>
              <a:rPr sz="3200" spc="-10" dirty="0">
                <a:latin typeface="Calibri"/>
                <a:cs typeface="Calibri"/>
              </a:rPr>
              <a:t> claro.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média,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metade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todas</a:t>
            </a:r>
            <a:r>
              <a:rPr sz="3200" dirty="0">
                <a:latin typeface="Calibri"/>
                <a:cs typeface="Calibri"/>
              </a:rPr>
              <a:t> as </a:t>
            </a:r>
            <a:r>
              <a:rPr sz="3200" spc="-15" dirty="0">
                <a:latin typeface="Calibri"/>
                <a:cs typeface="Calibri"/>
              </a:rPr>
              <a:t>chaves </a:t>
            </a:r>
            <a:r>
              <a:rPr sz="3200" spc="-10" dirty="0">
                <a:latin typeface="Calibri"/>
                <a:cs typeface="Calibri"/>
              </a:rPr>
              <a:t> possíveis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precisa </a:t>
            </a:r>
            <a:r>
              <a:rPr sz="3200" spc="-5" dirty="0">
                <a:latin typeface="Calibri"/>
                <a:cs typeface="Calibri"/>
              </a:rPr>
              <a:t>ser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experimentada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conseguir</a:t>
            </a:r>
            <a:r>
              <a:rPr sz="3200" spc="-5" dirty="0">
                <a:latin typeface="Calibri"/>
                <a:cs typeface="Calibri"/>
              </a:rPr>
              <a:t> sucesso.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40835"/>
            <a:ext cx="9133639" cy="511250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50158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Criptografia</a:t>
            </a:r>
            <a:r>
              <a:rPr sz="3800" spc="-9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Tradicional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927975" cy="324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Historicamente,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"/>
                <a:cs typeface="Arial"/>
              </a:rPr>
              <a:t>métodos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tradicionais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 criptografia </a:t>
            </a:r>
            <a:r>
              <a:rPr sz="3200" dirty="0">
                <a:latin typeface="Arial MT"/>
                <a:cs typeface="Arial MT"/>
              </a:rPr>
              <a:t>são </a:t>
            </a:r>
            <a:r>
              <a:rPr sz="3200" spc="-5" dirty="0">
                <a:latin typeface="Arial MT"/>
                <a:cs typeface="Arial MT"/>
              </a:rPr>
              <a:t>divididos em duas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categorias: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833119" lvl="1" indent="-363855">
              <a:lnSpc>
                <a:spcPct val="100000"/>
              </a:lnSpc>
              <a:buClr>
                <a:srgbClr val="CCCCFF"/>
              </a:buClr>
              <a:buSzPct val="96875"/>
              <a:buFont typeface="Wingdings"/>
              <a:buChar char=""/>
              <a:tabLst>
                <a:tab pos="833755" algn="l"/>
              </a:tabLst>
            </a:pPr>
            <a:r>
              <a:rPr sz="3200" dirty="0">
                <a:solidFill>
                  <a:srgbClr val="CC3300"/>
                </a:solidFill>
                <a:latin typeface="Arial MT"/>
                <a:cs typeface="Arial MT"/>
              </a:rPr>
              <a:t>Cifras</a:t>
            </a:r>
            <a:r>
              <a:rPr sz="3200" spc="-4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3300"/>
                </a:solidFill>
                <a:latin typeface="Arial MT"/>
                <a:cs typeface="Arial MT"/>
              </a:rPr>
              <a:t>de</a:t>
            </a:r>
            <a:r>
              <a:rPr sz="3200" spc="-3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Substituição</a:t>
            </a:r>
            <a:endParaRPr sz="3200">
              <a:latin typeface="Arial"/>
              <a:cs typeface="Arial"/>
            </a:endParaRPr>
          </a:p>
          <a:p>
            <a:pPr marL="833119" lvl="1" indent="-363855">
              <a:lnSpc>
                <a:spcPct val="100000"/>
              </a:lnSpc>
              <a:spcBef>
                <a:spcPts val="770"/>
              </a:spcBef>
              <a:buClr>
                <a:srgbClr val="CCCCFF"/>
              </a:buClr>
              <a:buSzPct val="96875"/>
              <a:buFont typeface="Wingdings"/>
              <a:buChar char=""/>
              <a:tabLst>
                <a:tab pos="833755" algn="l"/>
              </a:tabLst>
            </a:pPr>
            <a:r>
              <a:rPr sz="3200" dirty="0">
                <a:solidFill>
                  <a:srgbClr val="CC3300"/>
                </a:solidFill>
                <a:latin typeface="Arial MT"/>
                <a:cs typeface="Arial MT"/>
              </a:rPr>
              <a:t>Cifras</a:t>
            </a:r>
            <a:r>
              <a:rPr sz="32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3300"/>
                </a:solidFill>
                <a:latin typeface="Arial MT"/>
                <a:cs typeface="Arial MT"/>
              </a:rPr>
              <a:t>de</a:t>
            </a:r>
            <a:r>
              <a:rPr sz="32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Arial"/>
                <a:cs typeface="Arial"/>
              </a:rPr>
              <a:t>Transposição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7193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Cifras</a:t>
            </a:r>
            <a:r>
              <a:rPr sz="3800" spc="-4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6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Substituição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4406"/>
            <a:ext cx="7969884" cy="454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Cada </a:t>
            </a:r>
            <a:r>
              <a:rPr sz="2800" b="1" dirty="0">
                <a:latin typeface="Arial"/>
                <a:cs typeface="Arial"/>
              </a:rPr>
              <a:t>letra </a:t>
            </a:r>
            <a:r>
              <a:rPr sz="2800" spc="-5" dirty="0">
                <a:latin typeface="Arial MT"/>
                <a:cs typeface="Arial MT"/>
              </a:rPr>
              <a:t>ou </a:t>
            </a:r>
            <a:r>
              <a:rPr sz="2800" b="1" spc="-5" dirty="0">
                <a:latin typeface="Arial"/>
                <a:cs typeface="Arial"/>
              </a:rPr>
              <a:t>grupo de letras </a:t>
            </a:r>
            <a:r>
              <a:rPr sz="2800" spc="-5" dirty="0">
                <a:latin typeface="Arial MT"/>
                <a:cs typeface="Arial MT"/>
              </a:rPr>
              <a:t>é </a:t>
            </a:r>
            <a:r>
              <a:rPr sz="2800" dirty="0">
                <a:latin typeface="Arial MT"/>
                <a:cs typeface="Arial MT"/>
              </a:rPr>
              <a:t>substituído </a:t>
            </a:r>
            <a:r>
              <a:rPr sz="2800" spc="-5" dirty="0">
                <a:latin typeface="Arial MT"/>
                <a:cs typeface="Arial MT"/>
              </a:rPr>
              <a:t>por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outra </a:t>
            </a:r>
            <a:r>
              <a:rPr sz="2800" b="1" dirty="0">
                <a:latin typeface="Arial"/>
                <a:cs typeface="Arial"/>
              </a:rPr>
              <a:t>letra </a:t>
            </a:r>
            <a:r>
              <a:rPr sz="2800" spc="-5" dirty="0">
                <a:latin typeface="Arial MT"/>
                <a:cs typeface="Arial MT"/>
              </a:rPr>
              <a:t>ou </a:t>
            </a:r>
            <a:r>
              <a:rPr sz="2800" b="1" spc="-5" dirty="0">
                <a:latin typeface="Arial"/>
                <a:cs typeface="Arial"/>
              </a:rPr>
              <a:t>grupo de </a:t>
            </a:r>
            <a:r>
              <a:rPr sz="2800" b="1" dirty="0">
                <a:latin typeface="Arial"/>
                <a:cs typeface="Arial"/>
              </a:rPr>
              <a:t>letras</a:t>
            </a:r>
            <a:r>
              <a:rPr sz="2800" dirty="0">
                <a:latin typeface="Arial MT"/>
                <a:cs typeface="Arial MT"/>
              </a:rPr>
              <a:t>, </a:t>
            </a:r>
            <a:r>
              <a:rPr sz="2800" spc="-5" dirty="0">
                <a:latin typeface="Arial MT"/>
                <a:cs typeface="Arial MT"/>
              </a:rPr>
              <a:t>de modo a </a:t>
            </a:r>
            <a:r>
              <a:rPr sz="2800" dirty="0">
                <a:latin typeface="Arial MT"/>
                <a:cs typeface="Arial MT"/>
              </a:rPr>
              <a:t>criar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um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“disfarce”.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CCFF"/>
              </a:buClr>
              <a:buFont typeface="Wingdings"/>
              <a:buChar char=""/>
            </a:pPr>
            <a:endParaRPr sz="40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Exemplo: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Cifra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César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(Caeser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Cipher).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 MT"/>
              <a:cs typeface="Arial MT"/>
            </a:endParaRPr>
          </a:p>
          <a:p>
            <a:pPr marL="355600" marR="424815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Considerando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26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letras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alfabeto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inglês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(a,</a:t>
            </a:r>
            <a:r>
              <a:rPr sz="2800" spc="5" dirty="0">
                <a:latin typeface="Arial MT"/>
                <a:cs typeface="Arial MT"/>
              </a:rPr>
              <a:t>b</a:t>
            </a:r>
            <a:r>
              <a:rPr sz="2800" spc="-5" dirty="0">
                <a:latin typeface="Arial MT"/>
                <a:cs typeface="Arial MT"/>
              </a:rPr>
              <a:t>,</a:t>
            </a:r>
            <a:r>
              <a:rPr sz="2800" dirty="0">
                <a:latin typeface="Arial MT"/>
                <a:cs typeface="Arial MT"/>
              </a:rPr>
              <a:t>c</a:t>
            </a:r>
            <a:r>
              <a:rPr sz="2800" spc="-5" dirty="0">
                <a:latin typeface="Arial MT"/>
                <a:cs typeface="Arial MT"/>
              </a:rPr>
              <a:t>,d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5" dirty="0">
                <a:latin typeface="Arial MT"/>
                <a:cs typeface="Arial MT"/>
              </a:rPr>
              <a:t>e,</a:t>
            </a:r>
            <a:r>
              <a:rPr sz="2800" dirty="0">
                <a:latin typeface="Arial MT"/>
                <a:cs typeface="Arial MT"/>
              </a:rPr>
              <a:t>f</a:t>
            </a:r>
            <a:r>
              <a:rPr sz="2800" spc="-5" dirty="0">
                <a:latin typeface="Arial MT"/>
                <a:cs typeface="Arial MT"/>
              </a:rPr>
              <a:t>,g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5" dirty="0">
                <a:latin typeface="Arial MT"/>
                <a:cs typeface="Arial MT"/>
              </a:rPr>
              <a:t>h,</a:t>
            </a:r>
            <a:r>
              <a:rPr sz="2800" dirty="0">
                <a:latin typeface="Arial MT"/>
                <a:cs typeface="Arial MT"/>
              </a:rPr>
              <a:t>I</a:t>
            </a:r>
            <a:r>
              <a:rPr sz="2800" spc="-15" dirty="0">
                <a:latin typeface="Arial MT"/>
                <a:cs typeface="Arial MT"/>
              </a:rPr>
              <a:t>,</a:t>
            </a:r>
            <a:r>
              <a:rPr sz="2800" spc="-5" dirty="0">
                <a:latin typeface="Arial MT"/>
                <a:cs typeface="Arial MT"/>
              </a:rPr>
              <a:t>j,</a:t>
            </a:r>
            <a:r>
              <a:rPr sz="2800" dirty="0">
                <a:latin typeface="Arial MT"/>
                <a:cs typeface="Arial MT"/>
              </a:rPr>
              <a:t>k</a:t>
            </a:r>
            <a:r>
              <a:rPr sz="2800" spc="-15" dirty="0">
                <a:latin typeface="Arial MT"/>
                <a:cs typeface="Arial MT"/>
              </a:rPr>
              <a:t>,</a:t>
            </a:r>
            <a:r>
              <a:rPr sz="2800" spc="-5" dirty="0">
                <a:latin typeface="Arial MT"/>
                <a:cs typeface="Arial MT"/>
              </a:rPr>
              <a:t>m,n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5" dirty="0">
                <a:latin typeface="Arial MT"/>
                <a:cs typeface="Arial MT"/>
              </a:rPr>
              <a:t>o,</a:t>
            </a:r>
            <a:r>
              <a:rPr sz="2800" spc="5" dirty="0">
                <a:latin typeface="Arial MT"/>
                <a:cs typeface="Arial MT"/>
              </a:rPr>
              <a:t>p</a:t>
            </a:r>
            <a:r>
              <a:rPr sz="2800" spc="-5" dirty="0">
                <a:latin typeface="Arial MT"/>
                <a:cs typeface="Arial MT"/>
              </a:rPr>
              <a:t>,q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5" dirty="0">
                <a:latin typeface="Arial MT"/>
                <a:cs typeface="Arial MT"/>
              </a:rPr>
              <a:t>r,s,t,u,</a:t>
            </a:r>
            <a:r>
              <a:rPr sz="2800" dirty="0">
                <a:latin typeface="Arial MT"/>
                <a:cs typeface="Arial MT"/>
              </a:rPr>
              <a:t>v</a:t>
            </a:r>
            <a:r>
              <a:rPr sz="2800" spc="-15" dirty="0">
                <a:latin typeface="Arial MT"/>
                <a:cs typeface="Arial MT"/>
              </a:rPr>
              <a:t>,</a:t>
            </a:r>
            <a:r>
              <a:rPr sz="2800" spc="-5" dirty="0">
                <a:latin typeface="Arial MT"/>
                <a:cs typeface="Arial MT"/>
              </a:rPr>
              <a:t>x,w,y,</a:t>
            </a:r>
            <a:r>
              <a:rPr sz="2800" spc="40" dirty="0">
                <a:latin typeface="Arial MT"/>
                <a:cs typeface="Arial MT"/>
              </a:rPr>
              <a:t>z</a:t>
            </a:r>
            <a:r>
              <a:rPr sz="2800" spc="-5" dirty="0">
                <a:latin typeface="Arial MT"/>
                <a:cs typeface="Arial MT"/>
              </a:rPr>
              <a:t>),</a:t>
            </a:r>
            <a:endParaRPr sz="2800">
              <a:latin typeface="Arial MT"/>
              <a:cs typeface="Arial MT"/>
            </a:endParaRPr>
          </a:p>
          <a:p>
            <a:pPr marL="355600" marR="233045" indent="501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Neste</a:t>
            </a:r>
            <a:r>
              <a:rPr sz="2800" dirty="0">
                <a:latin typeface="Arial MT"/>
                <a:cs typeface="Arial MT"/>
              </a:rPr>
              <a:t> método,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E4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torna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0000E4"/>
                </a:solidFill>
                <a:latin typeface="Arial"/>
                <a:cs typeface="Arial"/>
              </a:rPr>
              <a:t>D</a:t>
            </a:r>
            <a:r>
              <a:rPr sz="2800" spc="-5" dirty="0">
                <a:latin typeface="Arial MT"/>
                <a:cs typeface="Arial MT"/>
              </a:rPr>
              <a:t>, </a:t>
            </a:r>
            <a:r>
              <a:rPr sz="2800" spc="-5" dirty="0">
                <a:solidFill>
                  <a:srgbClr val="0000E4"/>
                </a:solidFill>
                <a:latin typeface="Arial MT"/>
                <a:cs typeface="Arial MT"/>
              </a:rPr>
              <a:t>b</a:t>
            </a:r>
            <a:r>
              <a:rPr sz="280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torna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E4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torna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r>
              <a:rPr sz="2800" spc="-5" dirty="0">
                <a:latin typeface="Arial MT"/>
                <a:cs typeface="Arial MT"/>
              </a:rPr>
              <a:t>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… …,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E4"/>
                </a:solidFill>
                <a:latin typeface="Arial MT"/>
                <a:cs typeface="Arial MT"/>
              </a:rPr>
              <a:t>z</a:t>
            </a:r>
            <a:r>
              <a:rPr sz="2800" spc="-1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torna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0000E4"/>
                </a:solidFill>
                <a:latin typeface="Arial"/>
                <a:cs typeface="Arial"/>
              </a:rPr>
              <a:t>C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313817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Cifra</a:t>
            </a:r>
            <a:r>
              <a:rPr sz="3800" spc="-5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César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993380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Para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cada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letra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“p”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texto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claro,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substitui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pela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letra “C”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texto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cifrado: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3429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Atribui-se </a:t>
            </a:r>
            <a:r>
              <a:rPr sz="3200" dirty="0">
                <a:latin typeface="Arial MT"/>
                <a:cs typeface="Arial MT"/>
              </a:rPr>
              <a:t>um </a:t>
            </a:r>
            <a:r>
              <a:rPr sz="3200" spc="-5" dirty="0">
                <a:latin typeface="Arial MT"/>
                <a:cs typeface="Arial MT"/>
              </a:rPr>
              <a:t>equivalente numérico para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cada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letra </a:t>
            </a:r>
            <a:r>
              <a:rPr sz="3200" dirty="0">
                <a:latin typeface="Arial MT"/>
                <a:cs typeface="Arial MT"/>
              </a:rPr>
              <a:t>(a=1,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b=2,</a:t>
            </a:r>
            <a:r>
              <a:rPr sz="3200" dirty="0">
                <a:latin typeface="Arial MT"/>
                <a:cs typeface="Arial MT"/>
              </a:rPr>
              <a:t> …)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C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=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</a:t>
            </a:r>
            <a:r>
              <a:rPr sz="3200" spc="-5" dirty="0">
                <a:latin typeface="Arial MT"/>
                <a:cs typeface="Arial MT"/>
              </a:rPr>
              <a:t> (p)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=</a:t>
            </a:r>
            <a:r>
              <a:rPr sz="3200" spc="-5" dirty="0">
                <a:latin typeface="Arial MT"/>
                <a:cs typeface="Arial MT"/>
              </a:rPr>
              <a:t> (p+3)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mod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26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7193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Cifras</a:t>
            </a:r>
            <a:r>
              <a:rPr sz="3800" spc="-4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6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Substituição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06025"/>
            <a:ext cx="7225665" cy="267589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Cifra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César:</a:t>
            </a:r>
            <a:endParaRPr sz="3200">
              <a:latin typeface="Arial MT"/>
              <a:cs typeface="Arial MT"/>
            </a:endParaRPr>
          </a:p>
          <a:p>
            <a:pPr marL="869315" lvl="1" indent="-400050">
              <a:lnSpc>
                <a:spcPct val="100000"/>
              </a:lnSpc>
              <a:spcBef>
                <a:spcPts val="670"/>
              </a:spcBef>
              <a:buClr>
                <a:srgbClr val="CCCCFF"/>
              </a:buClr>
              <a:buFont typeface="Wingdings"/>
              <a:buChar char=""/>
              <a:tabLst>
                <a:tab pos="869950" algn="l"/>
              </a:tabLst>
            </a:pPr>
            <a:r>
              <a:rPr sz="2700" spc="-5" dirty="0">
                <a:latin typeface="Arial MT"/>
                <a:cs typeface="Arial MT"/>
              </a:rPr>
              <a:t>cada letra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é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deslocada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3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vezes.</a:t>
            </a:r>
            <a:endParaRPr sz="2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CCFF"/>
              </a:buClr>
              <a:buFont typeface="Wingdings"/>
              <a:buChar char=""/>
            </a:pPr>
            <a:endParaRPr sz="40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chave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mesmo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tamanho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texto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claro.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8926" y="304800"/>
            <a:ext cx="1104900" cy="1104900"/>
          </a:xfrm>
          <a:custGeom>
            <a:avLst/>
            <a:gdLst/>
            <a:ahLst/>
            <a:cxnLst/>
            <a:rect l="l" t="t" r="r" b="b"/>
            <a:pathLst>
              <a:path w="1104900" h="1104900">
                <a:moveTo>
                  <a:pt x="552450" y="0"/>
                </a:moveTo>
                <a:lnTo>
                  <a:pt x="504772" y="2028"/>
                </a:lnTo>
                <a:lnTo>
                  <a:pt x="458222" y="8002"/>
                </a:lnTo>
                <a:lnTo>
                  <a:pt x="412967" y="17756"/>
                </a:lnTo>
                <a:lnTo>
                  <a:pt x="369171" y="31124"/>
                </a:lnTo>
                <a:lnTo>
                  <a:pt x="327000" y="47940"/>
                </a:lnTo>
                <a:lnTo>
                  <a:pt x="286619" y="68038"/>
                </a:lnTo>
                <a:lnTo>
                  <a:pt x="248195" y="91251"/>
                </a:lnTo>
                <a:lnTo>
                  <a:pt x="211893" y="117415"/>
                </a:lnTo>
                <a:lnTo>
                  <a:pt x="177879" y="146363"/>
                </a:lnTo>
                <a:lnTo>
                  <a:pt x="146318" y="177929"/>
                </a:lnTo>
                <a:lnTo>
                  <a:pt x="117376" y="211947"/>
                </a:lnTo>
                <a:lnTo>
                  <a:pt x="91219" y="248251"/>
                </a:lnTo>
                <a:lnTo>
                  <a:pt x="68012" y="286676"/>
                </a:lnTo>
                <a:lnTo>
                  <a:pt x="47920" y="327054"/>
                </a:lnTo>
                <a:lnTo>
                  <a:pt x="31111" y="369221"/>
                </a:lnTo>
                <a:lnTo>
                  <a:pt x="17748" y="413009"/>
                </a:lnTo>
                <a:lnTo>
                  <a:pt x="7998" y="458255"/>
                </a:lnTo>
                <a:lnTo>
                  <a:pt x="2027" y="504790"/>
                </a:lnTo>
                <a:lnTo>
                  <a:pt x="0" y="552450"/>
                </a:lnTo>
                <a:lnTo>
                  <a:pt x="2027" y="600109"/>
                </a:lnTo>
                <a:lnTo>
                  <a:pt x="7998" y="646644"/>
                </a:lnTo>
                <a:lnTo>
                  <a:pt x="17748" y="691890"/>
                </a:lnTo>
                <a:lnTo>
                  <a:pt x="31111" y="735678"/>
                </a:lnTo>
                <a:lnTo>
                  <a:pt x="47920" y="777845"/>
                </a:lnTo>
                <a:lnTo>
                  <a:pt x="68012" y="818223"/>
                </a:lnTo>
                <a:lnTo>
                  <a:pt x="91219" y="856648"/>
                </a:lnTo>
                <a:lnTo>
                  <a:pt x="117376" y="892952"/>
                </a:lnTo>
                <a:lnTo>
                  <a:pt x="146318" y="926970"/>
                </a:lnTo>
                <a:lnTo>
                  <a:pt x="177879" y="958536"/>
                </a:lnTo>
                <a:lnTo>
                  <a:pt x="211893" y="987484"/>
                </a:lnTo>
                <a:lnTo>
                  <a:pt x="248195" y="1013648"/>
                </a:lnTo>
                <a:lnTo>
                  <a:pt x="286619" y="1036861"/>
                </a:lnTo>
                <a:lnTo>
                  <a:pt x="327000" y="1056959"/>
                </a:lnTo>
                <a:lnTo>
                  <a:pt x="369171" y="1073775"/>
                </a:lnTo>
                <a:lnTo>
                  <a:pt x="412967" y="1087143"/>
                </a:lnTo>
                <a:lnTo>
                  <a:pt x="458222" y="1096897"/>
                </a:lnTo>
                <a:lnTo>
                  <a:pt x="504772" y="1102871"/>
                </a:lnTo>
                <a:lnTo>
                  <a:pt x="552450" y="1104900"/>
                </a:lnTo>
                <a:lnTo>
                  <a:pt x="600109" y="1102871"/>
                </a:lnTo>
                <a:lnTo>
                  <a:pt x="646644" y="1096897"/>
                </a:lnTo>
                <a:lnTo>
                  <a:pt x="691890" y="1087143"/>
                </a:lnTo>
                <a:lnTo>
                  <a:pt x="735678" y="1073775"/>
                </a:lnTo>
                <a:lnTo>
                  <a:pt x="777845" y="1056959"/>
                </a:lnTo>
                <a:lnTo>
                  <a:pt x="818223" y="1036861"/>
                </a:lnTo>
                <a:lnTo>
                  <a:pt x="856648" y="1013648"/>
                </a:lnTo>
                <a:lnTo>
                  <a:pt x="892952" y="987484"/>
                </a:lnTo>
                <a:lnTo>
                  <a:pt x="926970" y="958536"/>
                </a:lnTo>
                <a:lnTo>
                  <a:pt x="958536" y="926970"/>
                </a:lnTo>
                <a:lnTo>
                  <a:pt x="987484" y="892952"/>
                </a:lnTo>
                <a:lnTo>
                  <a:pt x="1013648" y="856648"/>
                </a:lnTo>
                <a:lnTo>
                  <a:pt x="1036861" y="818223"/>
                </a:lnTo>
                <a:lnTo>
                  <a:pt x="1056959" y="777845"/>
                </a:lnTo>
                <a:lnTo>
                  <a:pt x="1073775" y="735678"/>
                </a:lnTo>
                <a:lnTo>
                  <a:pt x="1087143" y="691890"/>
                </a:lnTo>
                <a:lnTo>
                  <a:pt x="1096897" y="646644"/>
                </a:lnTo>
                <a:lnTo>
                  <a:pt x="1102871" y="600109"/>
                </a:lnTo>
                <a:lnTo>
                  <a:pt x="1104900" y="552450"/>
                </a:lnTo>
                <a:lnTo>
                  <a:pt x="1102871" y="504790"/>
                </a:lnTo>
                <a:lnTo>
                  <a:pt x="1096897" y="458255"/>
                </a:lnTo>
                <a:lnTo>
                  <a:pt x="1087143" y="413009"/>
                </a:lnTo>
                <a:lnTo>
                  <a:pt x="1073775" y="369221"/>
                </a:lnTo>
                <a:lnTo>
                  <a:pt x="1056959" y="327054"/>
                </a:lnTo>
                <a:lnTo>
                  <a:pt x="1036861" y="286676"/>
                </a:lnTo>
                <a:lnTo>
                  <a:pt x="1013648" y="248251"/>
                </a:lnTo>
                <a:lnTo>
                  <a:pt x="987484" y="211947"/>
                </a:lnTo>
                <a:lnTo>
                  <a:pt x="958536" y="177929"/>
                </a:lnTo>
                <a:lnTo>
                  <a:pt x="926970" y="146363"/>
                </a:lnTo>
                <a:lnTo>
                  <a:pt x="892952" y="117415"/>
                </a:lnTo>
                <a:lnTo>
                  <a:pt x="856648" y="91251"/>
                </a:lnTo>
                <a:lnTo>
                  <a:pt x="818223" y="68038"/>
                </a:lnTo>
                <a:lnTo>
                  <a:pt x="777845" y="47940"/>
                </a:lnTo>
                <a:lnTo>
                  <a:pt x="735678" y="31124"/>
                </a:lnTo>
                <a:lnTo>
                  <a:pt x="691890" y="17756"/>
                </a:lnTo>
                <a:lnTo>
                  <a:pt x="646644" y="8002"/>
                </a:lnTo>
                <a:lnTo>
                  <a:pt x="600109" y="2028"/>
                </a:lnTo>
                <a:lnTo>
                  <a:pt x="552450" y="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83551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1560" y="0"/>
                </a:moveTo>
                <a:lnTo>
                  <a:pt x="503962" y="2028"/>
                </a:lnTo>
                <a:lnTo>
                  <a:pt x="457489" y="8002"/>
                </a:lnTo>
                <a:lnTo>
                  <a:pt x="412308" y="17756"/>
                </a:lnTo>
                <a:lnTo>
                  <a:pt x="368583" y="31124"/>
                </a:lnTo>
                <a:lnTo>
                  <a:pt x="326481" y="47940"/>
                </a:lnTo>
                <a:lnTo>
                  <a:pt x="286166" y="68038"/>
                </a:lnTo>
                <a:lnTo>
                  <a:pt x="247803" y="91251"/>
                </a:lnTo>
                <a:lnTo>
                  <a:pt x="211560" y="117415"/>
                </a:lnTo>
                <a:lnTo>
                  <a:pt x="177600" y="146363"/>
                </a:lnTo>
                <a:lnTo>
                  <a:pt x="146089" y="177929"/>
                </a:lnTo>
                <a:lnTo>
                  <a:pt x="117192" y="211947"/>
                </a:lnTo>
                <a:lnTo>
                  <a:pt x="91076" y="248251"/>
                </a:lnTo>
                <a:lnTo>
                  <a:pt x="67906" y="286676"/>
                </a:lnTo>
                <a:lnTo>
                  <a:pt x="47846" y="327054"/>
                </a:lnTo>
                <a:lnTo>
                  <a:pt x="31062" y="369221"/>
                </a:lnTo>
                <a:lnTo>
                  <a:pt x="17720" y="413009"/>
                </a:lnTo>
                <a:lnTo>
                  <a:pt x="7986" y="458255"/>
                </a:lnTo>
                <a:lnTo>
                  <a:pt x="2024" y="504790"/>
                </a:lnTo>
                <a:lnTo>
                  <a:pt x="0" y="552450"/>
                </a:lnTo>
                <a:lnTo>
                  <a:pt x="2024" y="600109"/>
                </a:lnTo>
                <a:lnTo>
                  <a:pt x="7986" y="646644"/>
                </a:lnTo>
                <a:lnTo>
                  <a:pt x="17720" y="691890"/>
                </a:lnTo>
                <a:lnTo>
                  <a:pt x="31062" y="735678"/>
                </a:lnTo>
                <a:lnTo>
                  <a:pt x="47846" y="777845"/>
                </a:lnTo>
                <a:lnTo>
                  <a:pt x="67906" y="818223"/>
                </a:lnTo>
                <a:lnTo>
                  <a:pt x="91076" y="856648"/>
                </a:lnTo>
                <a:lnTo>
                  <a:pt x="117192" y="892952"/>
                </a:lnTo>
                <a:lnTo>
                  <a:pt x="146089" y="926970"/>
                </a:lnTo>
                <a:lnTo>
                  <a:pt x="177600" y="958536"/>
                </a:lnTo>
                <a:lnTo>
                  <a:pt x="211560" y="987484"/>
                </a:lnTo>
                <a:lnTo>
                  <a:pt x="247803" y="1013648"/>
                </a:lnTo>
                <a:lnTo>
                  <a:pt x="286166" y="1036861"/>
                </a:lnTo>
                <a:lnTo>
                  <a:pt x="326481" y="1056959"/>
                </a:lnTo>
                <a:lnTo>
                  <a:pt x="368583" y="1073775"/>
                </a:lnTo>
                <a:lnTo>
                  <a:pt x="412308" y="1087143"/>
                </a:lnTo>
                <a:lnTo>
                  <a:pt x="457489" y="1096897"/>
                </a:lnTo>
                <a:lnTo>
                  <a:pt x="503962" y="1102871"/>
                </a:lnTo>
                <a:lnTo>
                  <a:pt x="551560" y="1104900"/>
                </a:lnTo>
                <a:lnTo>
                  <a:pt x="599160" y="1102871"/>
                </a:lnTo>
                <a:lnTo>
                  <a:pt x="645636" y="1096897"/>
                </a:lnTo>
                <a:lnTo>
                  <a:pt x="690822" y="1087143"/>
                </a:lnTo>
                <a:lnTo>
                  <a:pt x="734552" y="1073775"/>
                </a:lnTo>
                <a:lnTo>
                  <a:pt x="776662" y="1056959"/>
                </a:lnTo>
                <a:lnTo>
                  <a:pt x="816985" y="1036861"/>
                </a:lnTo>
                <a:lnTo>
                  <a:pt x="855357" y="1013648"/>
                </a:lnTo>
                <a:lnTo>
                  <a:pt x="891610" y="987484"/>
                </a:lnTo>
                <a:lnTo>
                  <a:pt x="925580" y="958536"/>
                </a:lnTo>
                <a:lnTo>
                  <a:pt x="957101" y="926970"/>
                </a:lnTo>
                <a:lnTo>
                  <a:pt x="986007" y="892952"/>
                </a:lnTo>
                <a:lnTo>
                  <a:pt x="1012133" y="856648"/>
                </a:lnTo>
                <a:lnTo>
                  <a:pt x="1035312" y="818223"/>
                </a:lnTo>
                <a:lnTo>
                  <a:pt x="1055380" y="777845"/>
                </a:lnTo>
                <a:lnTo>
                  <a:pt x="1072171" y="735678"/>
                </a:lnTo>
                <a:lnTo>
                  <a:pt x="1085519" y="691890"/>
                </a:lnTo>
                <a:lnTo>
                  <a:pt x="1095258" y="646644"/>
                </a:lnTo>
                <a:lnTo>
                  <a:pt x="1101223" y="600109"/>
                </a:lnTo>
                <a:lnTo>
                  <a:pt x="1103249" y="552450"/>
                </a:lnTo>
                <a:lnTo>
                  <a:pt x="1101223" y="504790"/>
                </a:lnTo>
                <a:lnTo>
                  <a:pt x="1095258" y="458255"/>
                </a:lnTo>
                <a:lnTo>
                  <a:pt x="1085519" y="413009"/>
                </a:lnTo>
                <a:lnTo>
                  <a:pt x="1072171" y="369221"/>
                </a:lnTo>
                <a:lnTo>
                  <a:pt x="1055380" y="327054"/>
                </a:lnTo>
                <a:lnTo>
                  <a:pt x="1035312" y="286676"/>
                </a:lnTo>
                <a:lnTo>
                  <a:pt x="1012133" y="248251"/>
                </a:lnTo>
                <a:lnTo>
                  <a:pt x="986007" y="211947"/>
                </a:lnTo>
                <a:lnTo>
                  <a:pt x="957101" y="177929"/>
                </a:lnTo>
                <a:lnTo>
                  <a:pt x="925580" y="146363"/>
                </a:lnTo>
                <a:lnTo>
                  <a:pt x="891610" y="117415"/>
                </a:lnTo>
                <a:lnTo>
                  <a:pt x="855357" y="91251"/>
                </a:lnTo>
                <a:lnTo>
                  <a:pt x="816985" y="68038"/>
                </a:lnTo>
                <a:lnTo>
                  <a:pt x="776662" y="47940"/>
                </a:lnTo>
                <a:lnTo>
                  <a:pt x="734552" y="31124"/>
                </a:lnTo>
                <a:lnTo>
                  <a:pt x="690822" y="17756"/>
                </a:lnTo>
                <a:lnTo>
                  <a:pt x="645636" y="8002"/>
                </a:lnTo>
                <a:lnTo>
                  <a:pt x="599160" y="2028"/>
                </a:lnTo>
                <a:lnTo>
                  <a:pt x="551560" y="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1562" y="30645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30" h="1104900">
                <a:moveTo>
                  <a:pt x="551624" y="0"/>
                </a:moveTo>
                <a:lnTo>
                  <a:pt x="504025" y="2027"/>
                </a:lnTo>
                <a:lnTo>
                  <a:pt x="457551" y="7998"/>
                </a:lnTo>
                <a:lnTo>
                  <a:pt x="412367" y="17748"/>
                </a:lnTo>
                <a:lnTo>
                  <a:pt x="368639" y="31111"/>
                </a:lnTo>
                <a:lnTo>
                  <a:pt x="326533" y="47920"/>
                </a:lnTo>
                <a:lnTo>
                  <a:pt x="286214" y="68012"/>
                </a:lnTo>
                <a:lnTo>
                  <a:pt x="247847" y="91219"/>
                </a:lnTo>
                <a:lnTo>
                  <a:pt x="211599" y="117376"/>
                </a:lnTo>
                <a:lnTo>
                  <a:pt x="177634" y="146318"/>
                </a:lnTo>
                <a:lnTo>
                  <a:pt x="146118" y="177879"/>
                </a:lnTo>
                <a:lnTo>
                  <a:pt x="117217" y="211893"/>
                </a:lnTo>
                <a:lnTo>
                  <a:pt x="91096" y="248195"/>
                </a:lnTo>
                <a:lnTo>
                  <a:pt x="67921" y="286619"/>
                </a:lnTo>
                <a:lnTo>
                  <a:pt x="47857" y="327000"/>
                </a:lnTo>
                <a:lnTo>
                  <a:pt x="31069" y="369171"/>
                </a:lnTo>
                <a:lnTo>
                  <a:pt x="17725" y="412967"/>
                </a:lnTo>
                <a:lnTo>
                  <a:pt x="7988" y="458222"/>
                </a:lnTo>
                <a:lnTo>
                  <a:pt x="2024" y="504772"/>
                </a:lnTo>
                <a:lnTo>
                  <a:pt x="0" y="552450"/>
                </a:lnTo>
                <a:lnTo>
                  <a:pt x="2024" y="600109"/>
                </a:lnTo>
                <a:lnTo>
                  <a:pt x="7988" y="646644"/>
                </a:lnTo>
                <a:lnTo>
                  <a:pt x="17725" y="691890"/>
                </a:lnTo>
                <a:lnTo>
                  <a:pt x="31069" y="735678"/>
                </a:lnTo>
                <a:lnTo>
                  <a:pt x="47857" y="777845"/>
                </a:lnTo>
                <a:lnTo>
                  <a:pt x="67921" y="818223"/>
                </a:lnTo>
                <a:lnTo>
                  <a:pt x="91096" y="856648"/>
                </a:lnTo>
                <a:lnTo>
                  <a:pt x="117217" y="892952"/>
                </a:lnTo>
                <a:lnTo>
                  <a:pt x="146118" y="926970"/>
                </a:lnTo>
                <a:lnTo>
                  <a:pt x="177634" y="958536"/>
                </a:lnTo>
                <a:lnTo>
                  <a:pt x="211599" y="987484"/>
                </a:lnTo>
                <a:lnTo>
                  <a:pt x="247847" y="1013648"/>
                </a:lnTo>
                <a:lnTo>
                  <a:pt x="286214" y="1036861"/>
                </a:lnTo>
                <a:lnTo>
                  <a:pt x="326533" y="1056959"/>
                </a:lnTo>
                <a:lnTo>
                  <a:pt x="368639" y="1073775"/>
                </a:lnTo>
                <a:lnTo>
                  <a:pt x="412367" y="1087143"/>
                </a:lnTo>
                <a:lnTo>
                  <a:pt x="457551" y="1096897"/>
                </a:lnTo>
                <a:lnTo>
                  <a:pt x="504025" y="1102871"/>
                </a:lnTo>
                <a:lnTo>
                  <a:pt x="551624" y="1104900"/>
                </a:lnTo>
                <a:lnTo>
                  <a:pt x="599224" y="1102871"/>
                </a:lnTo>
                <a:lnTo>
                  <a:pt x="645699" y="1096897"/>
                </a:lnTo>
                <a:lnTo>
                  <a:pt x="690885" y="1087143"/>
                </a:lnTo>
                <a:lnTo>
                  <a:pt x="734616" y="1073775"/>
                </a:lnTo>
                <a:lnTo>
                  <a:pt x="776726" y="1056959"/>
                </a:lnTo>
                <a:lnTo>
                  <a:pt x="817049" y="1036861"/>
                </a:lnTo>
                <a:lnTo>
                  <a:pt x="855420" y="1013648"/>
                </a:lnTo>
                <a:lnTo>
                  <a:pt x="891674" y="987484"/>
                </a:lnTo>
                <a:lnTo>
                  <a:pt x="925643" y="958536"/>
                </a:lnTo>
                <a:lnTo>
                  <a:pt x="957164" y="926970"/>
                </a:lnTo>
                <a:lnTo>
                  <a:pt x="986070" y="892952"/>
                </a:lnTo>
                <a:lnTo>
                  <a:pt x="1012196" y="856648"/>
                </a:lnTo>
                <a:lnTo>
                  <a:pt x="1035376" y="818223"/>
                </a:lnTo>
                <a:lnTo>
                  <a:pt x="1055444" y="777845"/>
                </a:lnTo>
                <a:lnTo>
                  <a:pt x="1072235" y="735678"/>
                </a:lnTo>
                <a:lnTo>
                  <a:pt x="1085583" y="691890"/>
                </a:lnTo>
                <a:lnTo>
                  <a:pt x="1095322" y="646644"/>
                </a:lnTo>
                <a:lnTo>
                  <a:pt x="1101287" y="600109"/>
                </a:lnTo>
                <a:lnTo>
                  <a:pt x="1103312" y="552450"/>
                </a:lnTo>
                <a:lnTo>
                  <a:pt x="1101287" y="504772"/>
                </a:lnTo>
                <a:lnTo>
                  <a:pt x="1095322" y="458222"/>
                </a:lnTo>
                <a:lnTo>
                  <a:pt x="1085583" y="412967"/>
                </a:lnTo>
                <a:lnTo>
                  <a:pt x="1072235" y="369171"/>
                </a:lnTo>
                <a:lnTo>
                  <a:pt x="1055444" y="327000"/>
                </a:lnTo>
                <a:lnTo>
                  <a:pt x="1035376" y="286619"/>
                </a:lnTo>
                <a:lnTo>
                  <a:pt x="1012196" y="248195"/>
                </a:lnTo>
                <a:lnTo>
                  <a:pt x="986070" y="211893"/>
                </a:lnTo>
                <a:lnTo>
                  <a:pt x="957164" y="177879"/>
                </a:lnTo>
                <a:lnTo>
                  <a:pt x="925643" y="146318"/>
                </a:lnTo>
                <a:lnTo>
                  <a:pt x="891674" y="117376"/>
                </a:lnTo>
                <a:lnTo>
                  <a:pt x="855420" y="91219"/>
                </a:lnTo>
                <a:lnTo>
                  <a:pt x="817049" y="68012"/>
                </a:lnTo>
                <a:lnTo>
                  <a:pt x="776726" y="47920"/>
                </a:lnTo>
                <a:lnTo>
                  <a:pt x="734616" y="31111"/>
                </a:lnTo>
                <a:lnTo>
                  <a:pt x="690885" y="17748"/>
                </a:lnTo>
                <a:lnTo>
                  <a:pt x="645699" y="7998"/>
                </a:lnTo>
                <a:lnTo>
                  <a:pt x="599224" y="2027"/>
                </a:lnTo>
                <a:lnTo>
                  <a:pt x="551624" y="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4600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1103249" y="552450"/>
                </a:moveTo>
                <a:lnTo>
                  <a:pt x="1101224" y="504790"/>
                </a:lnTo>
                <a:lnTo>
                  <a:pt x="1095262" y="458255"/>
                </a:lnTo>
                <a:lnTo>
                  <a:pt x="1085528" y="413009"/>
                </a:lnTo>
                <a:lnTo>
                  <a:pt x="1072186" y="369221"/>
                </a:lnTo>
                <a:lnTo>
                  <a:pt x="1055402" y="327054"/>
                </a:lnTo>
                <a:lnTo>
                  <a:pt x="1035342" y="286676"/>
                </a:lnTo>
                <a:lnTo>
                  <a:pt x="1012172" y="248251"/>
                </a:lnTo>
                <a:lnTo>
                  <a:pt x="986056" y="211947"/>
                </a:lnTo>
                <a:lnTo>
                  <a:pt x="957159" y="177929"/>
                </a:lnTo>
                <a:lnTo>
                  <a:pt x="925648" y="146363"/>
                </a:lnTo>
                <a:lnTo>
                  <a:pt x="891688" y="117415"/>
                </a:lnTo>
                <a:lnTo>
                  <a:pt x="855445" y="91251"/>
                </a:lnTo>
                <a:lnTo>
                  <a:pt x="817082" y="68038"/>
                </a:lnTo>
                <a:lnTo>
                  <a:pt x="776767" y="47940"/>
                </a:lnTo>
                <a:lnTo>
                  <a:pt x="734665" y="31124"/>
                </a:lnTo>
                <a:lnTo>
                  <a:pt x="690940" y="17756"/>
                </a:lnTo>
                <a:lnTo>
                  <a:pt x="645759" y="8002"/>
                </a:lnTo>
                <a:lnTo>
                  <a:pt x="599286" y="2028"/>
                </a:lnTo>
                <a:lnTo>
                  <a:pt x="551688" y="0"/>
                </a:lnTo>
                <a:lnTo>
                  <a:pt x="504088" y="2028"/>
                </a:lnTo>
                <a:lnTo>
                  <a:pt x="457612" y="8002"/>
                </a:lnTo>
                <a:lnTo>
                  <a:pt x="412426" y="17756"/>
                </a:lnTo>
                <a:lnTo>
                  <a:pt x="368696" y="31124"/>
                </a:lnTo>
                <a:lnTo>
                  <a:pt x="326586" y="47940"/>
                </a:lnTo>
                <a:lnTo>
                  <a:pt x="286263" y="68038"/>
                </a:lnTo>
                <a:lnTo>
                  <a:pt x="247891" y="91251"/>
                </a:lnTo>
                <a:lnTo>
                  <a:pt x="211638" y="117415"/>
                </a:lnTo>
                <a:lnTo>
                  <a:pt x="177668" y="146363"/>
                </a:lnTo>
                <a:lnTo>
                  <a:pt x="146147" y="177929"/>
                </a:lnTo>
                <a:lnTo>
                  <a:pt x="117241" y="211947"/>
                </a:lnTo>
                <a:lnTo>
                  <a:pt x="91115" y="248251"/>
                </a:lnTo>
                <a:lnTo>
                  <a:pt x="67936" y="286676"/>
                </a:lnTo>
                <a:lnTo>
                  <a:pt x="47868" y="327054"/>
                </a:lnTo>
                <a:lnTo>
                  <a:pt x="31077" y="369221"/>
                </a:lnTo>
                <a:lnTo>
                  <a:pt x="17729" y="413009"/>
                </a:lnTo>
                <a:lnTo>
                  <a:pt x="7990" y="458255"/>
                </a:lnTo>
                <a:lnTo>
                  <a:pt x="2025" y="504790"/>
                </a:lnTo>
                <a:lnTo>
                  <a:pt x="0" y="552450"/>
                </a:lnTo>
                <a:lnTo>
                  <a:pt x="2025" y="600109"/>
                </a:lnTo>
                <a:lnTo>
                  <a:pt x="7990" y="646644"/>
                </a:lnTo>
                <a:lnTo>
                  <a:pt x="17729" y="691890"/>
                </a:lnTo>
                <a:lnTo>
                  <a:pt x="31077" y="735678"/>
                </a:lnTo>
                <a:lnTo>
                  <a:pt x="47868" y="777845"/>
                </a:lnTo>
                <a:lnTo>
                  <a:pt x="67936" y="818223"/>
                </a:lnTo>
                <a:lnTo>
                  <a:pt x="91115" y="856648"/>
                </a:lnTo>
                <a:lnTo>
                  <a:pt x="117241" y="892952"/>
                </a:lnTo>
                <a:lnTo>
                  <a:pt x="146147" y="926970"/>
                </a:lnTo>
                <a:lnTo>
                  <a:pt x="177668" y="958536"/>
                </a:lnTo>
                <a:lnTo>
                  <a:pt x="211638" y="987484"/>
                </a:lnTo>
                <a:lnTo>
                  <a:pt x="247891" y="1013648"/>
                </a:lnTo>
                <a:lnTo>
                  <a:pt x="286263" y="1036861"/>
                </a:lnTo>
                <a:lnTo>
                  <a:pt x="326586" y="1056959"/>
                </a:lnTo>
                <a:lnTo>
                  <a:pt x="368696" y="1073775"/>
                </a:lnTo>
                <a:lnTo>
                  <a:pt x="412426" y="1087143"/>
                </a:lnTo>
                <a:lnTo>
                  <a:pt x="457612" y="1096897"/>
                </a:lnTo>
                <a:lnTo>
                  <a:pt x="504088" y="1102871"/>
                </a:lnTo>
                <a:lnTo>
                  <a:pt x="551688" y="1104900"/>
                </a:lnTo>
                <a:lnTo>
                  <a:pt x="599286" y="1102871"/>
                </a:lnTo>
                <a:lnTo>
                  <a:pt x="645759" y="1096897"/>
                </a:lnTo>
                <a:lnTo>
                  <a:pt x="690940" y="1087143"/>
                </a:lnTo>
                <a:lnTo>
                  <a:pt x="734665" y="1073775"/>
                </a:lnTo>
                <a:lnTo>
                  <a:pt x="776767" y="1056959"/>
                </a:lnTo>
                <a:lnTo>
                  <a:pt x="817082" y="1036861"/>
                </a:lnTo>
                <a:lnTo>
                  <a:pt x="855445" y="1013648"/>
                </a:lnTo>
                <a:lnTo>
                  <a:pt x="891688" y="987484"/>
                </a:lnTo>
                <a:lnTo>
                  <a:pt x="925648" y="958536"/>
                </a:lnTo>
                <a:lnTo>
                  <a:pt x="957159" y="926970"/>
                </a:lnTo>
                <a:lnTo>
                  <a:pt x="986056" y="892952"/>
                </a:lnTo>
                <a:lnTo>
                  <a:pt x="1012172" y="856648"/>
                </a:lnTo>
                <a:lnTo>
                  <a:pt x="1035342" y="818223"/>
                </a:lnTo>
                <a:lnTo>
                  <a:pt x="1055402" y="777845"/>
                </a:lnTo>
                <a:lnTo>
                  <a:pt x="1072186" y="735678"/>
                </a:lnTo>
                <a:lnTo>
                  <a:pt x="1085528" y="691890"/>
                </a:lnTo>
                <a:lnTo>
                  <a:pt x="1095262" y="646644"/>
                </a:lnTo>
                <a:lnTo>
                  <a:pt x="1101224" y="600109"/>
                </a:lnTo>
                <a:lnTo>
                  <a:pt x="1103249" y="552450"/>
                </a:lnTo>
                <a:close/>
              </a:path>
            </a:pathLst>
          </a:custGeom>
          <a:ln w="28575">
            <a:solidFill>
              <a:srgbClr val="D9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9025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1103249" y="552450"/>
                </a:moveTo>
                <a:lnTo>
                  <a:pt x="1101224" y="504790"/>
                </a:lnTo>
                <a:lnTo>
                  <a:pt x="1095262" y="458255"/>
                </a:lnTo>
                <a:lnTo>
                  <a:pt x="1085528" y="413009"/>
                </a:lnTo>
                <a:lnTo>
                  <a:pt x="1072186" y="369221"/>
                </a:lnTo>
                <a:lnTo>
                  <a:pt x="1055402" y="327054"/>
                </a:lnTo>
                <a:lnTo>
                  <a:pt x="1035342" y="286676"/>
                </a:lnTo>
                <a:lnTo>
                  <a:pt x="1012172" y="248251"/>
                </a:lnTo>
                <a:lnTo>
                  <a:pt x="986056" y="211947"/>
                </a:lnTo>
                <a:lnTo>
                  <a:pt x="957159" y="177929"/>
                </a:lnTo>
                <a:lnTo>
                  <a:pt x="925648" y="146363"/>
                </a:lnTo>
                <a:lnTo>
                  <a:pt x="891688" y="117415"/>
                </a:lnTo>
                <a:lnTo>
                  <a:pt x="855445" y="91251"/>
                </a:lnTo>
                <a:lnTo>
                  <a:pt x="817082" y="68038"/>
                </a:lnTo>
                <a:lnTo>
                  <a:pt x="776767" y="47940"/>
                </a:lnTo>
                <a:lnTo>
                  <a:pt x="734665" y="31124"/>
                </a:lnTo>
                <a:lnTo>
                  <a:pt x="690940" y="17756"/>
                </a:lnTo>
                <a:lnTo>
                  <a:pt x="645759" y="8002"/>
                </a:lnTo>
                <a:lnTo>
                  <a:pt x="599286" y="2028"/>
                </a:lnTo>
                <a:lnTo>
                  <a:pt x="551688" y="0"/>
                </a:lnTo>
                <a:lnTo>
                  <a:pt x="504088" y="2028"/>
                </a:lnTo>
                <a:lnTo>
                  <a:pt x="457612" y="8002"/>
                </a:lnTo>
                <a:lnTo>
                  <a:pt x="412426" y="17756"/>
                </a:lnTo>
                <a:lnTo>
                  <a:pt x="368696" y="31124"/>
                </a:lnTo>
                <a:lnTo>
                  <a:pt x="326586" y="47940"/>
                </a:lnTo>
                <a:lnTo>
                  <a:pt x="286263" y="68038"/>
                </a:lnTo>
                <a:lnTo>
                  <a:pt x="247891" y="91251"/>
                </a:lnTo>
                <a:lnTo>
                  <a:pt x="211638" y="117415"/>
                </a:lnTo>
                <a:lnTo>
                  <a:pt x="177668" y="146363"/>
                </a:lnTo>
                <a:lnTo>
                  <a:pt x="146147" y="177929"/>
                </a:lnTo>
                <a:lnTo>
                  <a:pt x="117241" y="211947"/>
                </a:lnTo>
                <a:lnTo>
                  <a:pt x="91115" y="248251"/>
                </a:lnTo>
                <a:lnTo>
                  <a:pt x="67936" y="286676"/>
                </a:lnTo>
                <a:lnTo>
                  <a:pt x="47868" y="327054"/>
                </a:lnTo>
                <a:lnTo>
                  <a:pt x="31077" y="369221"/>
                </a:lnTo>
                <a:lnTo>
                  <a:pt x="17729" y="413009"/>
                </a:lnTo>
                <a:lnTo>
                  <a:pt x="7990" y="458255"/>
                </a:lnTo>
                <a:lnTo>
                  <a:pt x="2025" y="504790"/>
                </a:lnTo>
                <a:lnTo>
                  <a:pt x="0" y="552450"/>
                </a:lnTo>
                <a:lnTo>
                  <a:pt x="2025" y="600109"/>
                </a:lnTo>
                <a:lnTo>
                  <a:pt x="7990" y="646644"/>
                </a:lnTo>
                <a:lnTo>
                  <a:pt x="17729" y="691890"/>
                </a:lnTo>
                <a:lnTo>
                  <a:pt x="31077" y="735678"/>
                </a:lnTo>
                <a:lnTo>
                  <a:pt x="47868" y="777845"/>
                </a:lnTo>
                <a:lnTo>
                  <a:pt x="67936" y="818223"/>
                </a:lnTo>
                <a:lnTo>
                  <a:pt x="91115" y="856648"/>
                </a:lnTo>
                <a:lnTo>
                  <a:pt x="117241" y="892952"/>
                </a:lnTo>
                <a:lnTo>
                  <a:pt x="146147" y="926970"/>
                </a:lnTo>
                <a:lnTo>
                  <a:pt x="177668" y="958536"/>
                </a:lnTo>
                <a:lnTo>
                  <a:pt x="211638" y="987484"/>
                </a:lnTo>
                <a:lnTo>
                  <a:pt x="247891" y="1013648"/>
                </a:lnTo>
                <a:lnTo>
                  <a:pt x="286263" y="1036861"/>
                </a:lnTo>
                <a:lnTo>
                  <a:pt x="326586" y="1056959"/>
                </a:lnTo>
                <a:lnTo>
                  <a:pt x="368696" y="1073775"/>
                </a:lnTo>
                <a:lnTo>
                  <a:pt x="412426" y="1087143"/>
                </a:lnTo>
                <a:lnTo>
                  <a:pt x="457612" y="1096897"/>
                </a:lnTo>
                <a:lnTo>
                  <a:pt x="504088" y="1102871"/>
                </a:lnTo>
                <a:lnTo>
                  <a:pt x="551688" y="1104900"/>
                </a:lnTo>
                <a:lnTo>
                  <a:pt x="599286" y="1102871"/>
                </a:lnTo>
                <a:lnTo>
                  <a:pt x="645759" y="1096897"/>
                </a:lnTo>
                <a:lnTo>
                  <a:pt x="690940" y="1087143"/>
                </a:lnTo>
                <a:lnTo>
                  <a:pt x="734665" y="1073775"/>
                </a:lnTo>
                <a:lnTo>
                  <a:pt x="776767" y="1056959"/>
                </a:lnTo>
                <a:lnTo>
                  <a:pt x="817082" y="1036861"/>
                </a:lnTo>
                <a:lnTo>
                  <a:pt x="855445" y="1013648"/>
                </a:lnTo>
                <a:lnTo>
                  <a:pt x="891688" y="987484"/>
                </a:lnTo>
                <a:lnTo>
                  <a:pt x="925648" y="958536"/>
                </a:lnTo>
                <a:lnTo>
                  <a:pt x="957159" y="926970"/>
                </a:lnTo>
                <a:lnTo>
                  <a:pt x="986056" y="892952"/>
                </a:lnTo>
                <a:lnTo>
                  <a:pt x="1012172" y="856648"/>
                </a:lnTo>
                <a:lnTo>
                  <a:pt x="1035342" y="818223"/>
                </a:lnTo>
                <a:lnTo>
                  <a:pt x="1055402" y="777845"/>
                </a:lnTo>
                <a:lnTo>
                  <a:pt x="1072186" y="735678"/>
                </a:lnTo>
                <a:lnTo>
                  <a:pt x="1085528" y="691890"/>
                </a:lnTo>
                <a:lnTo>
                  <a:pt x="1095262" y="646644"/>
                </a:lnTo>
                <a:lnTo>
                  <a:pt x="1101224" y="600109"/>
                </a:lnTo>
                <a:lnTo>
                  <a:pt x="1103249" y="552450"/>
                </a:lnTo>
                <a:close/>
              </a:path>
            </a:pathLst>
          </a:custGeom>
          <a:ln w="28575">
            <a:solidFill>
              <a:srgbClr val="D9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621358"/>
            <a:ext cx="7549515" cy="4806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Para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um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texto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claro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como: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CCCCFF"/>
              </a:buClr>
              <a:buFont typeface="Wingdings"/>
              <a:buChar char=""/>
            </a:pPr>
            <a:endParaRPr sz="3150">
              <a:latin typeface="Arial MT"/>
              <a:cs typeface="Arial MT"/>
            </a:endParaRPr>
          </a:p>
          <a:p>
            <a:pPr marL="694055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meet</a:t>
            </a:r>
            <a:r>
              <a:rPr sz="3200" spc="1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me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after</a:t>
            </a:r>
            <a:r>
              <a:rPr sz="3200" spc="3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the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toga</a:t>
            </a:r>
            <a:r>
              <a:rPr sz="3200" spc="2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party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0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O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texto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cifrado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será: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CCFF"/>
              </a:buClr>
              <a:buFont typeface="Wingdings"/>
              <a:buChar char=""/>
            </a:pPr>
            <a:endParaRPr sz="3050">
              <a:latin typeface="Arial MT"/>
              <a:cs typeface="Arial MT"/>
            </a:endParaRPr>
          </a:p>
          <a:p>
            <a:pPr marL="59944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ourier New"/>
                <a:cs typeface="Courier New"/>
              </a:rPr>
              <a:t>PHHW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PH DIWHU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WKH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WRJD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SDUWB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00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Teremos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25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chaves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possíveis.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22"/>
            <a:ext cx="63093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Arial MT"/>
                <a:cs typeface="Arial MT"/>
              </a:rPr>
              <a:t>Generalização</a:t>
            </a:r>
            <a:r>
              <a:rPr sz="3400" spc="10" dirty="0">
                <a:latin typeface="Arial MT"/>
                <a:cs typeface="Arial MT"/>
              </a:rPr>
              <a:t> </a:t>
            </a:r>
            <a:r>
              <a:rPr sz="3400" spc="-5" dirty="0">
                <a:latin typeface="Arial MT"/>
                <a:cs typeface="Arial MT"/>
              </a:rPr>
              <a:t>da Cifra de César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952680"/>
            <a:ext cx="474853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200" spc="155" dirty="0">
                <a:solidFill>
                  <a:srgbClr val="CCCCFF"/>
                </a:solidFill>
                <a:latin typeface="Wingdings"/>
                <a:cs typeface="Wingdings"/>
              </a:rPr>
              <a:t></a:t>
            </a:r>
            <a:r>
              <a:rPr sz="3200" spc="15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=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D(C)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=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(C-k)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mod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26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8041005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Cada </a:t>
            </a:r>
            <a:r>
              <a:rPr sz="3200" dirty="0">
                <a:latin typeface="Arial MT"/>
                <a:cs typeface="Arial MT"/>
              </a:rPr>
              <a:t>letra se desloca </a:t>
            </a:r>
            <a:r>
              <a:rPr sz="3200" i="1" dirty="0">
                <a:latin typeface="Arial"/>
                <a:cs typeface="Arial"/>
              </a:rPr>
              <a:t>k </a:t>
            </a:r>
            <a:r>
              <a:rPr sz="3200" dirty="0">
                <a:latin typeface="Arial MT"/>
                <a:cs typeface="Arial MT"/>
              </a:rPr>
              <a:t>vezes, </a:t>
            </a:r>
            <a:r>
              <a:rPr sz="3200" spc="-5" dirty="0">
                <a:latin typeface="Arial MT"/>
                <a:cs typeface="Arial MT"/>
              </a:rPr>
              <a:t>em </a:t>
            </a:r>
            <a:r>
              <a:rPr sz="3200" dirty="0">
                <a:latin typeface="Arial MT"/>
                <a:cs typeface="Arial MT"/>
              </a:rPr>
              <a:t>vez </a:t>
            </a:r>
            <a:r>
              <a:rPr sz="3200" spc="-10" dirty="0">
                <a:latin typeface="Arial MT"/>
                <a:cs typeface="Arial MT"/>
              </a:rPr>
              <a:t>de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três.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Neste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caso,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k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passa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uma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chave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para </a:t>
            </a:r>
            <a:r>
              <a:rPr sz="3200" dirty="0">
                <a:latin typeface="Arial MT"/>
                <a:cs typeface="Arial MT"/>
              </a:rPr>
              <a:t>o </a:t>
            </a:r>
            <a:r>
              <a:rPr sz="3200" spc="-5" dirty="0">
                <a:latin typeface="Arial MT"/>
                <a:cs typeface="Arial MT"/>
              </a:rPr>
              <a:t>método genérico dos alfabetos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deslocados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forma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circular.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C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=</a:t>
            </a:r>
            <a:r>
              <a:rPr sz="3200" spc="-5" dirty="0">
                <a:latin typeface="Arial MT"/>
                <a:cs typeface="Arial MT"/>
              </a:rPr>
              <a:t> E(p)=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(p+k)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mod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26</a:t>
            </a:r>
            <a:endParaRPr sz="3200">
              <a:latin typeface="Arial MT"/>
              <a:cs typeface="Arial MT"/>
            </a:endParaRPr>
          </a:p>
          <a:p>
            <a:pPr marL="355600" marR="1023619" indent="-343535">
              <a:lnSpc>
                <a:spcPct val="100000"/>
              </a:lnSpc>
              <a:spcBef>
                <a:spcPts val="76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Um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deslocamento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pode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qualquer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k=1..25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769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Cifras de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Substituição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Monoalfabética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0804"/>
            <a:ext cx="7876540" cy="42583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Próximo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aprimoramento:</a:t>
            </a:r>
            <a:endParaRPr sz="3200">
              <a:latin typeface="Arial MT"/>
              <a:cs typeface="Arial MT"/>
            </a:endParaRPr>
          </a:p>
          <a:p>
            <a:pPr marL="946785" marR="5080" lvl="1" indent="-477520">
              <a:lnSpc>
                <a:spcPct val="100000"/>
              </a:lnSpc>
              <a:spcBef>
                <a:spcPts val="670"/>
              </a:spcBef>
              <a:buClr>
                <a:srgbClr val="CCCCFF"/>
              </a:buClr>
              <a:buFont typeface="Wingdings"/>
              <a:buChar char=""/>
              <a:tabLst>
                <a:tab pos="869950" algn="l"/>
              </a:tabLst>
            </a:pPr>
            <a:r>
              <a:rPr sz="2700" spc="-5" dirty="0">
                <a:latin typeface="Arial MT"/>
                <a:cs typeface="Arial MT"/>
              </a:rPr>
              <a:t>Cada </a:t>
            </a:r>
            <a:r>
              <a:rPr sz="2700" dirty="0">
                <a:latin typeface="Arial MT"/>
                <a:cs typeface="Arial MT"/>
              </a:rPr>
              <a:t>letra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texto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simples,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do alfabeto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de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26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letras,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seja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mapeada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para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alguma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outra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letra.</a:t>
            </a:r>
            <a:endParaRPr sz="2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CCFF"/>
              </a:buClr>
              <a:buFont typeface="Wingdings"/>
              <a:buChar char=""/>
            </a:pPr>
            <a:endParaRPr sz="4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  <a:tab pos="1833880" algn="l"/>
                <a:tab pos="3380740" algn="l"/>
                <a:tab pos="4791710" algn="l"/>
                <a:tab pos="6249035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-&gt;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Q,	b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-&gt;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W,	c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-&gt;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E,	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-&gt;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R,	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-&gt;T,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...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405765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Esse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sistema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geral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é</a:t>
            </a:r>
            <a:r>
              <a:rPr sz="3200" spc="-5" dirty="0">
                <a:latin typeface="Arial MT"/>
                <a:cs typeface="Arial MT"/>
              </a:rPr>
              <a:t> chamado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0000E4"/>
                </a:solidFill>
                <a:latin typeface="Arial"/>
                <a:cs typeface="Arial"/>
              </a:rPr>
              <a:t>cifra</a:t>
            </a:r>
            <a:r>
              <a:rPr sz="3200" b="1" spc="-25" dirty="0">
                <a:solidFill>
                  <a:srgbClr val="0000E4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E4"/>
                </a:solidFill>
                <a:latin typeface="Arial"/>
                <a:cs typeface="Arial"/>
              </a:rPr>
              <a:t>de </a:t>
            </a:r>
            <a:r>
              <a:rPr sz="3200" b="1" spc="-875" dirty="0">
                <a:solidFill>
                  <a:srgbClr val="0000E4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E4"/>
                </a:solidFill>
                <a:latin typeface="Arial"/>
                <a:cs typeface="Arial"/>
              </a:rPr>
              <a:t>substituição</a:t>
            </a:r>
            <a:r>
              <a:rPr sz="3200" b="1" spc="-45" dirty="0">
                <a:solidFill>
                  <a:srgbClr val="0000E4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E4"/>
                </a:solidFill>
                <a:latin typeface="Arial"/>
                <a:cs typeface="Arial"/>
              </a:rPr>
              <a:t>monoalfabética</a:t>
            </a:r>
            <a:r>
              <a:rPr sz="3200" b="1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26529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Conceito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de</a:t>
            </a:r>
            <a:r>
              <a:rPr sz="3800" spc="-5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Código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052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3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988934" cy="4467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Substitui uma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0000CC"/>
                </a:solidFill>
                <a:latin typeface="Arial"/>
                <a:cs typeface="Arial"/>
              </a:rPr>
              <a:t>palavra</a:t>
            </a:r>
            <a:r>
              <a:rPr sz="32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CC"/>
                </a:solidFill>
                <a:latin typeface="Arial"/>
                <a:cs typeface="Arial"/>
              </a:rPr>
              <a:t>por</a:t>
            </a:r>
            <a:r>
              <a:rPr sz="32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CC"/>
                </a:solidFill>
                <a:latin typeface="Arial"/>
                <a:cs typeface="Arial"/>
              </a:rPr>
              <a:t>outra</a:t>
            </a:r>
            <a:r>
              <a:rPr sz="3200" b="1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CC"/>
                </a:solidFill>
                <a:latin typeface="Arial"/>
                <a:cs typeface="Arial"/>
              </a:rPr>
              <a:t>palavra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ou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0000CC"/>
                </a:solidFill>
                <a:latin typeface="Arial"/>
                <a:cs typeface="Arial"/>
              </a:rPr>
              <a:t>palavra por</a:t>
            </a:r>
            <a:r>
              <a:rPr sz="3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CC"/>
                </a:solidFill>
                <a:latin typeface="Arial"/>
                <a:cs typeface="Arial"/>
              </a:rPr>
              <a:t>um </a:t>
            </a:r>
            <a:r>
              <a:rPr sz="3200" b="1" spc="-5" dirty="0">
                <a:solidFill>
                  <a:srgbClr val="0000CC"/>
                </a:solidFill>
                <a:latin typeface="Arial"/>
                <a:cs typeface="Arial"/>
              </a:rPr>
              <a:t>símbolo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b="1" dirty="0">
                <a:latin typeface="Arial"/>
                <a:cs typeface="Arial"/>
              </a:rPr>
              <a:t>Códigos,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no sentido da criptografia</a:t>
            </a:r>
            <a:r>
              <a:rPr sz="3200" b="1" dirty="0">
                <a:latin typeface="Arial"/>
                <a:cs typeface="Arial"/>
              </a:rPr>
              <a:t>,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não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são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mais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utilizados</a:t>
            </a:r>
            <a:r>
              <a:rPr sz="3200" spc="-5" dirty="0">
                <a:latin typeface="Arial MT"/>
                <a:cs typeface="Arial MT"/>
              </a:rPr>
              <a:t>,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embora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tenham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tido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história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…</a:t>
            </a:r>
            <a:endParaRPr sz="3200">
              <a:latin typeface="Arial MT"/>
              <a:cs typeface="Arial MT"/>
            </a:endParaRPr>
          </a:p>
          <a:p>
            <a:pPr marL="850900" marR="99060" lvl="1" indent="-381000">
              <a:lnSpc>
                <a:spcPct val="100000"/>
              </a:lnSpc>
              <a:spcBef>
                <a:spcPts val="670"/>
              </a:spcBef>
              <a:buClr>
                <a:srgbClr val="CCCCFF"/>
              </a:buClr>
              <a:buFont typeface="Wingdings"/>
              <a:buChar char=""/>
              <a:tabLst>
                <a:tab pos="869950" algn="l"/>
              </a:tabLst>
            </a:pPr>
            <a:r>
              <a:rPr sz="2700" dirty="0">
                <a:latin typeface="Arial MT"/>
                <a:cs typeface="Arial MT"/>
              </a:rPr>
              <a:t>O código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na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linguagem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navajo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dos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índios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americanos, </a:t>
            </a:r>
            <a:r>
              <a:rPr sz="2700" dirty="0">
                <a:latin typeface="Arial MT"/>
                <a:cs typeface="Arial MT"/>
              </a:rPr>
              <a:t>utilizado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pelos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mesmos </a:t>
            </a:r>
            <a:r>
              <a:rPr sz="2700" dirty="0">
                <a:latin typeface="Arial MT"/>
                <a:cs typeface="Arial MT"/>
              </a:rPr>
              <a:t>contra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os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japoneses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na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Segunda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Guerra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Mundial.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769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Cifras de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Substituição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Monoalfabética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792044"/>
            <a:ext cx="7703184" cy="2172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512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Sendo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chave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uma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i="1" dirty="0">
                <a:latin typeface="Arial"/>
                <a:cs typeface="Arial"/>
              </a:rPr>
              <a:t>string</a:t>
            </a:r>
            <a:r>
              <a:rPr sz="3200" i="1" spc="-30" dirty="0"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26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letras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correspondente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ao</a:t>
            </a:r>
            <a:r>
              <a:rPr sz="3200" spc="-5" dirty="0">
                <a:latin typeface="Arial MT"/>
                <a:cs typeface="Arial MT"/>
              </a:rPr>
              <a:t> alfabeto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completo.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  <a:tab pos="3806190" algn="l"/>
              </a:tabLst>
            </a:pPr>
            <a:r>
              <a:rPr sz="3200" spc="-5" dirty="0">
                <a:latin typeface="Arial MT"/>
                <a:cs typeface="Arial MT"/>
              </a:rPr>
              <a:t>Quebra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da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chave:	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26!</a:t>
            </a:r>
            <a:r>
              <a:rPr sz="3200" spc="-5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chaves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possíveis.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7193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Cifras</a:t>
            </a:r>
            <a:r>
              <a:rPr sz="3800" spc="-4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6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Substituição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792044"/>
            <a:ext cx="792607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As </a:t>
            </a:r>
            <a:r>
              <a:rPr sz="3200" b="1" dirty="0">
                <a:latin typeface="Arial"/>
                <a:cs typeface="Arial"/>
              </a:rPr>
              <a:t>cifras de </a:t>
            </a:r>
            <a:r>
              <a:rPr sz="3200" b="1" spc="-5" dirty="0">
                <a:latin typeface="Arial"/>
                <a:cs typeface="Arial"/>
              </a:rPr>
              <a:t>substituição </a:t>
            </a:r>
            <a:r>
              <a:rPr sz="3200" b="1" spc="-5" dirty="0">
                <a:solidFill>
                  <a:srgbClr val="0000E4"/>
                </a:solidFill>
                <a:latin typeface="Arial"/>
                <a:cs typeface="Arial"/>
              </a:rPr>
              <a:t>preservam </a:t>
            </a:r>
            <a:r>
              <a:rPr sz="3200" b="1" dirty="0">
                <a:solidFill>
                  <a:srgbClr val="0000E4"/>
                </a:solidFill>
                <a:latin typeface="Arial"/>
                <a:cs typeface="Arial"/>
              </a:rPr>
              <a:t>a </a:t>
            </a:r>
            <a:r>
              <a:rPr sz="3200" b="1" spc="5" dirty="0">
                <a:solidFill>
                  <a:srgbClr val="0000E4"/>
                </a:solidFill>
                <a:latin typeface="Arial"/>
                <a:cs typeface="Arial"/>
              </a:rPr>
              <a:t> </a:t>
            </a:r>
            <a:r>
              <a:rPr sz="3200" b="1" u="heavy" dirty="0">
                <a:solidFill>
                  <a:srgbClr val="0000E4"/>
                </a:solidFill>
                <a:uFill>
                  <a:solidFill>
                    <a:srgbClr val="0000E4"/>
                  </a:solidFill>
                </a:uFill>
                <a:latin typeface="Arial"/>
                <a:cs typeface="Arial"/>
              </a:rPr>
              <a:t>ordem</a:t>
            </a:r>
            <a:r>
              <a:rPr sz="3200" b="1" u="heavy" spc="-20" dirty="0">
                <a:solidFill>
                  <a:srgbClr val="0000E4"/>
                </a:solidFill>
                <a:uFill>
                  <a:solidFill>
                    <a:srgbClr val="0000E4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solidFill>
                  <a:srgbClr val="0000E4"/>
                </a:solidFill>
                <a:uFill>
                  <a:solidFill>
                    <a:srgbClr val="0000E4"/>
                  </a:solidFill>
                </a:uFill>
                <a:latin typeface="Arial"/>
                <a:cs typeface="Arial"/>
              </a:rPr>
              <a:t>dos</a:t>
            </a:r>
            <a:r>
              <a:rPr sz="3200" b="1" u="heavy" spc="-40" dirty="0">
                <a:solidFill>
                  <a:srgbClr val="0000E4"/>
                </a:solidFill>
                <a:uFill>
                  <a:solidFill>
                    <a:srgbClr val="0000E4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solidFill>
                  <a:srgbClr val="0000E4"/>
                </a:solidFill>
                <a:uFill>
                  <a:solidFill>
                    <a:srgbClr val="0000E4"/>
                  </a:solidFill>
                </a:uFill>
                <a:latin typeface="Arial"/>
                <a:cs typeface="Arial"/>
              </a:rPr>
              <a:t>símbolos</a:t>
            </a:r>
            <a:r>
              <a:rPr sz="3200" b="1" spc="-35" dirty="0">
                <a:solidFill>
                  <a:srgbClr val="0000E4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no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texto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claro,</a:t>
            </a:r>
            <a:r>
              <a:rPr sz="3200" spc="-2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b="1" u="heavy" dirty="0">
                <a:solidFill>
                  <a:srgbClr val="0000E4"/>
                </a:solidFill>
                <a:uFill>
                  <a:solidFill>
                    <a:srgbClr val="0000E4"/>
                  </a:solidFill>
                </a:uFill>
                <a:latin typeface="Arial"/>
                <a:cs typeface="Arial"/>
              </a:rPr>
              <a:t>mas </a:t>
            </a:r>
            <a:r>
              <a:rPr sz="3200" b="1" spc="-875" dirty="0">
                <a:solidFill>
                  <a:srgbClr val="0000E4"/>
                </a:solidFill>
                <a:latin typeface="Arial"/>
                <a:cs typeface="Arial"/>
              </a:rPr>
              <a:t> </a:t>
            </a:r>
            <a:r>
              <a:rPr sz="3200" b="1" u="heavy" spc="-5" dirty="0">
                <a:solidFill>
                  <a:srgbClr val="0000E4"/>
                </a:solidFill>
                <a:uFill>
                  <a:solidFill>
                    <a:srgbClr val="0000E4"/>
                  </a:solidFill>
                </a:uFill>
                <a:latin typeface="Arial"/>
                <a:cs typeface="Arial"/>
              </a:rPr>
              <a:t>disfarçam</a:t>
            </a:r>
            <a:r>
              <a:rPr sz="3200" b="1" u="heavy" spc="-25" dirty="0">
                <a:solidFill>
                  <a:srgbClr val="0000E4"/>
                </a:solidFill>
                <a:uFill>
                  <a:solidFill>
                    <a:srgbClr val="0000E4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spc="-10" dirty="0">
                <a:solidFill>
                  <a:srgbClr val="0000E4"/>
                </a:solidFill>
                <a:uFill>
                  <a:solidFill>
                    <a:srgbClr val="0000E4"/>
                  </a:solidFill>
                </a:uFill>
                <a:latin typeface="Arial"/>
                <a:cs typeface="Arial"/>
              </a:rPr>
              <a:t>esses </a:t>
            </a:r>
            <a:r>
              <a:rPr sz="3200" b="1" u="heavy" spc="-5" dirty="0">
                <a:solidFill>
                  <a:srgbClr val="0000E4"/>
                </a:solidFill>
                <a:uFill>
                  <a:solidFill>
                    <a:srgbClr val="0000E4"/>
                  </a:solidFill>
                </a:uFill>
                <a:latin typeface="Arial"/>
                <a:cs typeface="Arial"/>
              </a:rPr>
              <a:t>símbolos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769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Cifras de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Substituição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Monoalfabética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738759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7005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Entretanto,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apesar</a:t>
            </a:r>
            <a:r>
              <a:rPr sz="32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de</a:t>
            </a:r>
            <a:r>
              <a:rPr sz="32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parecer</a:t>
            </a:r>
            <a:r>
              <a:rPr sz="32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seguro</a:t>
            </a:r>
            <a:r>
              <a:rPr sz="3200" spc="-5" dirty="0">
                <a:latin typeface="Arial MT"/>
                <a:cs typeface="Arial MT"/>
              </a:rPr>
              <a:t>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 um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volume de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texto cifrado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surpreendentemente pequeno</a:t>
            </a:r>
            <a:r>
              <a:rPr sz="3200" spc="-5" dirty="0">
                <a:latin typeface="Arial MT"/>
                <a:cs typeface="Arial MT"/>
              </a:rPr>
              <a:t>, </a:t>
            </a:r>
            <a:r>
              <a:rPr sz="3200" dirty="0">
                <a:latin typeface="Arial MT"/>
                <a:cs typeface="Arial MT"/>
              </a:rPr>
              <a:t>a cifra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descoberta.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  <a:tab pos="2522220" algn="l"/>
              </a:tabLst>
            </a:pPr>
            <a:r>
              <a:rPr sz="3200" spc="-5" dirty="0">
                <a:latin typeface="Arial MT"/>
                <a:cs typeface="Arial MT"/>
              </a:rPr>
              <a:t>Estratégia:	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propriedades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estatísticas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idiomas.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769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Cifras de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Substituição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Monoalfabética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788275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413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  <a:tab pos="1031875" algn="l"/>
                <a:tab pos="1776730" algn="l"/>
                <a:tab pos="2228215" algn="l"/>
              </a:tabLst>
            </a:pPr>
            <a:r>
              <a:rPr sz="3200" spc="-5" dirty="0">
                <a:latin typeface="Arial MT"/>
                <a:cs typeface="Arial MT"/>
              </a:rPr>
              <a:t>Inglês:	</a:t>
            </a:r>
            <a:r>
              <a:rPr sz="3200" dirty="0">
                <a:latin typeface="Arial MT"/>
                <a:cs typeface="Arial MT"/>
              </a:rPr>
              <a:t>e	é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letra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comum,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seguida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	</a:t>
            </a:r>
            <a:r>
              <a:rPr sz="3200" i="1" dirty="0">
                <a:latin typeface="Arial"/>
                <a:cs typeface="Arial"/>
              </a:rPr>
              <a:t>t,</a:t>
            </a:r>
            <a:r>
              <a:rPr sz="3200" i="1" spc="-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o,</a:t>
            </a:r>
            <a:r>
              <a:rPr sz="3200" i="1" spc="-1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a,</a:t>
            </a:r>
            <a:r>
              <a:rPr sz="3200" i="1" spc="-1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n,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i, </a:t>
            </a:r>
            <a:r>
              <a:rPr sz="3200" i="1" spc="-5" dirty="0">
                <a:latin typeface="Arial"/>
                <a:cs typeface="Arial"/>
              </a:rPr>
              <a:t>...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  <a:tab pos="4933950" algn="l"/>
              </a:tabLst>
            </a:pPr>
            <a:r>
              <a:rPr sz="3200" dirty="0">
                <a:latin typeface="Arial MT"/>
                <a:cs typeface="Arial MT"/>
              </a:rPr>
              <a:t>Digramas</a:t>
            </a:r>
            <a:r>
              <a:rPr sz="3200" spc="-5" dirty="0">
                <a:latin typeface="Arial MT"/>
                <a:cs typeface="Arial MT"/>
              </a:rPr>
              <a:t> mais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comuns:	</a:t>
            </a:r>
            <a:r>
              <a:rPr sz="3200" i="1" dirty="0">
                <a:latin typeface="Arial"/>
                <a:cs typeface="Arial"/>
              </a:rPr>
              <a:t>th,</a:t>
            </a:r>
            <a:r>
              <a:rPr sz="3200" i="1" spc="-2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in,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er,</a:t>
            </a:r>
            <a:r>
              <a:rPr sz="3200" i="1" spc="-1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re,</a:t>
            </a:r>
            <a:r>
              <a:rPr sz="3200" i="1" spc="-4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na,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i="1" spc="-5" dirty="0">
                <a:latin typeface="Arial"/>
                <a:cs typeface="Arial"/>
              </a:rPr>
              <a:t>...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"/>
              <a:cs typeface="Arial"/>
            </a:endParaRPr>
          </a:p>
          <a:p>
            <a:pPr marL="355600" marR="410845" indent="-343535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  <a:tab pos="5024120" algn="l"/>
              </a:tabLst>
            </a:pPr>
            <a:r>
              <a:rPr sz="3200" dirty="0">
                <a:latin typeface="Arial MT"/>
                <a:cs typeface="Arial MT"/>
              </a:rPr>
              <a:t>Trigramas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mais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comuns:	</a:t>
            </a:r>
            <a:r>
              <a:rPr sz="3200" i="1" spc="-5" dirty="0">
                <a:latin typeface="Arial"/>
                <a:cs typeface="Arial"/>
              </a:rPr>
              <a:t>the,</a:t>
            </a:r>
            <a:r>
              <a:rPr sz="3200" i="1" spc="-5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ing,</a:t>
            </a:r>
            <a:r>
              <a:rPr sz="3200" i="1" spc="-4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and, </a:t>
            </a:r>
            <a:r>
              <a:rPr sz="3200" i="1" spc="-869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ion.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769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Cifras de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Substituição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Monoalfabética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8040370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6395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  <a:tab pos="3175000" algn="l"/>
              </a:tabLst>
            </a:pPr>
            <a:r>
              <a:rPr sz="3200" spc="-5" dirty="0">
                <a:latin typeface="Arial MT"/>
                <a:cs typeface="Arial MT"/>
              </a:rPr>
              <a:t>Criptoanalista:	descriptografar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cifra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monoalfabética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... ...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6985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Conta </a:t>
            </a:r>
            <a:r>
              <a:rPr sz="3200" dirty="0">
                <a:latin typeface="Arial MT"/>
                <a:cs typeface="Arial MT"/>
              </a:rPr>
              <a:t>as </a:t>
            </a:r>
            <a:r>
              <a:rPr sz="3200" spc="-5" dirty="0">
                <a:latin typeface="Arial MT"/>
                <a:cs typeface="Arial MT"/>
              </a:rPr>
              <a:t>frequências relativas </a:t>
            </a:r>
            <a:r>
              <a:rPr sz="3200" dirty="0">
                <a:latin typeface="Arial MT"/>
                <a:cs typeface="Arial MT"/>
              </a:rPr>
              <a:t>de </a:t>
            </a:r>
            <a:r>
              <a:rPr sz="3200" spc="-5" dirty="0">
                <a:latin typeface="Arial MT"/>
                <a:cs typeface="Arial MT"/>
              </a:rPr>
              <a:t>todas </a:t>
            </a:r>
            <a:r>
              <a:rPr sz="3200" spc="-10" dirty="0">
                <a:latin typeface="Arial MT"/>
                <a:cs typeface="Arial MT"/>
              </a:rPr>
              <a:t>as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letras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texto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cifrado.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Substitui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letra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à </a:t>
            </a:r>
            <a:r>
              <a:rPr sz="3200" spc="-5" dirty="0">
                <a:latin typeface="Arial MT"/>
                <a:cs typeface="Arial MT"/>
              </a:rPr>
              <a:t>letra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comum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à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próxima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letra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mais </a:t>
            </a:r>
            <a:r>
              <a:rPr sz="3200" dirty="0">
                <a:latin typeface="Arial MT"/>
                <a:cs typeface="Arial MT"/>
              </a:rPr>
              <a:t>comum.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769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Cifras de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Substituição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Monoalfabética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7383145" cy="217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Em</a:t>
            </a:r>
            <a:r>
              <a:rPr sz="3200" spc="-5" dirty="0">
                <a:latin typeface="Arial MT"/>
                <a:cs typeface="Arial MT"/>
              </a:rPr>
              <a:t> seguida,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trigramas ...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Fazendo </a:t>
            </a:r>
            <a:r>
              <a:rPr sz="3200" dirty="0">
                <a:latin typeface="Arial MT"/>
                <a:cs typeface="Arial MT"/>
              </a:rPr>
              <a:t>estimativas com </a:t>
            </a:r>
            <a:r>
              <a:rPr sz="3200" spc="-5" dirty="0">
                <a:latin typeface="Arial MT"/>
                <a:cs typeface="Arial MT"/>
              </a:rPr>
              <a:t>relação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digramas,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trigramas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 </a:t>
            </a:r>
            <a:r>
              <a:rPr sz="3200" spc="-5" dirty="0">
                <a:latin typeface="Arial MT"/>
                <a:cs typeface="Arial MT"/>
              </a:rPr>
              <a:t>letras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comuns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...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769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Cifras de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Substituição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Monoalfabética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792044"/>
            <a:ext cx="804037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e </a:t>
            </a:r>
            <a:r>
              <a:rPr sz="3200" spc="-5" dirty="0">
                <a:latin typeface="Arial MT"/>
                <a:cs typeface="Arial MT"/>
              </a:rPr>
              <a:t>conhecendo </a:t>
            </a:r>
            <a:r>
              <a:rPr sz="3200" dirty="0">
                <a:latin typeface="Arial MT"/>
                <a:cs typeface="Arial MT"/>
              </a:rPr>
              <a:t>os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prováveis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padrões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de </a:t>
            </a:r>
            <a:r>
              <a:rPr sz="32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vogais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e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consoantes</a:t>
            </a:r>
            <a:r>
              <a:rPr sz="3200" spc="-5" dirty="0">
                <a:latin typeface="Arial MT"/>
                <a:cs typeface="Arial MT"/>
              </a:rPr>
              <a:t>, </a:t>
            </a:r>
            <a:r>
              <a:rPr sz="3200" dirty="0">
                <a:latin typeface="Arial MT"/>
                <a:cs typeface="Arial MT"/>
              </a:rPr>
              <a:t>o </a:t>
            </a:r>
            <a:r>
              <a:rPr sz="3200" spc="-5" dirty="0">
                <a:latin typeface="Arial MT"/>
                <a:cs typeface="Arial MT"/>
              </a:rPr>
              <a:t>criptoanalista pode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criar um texto </a:t>
            </a:r>
            <a:r>
              <a:rPr sz="3200" spc="-5" dirty="0">
                <a:latin typeface="Arial MT"/>
                <a:cs typeface="Arial MT"/>
              </a:rPr>
              <a:t>simples, através </a:t>
            </a:r>
            <a:r>
              <a:rPr sz="3200" dirty="0">
                <a:latin typeface="Arial MT"/>
                <a:cs typeface="Arial MT"/>
              </a:rPr>
              <a:t>de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tentativas,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letra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por letra.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769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Cifras de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Substituição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Monoalfabética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806132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Outra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estratégia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é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descobrir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uma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palavra </a:t>
            </a:r>
            <a:r>
              <a:rPr sz="3200" b="1" spc="-8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ou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frase provável</a:t>
            </a:r>
            <a:r>
              <a:rPr sz="3200" spc="-5" dirty="0">
                <a:latin typeface="Arial MT"/>
                <a:cs typeface="Arial MT"/>
              </a:rPr>
              <a:t>,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partir </a:t>
            </a:r>
            <a:r>
              <a:rPr sz="3200" dirty="0">
                <a:latin typeface="Arial MT"/>
                <a:cs typeface="Arial MT"/>
              </a:rPr>
              <a:t>do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conhecimento de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alguma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palavra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muito </a:t>
            </a:r>
            <a:r>
              <a:rPr sz="32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provável</a:t>
            </a:r>
            <a:r>
              <a:rPr sz="3200" spc="-5" dirty="0">
                <a:latin typeface="Arial MT"/>
                <a:cs typeface="Arial MT"/>
              </a:rPr>
              <a:t>, </a:t>
            </a:r>
            <a:r>
              <a:rPr sz="3200" dirty="0">
                <a:latin typeface="Arial MT"/>
                <a:cs typeface="Arial MT"/>
              </a:rPr>
              <a:t>dentro do contexto de </a:t>
            </a:r>
            <a:r>
              <a:rPr sz="3200" spc="-5" dirty="0">
                <a:latin typeface="Arial MT"/>
                <a:cs typeface="Arial MT"/>
              </a:rPr>
              <a:t>alguma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área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profissional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...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233045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Como,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por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exemplo,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financial</a:t>
            </a:r>
            <a:r>
              <a:rPr sz="3200" b="1" i="1" spc="-25" dirty="0"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na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área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contabilidade.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161" y="461594"/>
            <a:ext cx="6562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Força</a:t>
            </a:r>
            <a:r>
              <a:rPr sz="4400" spc="-15" dirty="0"/>
              <a:t> bruta</a:t>
            </a:r>
            <a:r>
              <a:rPr sz="4400" spc="-10" dirty="0"/>
              <a:t> </a:t>
            </a:r>
            <a:r>
              <a:rPr sz="4400" dirty="0"/>
              <a:t>na</a:t>
            </a:r>
            <a:r>
              <a:rPr sz="4400" spc="-15" dirty="0"/>
              <a:t> </a:t>
            </a:r>
            <a:r>
              <a:rPr sz="4400" spc="-20" dirty="0"/>
              <a:t>Cifra</a:t>
            </a:r>
            <a:r>
              <a:rPr sz="4400" spc="-10" dirty="0"/>
              <a:t> </a:t>
            </a:r>
            <a:r>
              <a:rPr sz="4400" dirty="0"/>
              <a:t>de</a:t>
            </a:r>
            <a:r>
              <a:rPr sz="4400" spc="-15" dirty="0"/>
              <a:t> </a:t>
            </a:r>
            <a:r>
              <a:rPr sz="4400" spc="-5" dirty="0"/>
              <a:t>César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2193163"/>
            <a:ext cx="800100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algoritmos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criptografia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descriptografia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são </a:t>
            </a:r>
            <a:r>
              <a:rPr sz="3200" spc="-10" dirty="0">
                <a:latin typeface="Calibri"/>
                <a:cs typeface="Calibri"/>
              </a:rPr>
              <a:t>conhecidos.</a:t>
            </a:r>
            <a:endParaRPr sz="3200">
              <a:latin typeface="Calibri"/>
              <a:cs typeface="Calibri"/>
            </a:endParaRPr>
          </a:p>
          <a:p>
            <a:pPr marL="355600" marR="1964689" indent="-3435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Existem </a:t>
            </a:r>
            <a:r>
              <a:rPr sz="3200" dirty="0">
                <a:latin typeface="Calibri"/>
                <a:cs typeface="Calibri"/>
              </a:rPr>
              <a:t>apenas 25 </a:t>
            </a:r>
            <a:r>
              <a:rPr sz="3200" spc="-15" dirty="0">
                <a:latin typeface="Calibri"/>
                <a:cs typeface="Calibri"/>
              </a:rPr>
              <a:t>chaves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serem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experimentadas.</a:t>
            </a:r>
            <a:endParaRPr sz="3200">
              <a:latin typeface="Calibri"/>
              <a:cs typeface="Calibri"/>
            </a:endParaRPr>
          </a:p>
          <a:p>
            <a:pPr marL="355600" marR="859790" indent="-34353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linguagem </a:t>
            </a:r>
            <a:r>
              <a:rPr sz="3200" dirty="0">
                <a:latin typeface="Calibri"/>
                <a:cs typeface="Calibri"/>
              </a:rPr>
              <a:t>do </a:t>
            </a:r>
            <a:r>
              <a:rPr sz="3200" spc="-25" dirty="0">
                <a:latin typeface="Calibri"/>
                <a:cs typeface="Calibri"/>
              </a:rPr>
              <a:t>texto </a:t>
            </a:r>
            <a:r>
              <a:rPr sz="3200" spc="-10" dirty="0">
                <a:latin typeface="Calibri"/>
                <a:cs typeface="Calibri"/>
              </a:rPr>
              <a:t>claro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10" dirty="0">
                <a:latin typeface="Calibri"/>
                <a:cs typeface="Calibri"/>
              </a:rPr>
              <a:t>conhecida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facilmente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reconhecível.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550" y="461594"/>
            <a:ext cx="2629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Força</a:t>
            </a:r>
            <a:r>
              <a:rPr sz="4400" spc="-80" dirty="0"/>
              <a:t> </a:t>
            </a:r>
            <a:r>
              <a:rPr sz="4400" spc="-5" dirty="0"/>
              <a:t>Bruta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39100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maioria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vezes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algoritmo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conhecido.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que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tornar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criptoanálise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impraticável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uso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10" dirty="0">
                <a:latin typeface="Calibri"/>
                <a:cs typeface="Calibri"/>
              </a:rPr>
              <a:t>algoritmo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spc="-15" dirty="0">
                <a:latin typeface="Calibri"/>
                <a:cs typeface="Calibri"/>
              </a:rPr>
              <a:t>emprega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chave</a:t>
            </a:r>
            <a:r>
              <a:rPr sz="3200" spc="-5" dirty="0">
                <a:latin typeface="Calibri"/>
                <a:cs typeface="Calibri"/>
              </a:rPr>
              <a:t> de </a:t>
            </a:r>
            <a:r>
              <a:rPr sz="3200" spc="-10" dirty="0">
                <a:latin typeface="Calibri"/>
                <a:cs typeface="Calibri"/>
              </a:rPr>
              <a:t>tamanho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considerável.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23495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3DES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chave</a:t>
            </a:r>
            <a:r>
              <a:rPr sz="3200" spc="-5" dirty="0">
                <a:latin typeface="Calibri"/>
                <a:cs typeface="Calibri"/>
              </a:rPr>
              <a:t> 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168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5" dirty="0">
                <a:latin typeface="Calibri"/>
                <a:cs typeface="Calibri"/>
              </a:rPr>
              <a:t> E168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chaves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possíveis.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26529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Conceito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de</a:t>
            </a:r>
            <a:r>
              <a:rPr sz="3800" spc="-5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Código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052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4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185659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Arial MT"/>
                <a:cs typeface="Arial MT"/>
              </a:rPr>
              <a:t>linguagem</a:t>
            </a:r>
            <a:r>
              <a:rPr sz="32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Arial MT"/>
                <a:cs typeface="Arial MT"/>
              </a:rPr>
              <a:t>navajo</a:t>
            </a:r>
            <a:r>
              <a:rPr sz="32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era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caracterizada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apenas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3300"/>
                </a:solidFill>
                <a:latin typeface="Arial MT"/>
                <a:cs typeface="Arial MT"/>
              </a:rPr>
              <a:t>sons</a:t>
            </a:r>
            <a:r>
              <a:rPr sz="3200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14605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Um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código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é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transformação</a:t>
            </a:r>
            <a:r>
              <a:rPr sz="3200" spc="-6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que </a:t>
            </a:r>
            <a:r>
              <a:rPr sz="3200" spc="-87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envolve</a:t>
            </a:r>
            <a:r>
              <a:rPr sz="3200" spc="-2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somente</a:t>
            </a:r>
            <a:r>
              <a:rPr sz="3200" spc="-3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duas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partes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1204595" indent="-343535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é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gerado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chama-se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uma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codificação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301" y="461594"/>
            <a:ext cx="5847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Linguagem</a:t>
            </a:r>
            <a:r>
              <a:rPr sz="4400" spc="-30" dirty="0"/>
              <a:t> </a:t>
            </a:r>
            <a:r>
              <a:rPr sz="4400" dirty="0"/>
              <a:t>do</a:t>
            </a:r>
            <a:r>
              <a:rPr sz="4400" spc="-25" dirty="0"/>
              <a:t> </a:t>
            </a:r>
            <a:r>
              <a:rPr sz="4400" spc="-100" dirty="0"/>
              <a:t>Texto</a:t>
            </a:r>
            <a:r>
              <a:rPr sz="4400" spc="-20" dirty="0"/>
              <a:t> Claro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2193163"/>
            <a:ext cx="8062595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3855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Se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linguagem</a:t>
            </a:r>
            <a:r>
              <a:rPr sz="32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do 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texto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claro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00FF"/>
                </a:solidFill>
                <a:latin typeface="Calibri"/>
                <a:cs typeface="Calibri"/>
              </a:rPr>
              <a:t>for 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desconhecida</a:t>
            </a:r>
            <a:r>
              <a:rPr sz="3200" spc="-5" dirty="0">
                <a:latin typeface="Calibri"/>
                <a:cs typeface="Calibri"/>
              </a:rPr>
              <a:t>, </a:t>
            </a:r>
            <a:r>
              <a:rPr sz="3200" spc="-15" dirty="0">
                <a:latin typeface="Calibri"/>
                <a:cs typeface="Calibri"/>
              </a:rPr>
              <a:t>então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saída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texto</a:t>
            </a:r>
            <a:r>
              <a:rPr sz="3200" spc="-10" dirty="0">
                <a:latin typeface="Calibri"/>
                <a:cs typeface="Calibri"/>
              </a:rPr>
              <a:t> cifrado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não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</a:t>
            </a:r>
            <a:r>
              <a:rPr sz="3200" spc="-10" dirty="0">
                <a:latin typeface="Calibri"/>
                <a:cs typeface="Calibri"/>
              </a:rPr>
              <a:t> reconhecível.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entrada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pode </a:t>
            </a:r>
            <a:r>
              <a:rPr sz="3200" spc="-25" dirty="0">
                <a:latin typeface="Calibri"/>
                <a:cs typeface="Calibri"/>
              </a:rPr>
              <a:t>até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compactada</a:t>
            </a:r>
            <a:r>
              <a:rPr sz="32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alguma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maneira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...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Dificultando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reconhecimento.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206" y="1762920"/>
            <a:ext cx="8531257" cy="424439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354" y="461594"/>
            <a:ext cx="4240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Cifra</a:t>
            </a:r>
            <a:r>
              <a:rPr sz="4400" spc="-40" dirty="0"/>
              <a:t> </a:t>
            </a:r>
            <a:r>
              <a:rPr sz="4400" spc="-20" dirty="0"/>
              <a:t>Polialfabética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01634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Um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melhorar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cifra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monoalfabética.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4250">
              <a:latin typeface="Calibri"/>
              <a:cs typeface="Calibri"/>
            </a:endParaRPr>
          </a:p>
          <a:p>
            <a:pPr marR="413384" algn="r">
              <a:lnSpc>
                <a:spcPts val="3815"/>
              </a:lnSpc>
              <a:spcBef>
                <a:spcPts val="5"/>
              </a:spcBef>
              <a:tabLst>
                <a:tab pos="972185" algn="l"/>
              </a:tabLst>
            </a:pPr>
            <a:r>
              <a:rPr sz="3200" spc="-20" dirty="0">
                <a:latin typeface="Calibri"/>
                <a:cs typeface="Calibri"/>
              </a:rPr>
              <a:t>Key:	</a:t>
            </a:r>
            <a:r>
              <a:rPr sz="3200" i="1" spc="-5" dirty="0">
                <a:solidFill>
                  <a:srgbClr val="0000FF"/>
                </a:solidFill>
                <a:latin typeface="Courier New"/>
                <a:cs typeface="Courier New"/>
              </a:rPr>
              <a:t>deceptive</a:t>
            </a:r>
            <a:r>
              <a:rPr sz="3200" i="1" spc="-5" dirty="0">
                <a:solidFill>
                  <a:srgbClr val="6F2F9F"/>
                </a:solidFill>
                <a:latin typeface="Courier New"/>
                <a:cs typeface="Courier New"/>
              </a:rPr>
              <a:t>deceptive</a:t>
            </a:r>
            <a:r>
              <a:rPr sz="3200" i="1" spc="-5" dirty="0">
                <a:solidFill>
                  <a:srgbClr val="548ED4"/>
                </a:solidFill>
                <a:latin typeface="Courier New"/>
                <a:cs typeface="Courier New"/>
              </a:rPr>
              <a:t>deceptive</a:t>
            </a:r>
            <a:endParaRPr sz="3200">
              <a:latin typeface="Courier New"/>
              <a:cs typeface="Courier New"/>
            </a:endParaRPr>
          </a:p>
          <a:p>
            <a:pPr marR="407670" algn="r">
              <a:lnSpc>
                <a:spcPts val="3815"/>
              </a:lnSpc>
            </a:pPr>
            <a:r>
              <a:rPr sz="3200" spc="-5" dirty="0">
                <a:latin typeface="Courier New"/>
                <a:cs typeface="Courier New"/>
              </a:rPr>
              <a:t>wearediscoveredsaveyourself</a:t>
            </a:r>
            <a:endParaRPr sz="3200">
              <a:latin typeface="Courier New"/>
              <a:cs typeface="Courier New"/>
            </a:endParaRPr>
          </a:p>
          <a:p>
            <a:pPr marL="86360" algn="ctr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Cifra</a:t>
            </a:r>
            <a:r>
              <a:rPr sz="3200" b="1" spc="-2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de</a:t>
            </a:r>
            <a:r>
              <a:rPr sz="3200" b="1" spc="-1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Vigènere</a:t>
            </a:r>
            <a:endParaRPr sz="3200">
              <a:latin typeface="Courier New"/>
              <a:cs typeface="Courier New"/>
            </a:endParaRPr>
          </a:p>
          <a:p>
            <a:pPr marL="575310" algn="ctr">
              <a:lnSpc>
                <a:spcPct val="100000"/>
              </a:lnSpc>
              <a:spcBef>
                <a:spcPts val="815"/>
              </a:spcBef>
            </a:pPr>
            <a:r>
              <a:rPr sz="3200" spc="-5" dirty="0">
                <a:latin typeface="Courier New"/>
                <a:cs typeface="Courier New"/>
              </a:rPr>
              <a:t>ZICVTWQNGRZGVTWAVZHCQYGLMGJ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5" dirty="0">
                <a:latin typeface="Calibri"/>
                <a:cs typeface="Calibri"/>
              </a:rPr>
              <a:t>Ver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tabela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Vegenère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seguir.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236" y="453734"/>
            <a:ext cx="8489236" cy="603012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7491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Cifra</a:t>
            </a:r>
            <a:r>
              <a:rPr sz="3800" spc="-5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Transposição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792044"/>
            <a:ext cx="7472045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b="1" dirty="0">
                <a:latin typeface="Arial"/>
                <a:cs typeface="Arial"/>
              </a:rPr>
              <a:t>Cifras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Transposição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reordenam</a:t>
            </a:r>
            <a:r>
              <a:rPr sz="3200" spc="-2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os </a:t>
            </a:r>
            <a:r>
              <a:rPr sz="3200" spc="-87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símbolos</a:t>
            </a:r>
            <a:r>
              <a:rPr sz="3200" spc="-5" dirty="0">
                <a:latin typeface="Arial MT"/>
                <a:cs typeface="Arial MT"/>
              </a:rPr>
              <a:t>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Arial MT"/>
                <a:cs typeface="Arial MT"/>
              </a:rPr>
              <a:t>não</a:t>
            </a:r>
            <a:r>
              <a:rPr sz="32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3300"/>
                </a:solidFill>
                <a:latin typeface="Arial MT"/>
                <a:cs typeface="Arial MT"/>
              </a:rPr>
              <a:t>os disfarçam</a:t>
            </a:r>
            <a:r>
              <a:rPr sz="3200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880744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  <a:tab pos="2273300" algn="l"/>
              </a:tabLst>
            </a:pPr>
            <a:r>
              <a:rPr sz="3200" dirty="0">
                <a:latin typeface="Arial MT"/>
                <a:cs typeface="Arial MT"/>
              </a:rPr>
              <a:t>Exemplo:	cifra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transposição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colunas.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5018"/>
            <a:ext cx="6637020" cy="823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MT"/>
                <a:cs typeface="Arial MT"/>
              </a:rPr>
              <a:t>Exemplo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Cifra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Transposição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Fonte:</a:t>
            </a:r>
            <a:r>
              <a:rPr sz="2000" spc="-3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Redes</a:t>
            </a:r>
            <a:r>
              <a:rPr sz="20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Computadores,</a:t>
            </a:r>
            <a:r>
              <a:rPr sz="2000" spc="-5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A.</a:t>
            </a: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S.</a:t>
            </a:r>
            <a:r>
              <a:rPr sz="2000" spc="-1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Tanenbaum,</a:t>
            </a:r>
            <a:r>
              <a:rPr sz="2000" spc="-5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Cap.</a:t>
            </a:r>
            <a:r>
              <a:rPr sz="20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8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1734"/>
            <a:ext cx="7534275" cy="42506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203835" indent="-343535">
              <a:lnSpc>
                <a:spcPts val="3020"/>
              </a:lnSpc>
              <a:spcBef>
                <a:spcPts val="480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cifra</a:t>
            </a:r>
            <a:r>
              <a:rPr sz="2800" spc="-5" dirty="0">
                <a:latin typeface="Arial MT"/>
                <a:cs typeface="Arial MT"/>
              </a:rPr>
              <a:t> se</a:t>
            </a:r>
            <a:r>
              <a:rPr sz="2800" dirty="0">
                <a:latin typeface="Arial MT"/>
                <a:cs typeface="Arial MT"/>
              </a:rPr>
              <a:t> baseia </a:t>
            </a:r>
            <a:r>
              <a:rPr sz="2800" spc="-5" dirty="0">
                <a:latin typeface="Arial MT"/>
                <a:cs typeface="Arial MT"/>
              </a:rPr>
              <a:t>numa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chave </a:t>
            </a:r>
            <a:r>
              <a:rPr sz="2800" spc="-5" dirty="0">
                <a:latin typeface="Arial MT"/>
                <a:cs typeface="Arial MT"/>
              </a:rPr>
              <a:t>que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é </a:t>
            </a:r>
            <a:r>
              <a:rPr sz="2800" dirty="0">
                <a:latin typeface="Arial MT"/>
                <a:cs typeface="Arial MT"/>
              </a:rPr>
              <a:t>uma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palavra ou uma frase </a:t>
            </a:r>
            <a:r>
              <a:rPr sz="2800" spc="-5" dirty="0">
                <a:latin typeface="Arial MT"/>
                <a:cs typeface="Arial MT"/>
              </a:rPr>
              <a:t>que não </a:t>
            </a:r>
            <a:r>
              <a:rPr sz="2800" dirty="0">
                <a:latin typeface="Arial MT"/>
                <a:cs typeface="Arial MT"/>
              </a:rPr>
              <a:t>contém letras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repetidas.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34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  <a:tab pos="2807970" algn="l"/>
              </a:tabLst>
            </a:pPr>
            <a:r>
              <a:rPr sz="2800" spc="-5" dirty="0">
                <a:latin typeface="Arial MT"/>
                <a:cs typeface="Arial MT"/>
              </a:rPr>
              <a:t>Seja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chave:	</a:t>
            </a:r>
            <a:r>
              <a:rPr sz="2800" spc="-10" dirty="0">
                <a:solidFill>
                  <a:srgbClr val="0000CC"/>
                </a:solidFill>
                <a:latin typeface="Arial MT"/>
                <a:cs typeface="Arial MT"/>
              </a:rPr>
              <a:t>MEGABUCK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CCCCFF"/>
              </a:buClr>
              <a:buFont typeface="Wingdings"/>
              <a:buChar char=""/>
            </a:pPr>
            <a:endParaRPr sz="3800">
              <a:latin typeface="Arial MT"/>
              <a:cs typeface="Arial MT"/>
            </a:endParaRPr>
          </a:p>
          <a:p>
            <a:pPr marL="355600" marR="5080" indent="-343535">
              <a:lnSpc>
                <a:spcPct val="90000"/>
              </a:lnSpc>
              <a:spcBef>
                <a:spcPts val="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O </a:t>
            </a:r>
            <a:r>
              <a:rPr sz="2800" dirty="0">
                <a:latin typeface="Arial MT"/>
                <a:cs typeface="Arial MT"/>
              </a:rPr>
              <a:t>objetivo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chave </a:t>
            </a:r>
            <a:r>
              <a:rPr sz="2800" spc="-5" dirty="0">
                <a:latin typeface="Arial MT"/>
                <a:cs typeface="Arial MT"/>
              </a:rPr>
              <a:t>é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numerar</a:t>
            </a:r>
            <a:r>
              <a:rPr sz="2800" spc="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as</a:t>
            </a:r>
            <a:r>
              <a:rPr sz="2800" spc="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colunas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de </a:t>
            </a:r>
            <a:r>
              <a:rPr sz="2800" spc="-76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modo que a 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coluna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1 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fique abaixo da letra da </a:t>
            </a:r>
            <a:r>
              <a:rPr sz="2800" spc="-76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chave mais</a:t>
            </a:r>
            <a:r>
              <a:rPr sz="2800" spc="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próxima</a:t>
            </a:r>
            <a:r>
              <a:rPr sz="2800" spc="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do</a:t>
            </a:r>
            <a:r>
              <a:rPr sz="2800" spc="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início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do</a:t>
            </a:r>
            <a:r>
              <a:rPr sz="2800" spc="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alfabeto</a:t>
            </a:r>
            <a:r>
              <a:rPr sz="2800" spc="6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assim </a:t>
            </a:r>
            <a:r>
              <a:rPr sz="2800" dirty="0">
                <a:latin typeface="Arial MT"/>
                <a:cs typeface="Arial MT"/>
              </a:rPr>
              <a:t>por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diante.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5018"/>
            <a:ext cx="6637020" cy="823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MT"/>
                <a:cs typeface="Arial MT"/>
              </a:rPr>
              <a:t>Exemplo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Cifra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Transposição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Fonte:</a:t>
            </a:r>
            <a:r>
              <a:rPr sz="2000" spc="-3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Redes</a:t>
            </a:r>
            <a:r>
              <a:rPr sz="20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Computadores,</a:t>
            </a:r>
            <a:r>
              <a:rPr sz="2000" spc="-5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A.</a:t>
            </a: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S.</a:t>
            </a:r>
            <a:r>
              <a:rPr sz="2000" spc="-1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Tanenbaum,</a:t>
            </a:r>
            <a:r>
              <a:rPr sz="2000" spc="-5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Cap.</a:t>
            </a:r>
            <a:r>
              <a:rPr sz="20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8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2590"/>
            <a:ext cx="7927975" cy="4416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>
              <a:lnSpc>
                <a:spcPts val="3460"/>
              </a:lnSpc>
              <a:spcBef>
                <a:spcPts val="53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5" dirty="0">
                <a:latin typeface="Arial MT"/>
                <a:cs typeface="Arial MT"/>
              </a:rPr>
              <a:t>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texto</a:t>
            </a:r>
            <a:r>
              <a:rPr sz="3200" spc="-2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simples</a:t>
            </a:r>
            <a:r>
              <a:rPr sz="3200" spc="-1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é</a:t>
            </a:r>
            <a:r>
              <a:rPr sz="3200" spc="-1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escrito</a:t>
            </a:r>
            <a:r>
              <a:rPr sz="3200" spc="-2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horizontalmente</a:t>
            </a:r>
            <a:r>
              <a:rPr sz="3200" spc="-5" dirty="0">
                <a:latin typeface="Arial MT"/>
                <a:cs typeface="Arial MT"/>
              </a:rPr>
              <a:t>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linhas.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CCFF"/>
              </a:buClr>
              <a:buFont typeface="Wingdings"/>
              <a:buChar char=""/>
            </a:pPr>
            <a:endParaRPr sz="4250">
              <a:latin typeface="Arial MT"/>
              <a:cs typeface="Arial MT"/>
            </a:endParaRPr>
          </a:p>
          <a:p>
            <a:pPr marL="355600" marR="164465" indent="-343535">
              <a:lnSpc>
                <a:spcPct val="90000"/>
              </a:lnSpc>
              <a:spcBef>
                <a:spcPts val="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5" dirty="0">
                <a:latin typeface="Arial MT"/>
                <a:cs typeface="Arial MT"/>
              </a:rPr>
              <a:t>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texto</a:t>
            </a:r>
            <a:r>
              <a:rPr sz="3200" spc="-1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cifrado</a:t>
            </a:r>
            <a:r>
              <a:rPr sz="3200" spc="-2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é</a:t>
            </a:r>
            <a:r>
              <a:rPr sz="3200" spc="-1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lido</a:t>
            </a:r>
            <a:r>
              <a:rPr sz="3200" spc="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em</a:t>
            </a:r>
            <a:r>
              <a:rPr sz="3200" spc="-2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colunas</a:t>
            </a:r>
            <a:r>
              <a:rPr sz="3200" spc="-5" dirty="0">
                <a:latin typeface="Arial MT"/>
                <a:cs typeface="Arial MT"/>
              </a:rPr>
              <a:t>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partir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da </a:t>
            </a:r>
            <a:r>
              <a:rPr sz="3200" spc="-5" dirty="0">
                <a:latin typeface="Arial MT"/>
                <a:cs typeface="Arial MT"/>
              </a:rPr>
              <a:t>coluna </a:t>
            </a:r>
            <a:r>
              <a:rPr sz="3200" dirty="0">
                <a:solidFill>
                  <a:srgbClr val="CC3300"/>
                </a:solidFill>
                <a:latin typeface="Arial MT"/>
                <a:cs typeface="Arial MT"/>
              </a:rPr>
              <a:t>cuja </a:t>
            </a:r>
            <a:r>
              <a:rPr sz="3200" spc="-5" dirty="0">
                <a:solidFill>
                  <a:srgbClr val="CC3300"/>
                </a:solidFill>
                <a:latin typeface="Arial MT"/>
                <a:cs typeface="Arial MT"/>
              </a:rPr>
              <a:t>letra </a:t>
            </a:r>
            <a:r>
              <a:rPr sz="3200" dirty="0">
                <a:solidFill>
                  <a:srgbClr val="CC3300"/>
                </a:solidFill>
                <a:latin typeface="Arial MT"/>
                <a:cs typeface="Arial MT"/>
              </a:rPr>
              <a:t>da chave </a:t>
            </a:r>
            <a:r>
              <a:rPr sz="3200" spc="-5" dirty="0">
                <a:solidFill>
                  <a:srgbClr val="CC3300"/>
                </a:solidFill>
                <a:latin typeface="Arial MT"/>
                <a:cs typeface="Arial MT"/>
              </a:rPr>
              <a:t>tenha </a:t>
            </a:r>
            <a:r>
              <a:rPr sz="3200" dirty="0">
                <a:solidFill>
                  <a:srgbClr val="CC3300"/>
                </a:solidFill>
                <a:latin typeface="Arial MT"/>
                <a:cs typeface="Arial MT"/>
              </a:rPr>
              <a:t>a </a:t>
            </a:r>
            <a:r>
              <a:rPr sz="3200" spc="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3300"/>
                </a:solidFill>
                <a:latin typeface="Arial MT"/>
                <a:cs typeface="Arial MT"/>
              </a:rPr>
              <a:t>ordem</a:t>
            </a:r>
            <a:r>
              <a:rPr sz="3200" spc="-3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Arial MT"/>
                <a:cs typeface="Arial MT"/>
              </a:rPr>
              <a:t>mais</a:t>
            </a:r>
            <a:r>
              <a:rPr sz="320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Arial MT"/>
                <a:cs typeface="Arial MT"/>
              </a:rPr>
              <a:t>baixa</a:t>
            </a:r>
            <a:r>
              <a:rPr sz="3200" spc="-3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3300"/>
                </a:solidFill>
                <a:latin typeface="Arial MT"/>
                <a:cs typeface="Arial MT"/>
              </a:rPr>
              <a:t>no</a:t>
            </a:r>
            <a:r>
              <a:rPr sz="3200" spc="-1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Arial MT"/>
                <a:cs typeface="Arial MT"/>
              </a:rPr>
              <a:t>alfabeto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CCFF"/>
              </a:buClr>
              <a:buFont typeface="Wingdings"/>
              <a:buChar char=""/>
            </a:pPr>
            <a:endParaRPr sz="4350">
              <a:latin typeface="Arial MT"/>
              <a:cs typeface="Arial MT"/>
            </a:endParaRPr>
          </a:p>
          <a:p>
            <a:pPr marL="355600" marR="52705" indent="-343535">
              <a:lnSpc>
                <a:spcPts val="346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numeração</a:t>
            </a:r>
            <a:r>
              <a:rPr sz="32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abaixo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da</a:t>
            </a:r>
            <a:r>
              <a:rPr sz="3200" spc="-2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chave,</a:t>
            </a:r>
            <a:r>
              <a:rPr sz="3200" spc="-2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significa</a:t>
            </a:r>
            <a:r>
              <a:rPr sz="3200" spc="-1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a </a:t>
            </a:r>
            <a:r>
              <a:rPr sz="3200" spc="-87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ordem</a:t>
            </a:r>
            <a:r>
              <a:rPr sz="3200" spc="-3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das</a:t>
            </a:r>
            <a:r>
              <a:rPr sz="3200" spc="-1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letras</a:t>
            </a:r>
            <a:r>
              <a:rPr sz="3200" spc="-1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alfabeto.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5018"/>
            <a:ext cx="6637020" cy="823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MT"/>
                <a:cs typeface="Arial MT"/>
              </a:rPr>
              <a:t>Exemplo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Cifra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Transposição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Fonte:</a:t>
            </a:r>
            <a:r>
              <a:rPr sz="2000" spc="-3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Redes</a:t>
            </a:r>
            <a:r>
              <a:rPr sz="20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Computadores,</a:t>
            </a:r>
            <a:r>
              <a:rPr sz="2000" spc="-5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A.</a:t>
            </a:r>
            <a:r>
              <a:rPr sz="2000" spc="-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S.</a:t>
            </a:r>
            <a:r>
              <a:rPr sz="2000" spc="-1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Tanenbaum,</a:t>
            </a:r>
            <a:r>
              <a:rPr sz="2000" spc="-5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Cap.</a:t>
            </a:r>
            <a:r>
              <a:rPr sz="20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8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43859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transposition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cipher.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1628775"/>
            <a:ext cx="8064500" cy="4248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2373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Confusão</a:t>
            </a:r>
            <a:r>
              <a:rPr sz="3800" spc="-4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x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Difusão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7996555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31165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Diz-se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substituição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acrescenta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“confusão”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à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informação.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Diz-se </a:t>
            </a:r>
            <a:r>
              <a:rPr sz="3200" spc="-5" dirty="0">
                <a:latin typeface="Arial MT"/>
                <a:cs typeface="Arial MT"/>
              </a:rPr>
              <a:t>que uma “transposição” acrescenta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“difusão”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à </a:t>
            </a:r>
            <a:r>
              <a:rPr sz="3200" spc="-5" dirty="0">
                <a:latin typeface="Arial MT"/>
                <a:cs typeface="Arial MT"/>
              </a:rPr>
              <a:t>informação.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209359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Confusão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776732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“Confusão”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torna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relação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entre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chave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k e um </a:t>
            </a:r>
            <a:r>
              <a:rPr sz="3200" spc="-5" dirty="0">
                <a:latin typeface="Arial MT"/>
                <a:cs typeface="Arial MT"/>
              </a:rPr>
              <a:t>texto </a:t>
            </a:r>
            <a:r>
              <a:rPr sz="3200" dirty="0">
                <a:latin typeface="Arial MT"/>
                <a:cs typeface="Arial MT"/>
              </a:rPr>
              <a:t>cifrado, </a:t>
            </a:r>
            <a:r>
              <a:rPr sz="3200" spc="-5" dirty="0">
                <a:latin typeface="Arial MT"/>
                <a:cs typeface="Arial MT"/>
              </a:rPr>
              <a:t>mais </a:t>
            </a:r>
            <a:r>
              <a:rPr sz="3200" dirty="0">
                <a:latin typeface="Arial MT"/>
                <a:cs typeface="Arial MT"/>
              </a:rPr>
              <a:t>complexa, de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modo que </a:t>
            </a:r>
            <a:r>
              <a:rPr sz="3200" dirty="0">
                <a:latin typeface="Arial MT"/>
                <a:cs typeface="Arial MT"/>
              </a:rPr>
              <a:t>seja </a:t>
            </a:r>
            <a:r>
              <a:rPr sz="3200" spc="-5" dirty="0">
                <a:latin typeface="Arial MT"/>
                <a:cs typeface="Arial MT"/>
              </a:rPr>
              <a:t>difícil para </a:t>
            </a:r>
            <a:r>
              <a:rPr sz="3200" dirty="0">
                <a:latin typeface="Arial MT"/>
                <a:cs typeface="Arial MT"/>
              </a:rPr>
              <a:t>um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criptoanalista deduzir qualquer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propriedade </a:t>
            </a:r>
            <a:r>
              <a:rPr sz="3200" dirty="0">
                <a:latin typeface="Arial MT"/>
                <a:cs typeface="Arial MT"/>
              </a:rPr>
              <a:t>da chave k, a </a:t>
            </a:r>
            <a:r>
              <a:rPr sz="3200" spc="-5" dirty="0">
                <a:latin typeface="Arial MT"/>
                <a:cs typeface="Arial MT"/>
              </a:rPr>
              <a:t>partir </a:t>
            </a:r>
            <a:r>
              <a:rPr sz="3200" dirty="0">
                <a:latin typeface="Arial MT"/>
                <a:cs typeface="Arial MT"/>
              </a:rPr>
              <a:t>do </a:t>
            </a:r>
            <a:r>
              <a:rPr sz="3200" spc="-5" dirty="0">
                <a:latin typeface="Arial MT"/>
                <a:cs typeface="Arial MT"/>
              </a:rPr>
              <a:t>texto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cifrado.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26529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Conceito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de</a:t>
            </a:r>
            <a:r>
              <a:rPr sz="3800" spc="-5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Código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052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5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7066915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transformação </a:t>
            </a:r>
            <a:r>
              <a:rPr sz="3200" dirty="0">
                <a:latin typeface="Arial MT"/>
                <a:cs typeface="Arial MT"/>
              </a:rPr>
              <a:t>leva em conta a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"/>
                <a:cs typeface="Arial"/>
              </a:rPr>
              <a:t>estrutura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linguística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da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mensagem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sendo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transformada.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704215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Lembre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transformação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em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compilador.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166370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Difusão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792044"/>
            <a:ext cx="729424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“Difusão” </a:t>
            </a:r>
            <a:r>
              <a:rPr sz="3200" spc="-5" dirty="0">
                <a:latin typeface="Arial MT"/>
                <a:cs typeface="Arial MT"/>
              </a:rPr>
              <a:t>embaralha </a:t>
            </a:r>
            <a:r>
              <a:rPr sz="3200" dirty="0">
                <a:latin typeface="Arial MT"/>
                <a:cs typeface="Arial MT"/>
              </a:rPr>
              <a:t>os </a:t>
            </a:r>
            <a:r>
              <a:rPr sz="3200" spc="-5" dirty="0">
                <a:latin typeface="Arial MT"/>
                <a:cs typeface="Arial MT"/>
              </a:rPr>
              <a:t>bits </a:t>
            </a:r>
            <a:r>
              <a:rPr sz="3200" dirty="0">
                <a:latin typeface="Arial MT"/>
                <a:cs typeface="Arial MT"/>
              </a:rPr>
              <a:t>do </a:t>
            </a:r>
            <a:r>
              <a:rPr sz="3200" spc="-5" dirty="0">
                <a:latin typeface="Arial MT"/>
                <a:cs typeface="Arial MT"/>
              </a:rPr>
              <a:t>texto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legível para que qualquer redundância </a:t>
            </a:r>
            <a:r>
              <a:rPr sz="3200" spc="-88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seja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eliminada </a:t>
            </a:r>
            <a:r>
              <a:rPr sz="3200" dirty="0">
                <a:latin typeface="Arial MT"/>
                <a:cs typeface="Arial MT"/>
              </a:rPr>
              <a:t>no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texto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cifrado.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61404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Elementos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básicos</a:t>
            </a:r>
            <a:r>
              <a:rPr sz="3800" spc="-20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de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Cifras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971155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45235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Caixa</a:t>
            </a:r>
            <a:r>
              <a:rPr sz="3200" spc="-4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P</a:t>
            </a:r>
            <a:r>
              <a:rPr sz="3200" spc="-1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(Transposição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é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obtida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Permutação)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Caixa</a:t>
            </a:r>
            <a:r>
              <a:rPr sz="3200" spc="-3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S</a:t>
            </a:r>
            <a:r>
              <a:rPr sz="3200" spc="-1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(Substituição)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Cifra</a:t>
            </a:r>
            <a:r>
              <a:rPr sz="32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CC"/>
                </a:solidFill>
                <a:latin typeface="Arial MT"/>
                <a:cs typeface="Arial MT"/>
              </a:rPr>
              <a:t>de</a:t>
            </a:r>
            <a:r>
              <a:rPr sz="3200" spc="-1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Produto</a:t>
            </a:r>
            <a:r>
              <a:rPr sz="3200" spc="-1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(Junta-se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Permutações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Susbstituições)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61404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Elementos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básicos</a:t>
            </a:r>
            <a:r>
              <a:rPr sz="3800" spc="-20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de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Cifras</a:t>
            </a:r>
            <a:endParaRPr sz="3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983" y="1849627"/>
            <a:ext cx="8428718" cy="43048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4526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Chave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Uso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Único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835900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8279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Na </a:t>
            </a:r>
            <a:r>
              <a:rPr sz="3200" spc="-5" dirty="0">
                <a:latin typeface="Arial MT"/>
                <a:cs typeface="Arial MT"/>
              </a:rPr>
              <a:t>realidade,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é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chave</a:t>
            </a:r>
            <a:r>
              <a:rPr sz="3200" spc="-4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de</a:t>
            </a:r>
            <a:r>
              <a:rPr sz="3200" spc="-1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uso</a:t>
            </a:r>
            <a:r>
              <a:rPr sz="3200" spc="-1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único </a:t>
            </a:r>
            <a:r>
              <a:rPr sz="3200" spc="-87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(one-time-pad).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1242695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Uma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cifra</a:t>
            </a:r>
            <a:r>
              <a:rPr sz="3200" spc="-5" dirty="0">
                <a:latin typeface="Arial MT"/>
                <a:cs typeface="Arial MT"/>
              </a:rPr>
              <a:t> inviolável,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cuja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técnica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é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conhecida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há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décadas.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Começa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escolha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chave</a:t>
            </a:r>
            <a:r>
              <a:rPr sz="3200" spc="-4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de </a:t>
            </a:r>
            <a:r>
              <a:rPr sz="3200" spc="-87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bits aleatórios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4526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Chave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Uso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Único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628255" cy="3885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9685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Exemplo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como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chaves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únicas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são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usadas: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CCFF"/>
              </a:buClr>
              <a:buFont typeface="Wingdings"/>
              <a:buChar char=""/>
            </a:pPr>
            <a:endParaRPr sz="3950">
              <a:latin typeface="Arial MT"/>
              <a:cs typeface="Arial MT"/>
            </a:endParaRPr>
          </a:p>
          <a:p>
            <a:pPr marL="775970" lvl="1" indent="-306705">
              <a:lnSpc>
                <a:spcPct val="100000"/>
              </a:lnSpc>
              <a:buClr>
                <a:srgbClr val="CCCCFF"/>
              </a:buClr>
              <a:buSzPct val="96296"/>
              <a:buFont typeface="Wingdings"/>
              <a:buChar char=""/>
              <a:tabLst>
                <a:tab pos="776605" algn="l"/>
                <a:tab pos="4528820" algn="l"/>
              </a:tabLst>
            </a:pPr>
            <a:r>
              <a:rPr sz="2700" spc="-5" dirty="0">
                <a:latin typeface="Arial MT"/>
                <a:cs typeface="Arial MT"/>
              </a:rPr>
              <a:t>Seja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b="1" spc="-5" dirty="0">
                <a:solidFill>
                  <a:srgbClr val="C00000"/>
                </a:solidFill>
                <a:latin typeface="Arial"/>
                <a:cs typeface="Arial"/>
              </a:rPr>
              <a:t>texto</a:t>
            </a:r>
            <a:r>
              <a:rPr sz="2700" b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C00000"/>
                </a:solidFill>
                <a:latin typeface="Arial"/>
                <a:cs typeface="Arial"/>
              </a:rPr>
              <a:t>claro</a:t>
            </a:r>
            <a:r>
              <a:rPr sz="2700" b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700" spc="-5" dirty="0">
                <a:latin typeface="Arial MT"/>
                <a:cs typeface="Arial MT"/>
              </a:rPr>
              <a:t>:	</a:t>
            </a:r>
            <a:r>
              <a:rPr sz="2700" i="1" dirty="0">
                <a:latin typeface="Arial"/>
                <a:cs typeface="Arial"/>
              </a:rPr>
              <a:t>“I</a:t>
            </a:r>
            <a:r>
              <a:rPr sz="2700" i="1" spc="-15" dirty="0">
                <a:latin typeface="Arial"/>
                <a:cs typeface="Arial"/>
              </a:rPr>
              <a:t> </a:t>
            </a:r>
            <a:r>
              <a:rPr sz="2700" i="1" spc="-5" dirty="0">
                <a:latin typeface="Arial"/>
                <a:cs typeface="Arial"/>
              </a:rPr>
              <a:t>love</a:t>
            </a:r>
            <a:r>
              <a:rPr sz="2700" i="1" spc="-25" dirty="0">
                <a:latin typeface="Arial"/>
                <a:cs typeface="Arial"/>
              </a:rPr>
              <a:t> </a:t>
            </a:r>
            <a:r>
              <a:rPr sz="2700" i="1" spc="5" dirty="0">
                <a:latin typeface="Arial"/>
                <a:cs typeface="Arial"/>
              </a:rPr>
              <a:t>you”.</a:t>
            </a:r>
            <a:endParaRPr sz="2700">
              <a:latin typeface="Arial"/>
              <a:cs typeface="Arial"/>
            </a:endParaRPr>
          </a:p>
          <a:p>
            <a:pPr marL="869315" lvl="1" indent="-400050">
              <a:lnSpc>
                <a:spcPct val="100000"/>
              </a:lnSpc>
              <a:spcBef>
                <a:spcPts val="650"/>
              </a:spcBef>
              <a:buClr>
                <a:srgbClr val="CCCCFF"/>
              </a:buClr>
              <a:buSzPct val="96296"/>
              <a:buFont typeface="Wingdings"/>
              <a:buChar char=""/>
              <a:tabLst>
                <a:tab pos="869950" algn="l"/>
              </a:tabLst>
            </a:pPr>
            <a:r>
              <a:rPr sz="2700" spc="-5" dirty="0">
                <a:latin typeface="Arial MT"/>
                <a:cs typeface="Arial MT"/>
              </a:rPr>
              <a:t>Converter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b="1" spc="-5" dirty="0">
                <a:solidFill>
                  <a:srgbClr val="C00000"/>
                </a:solidFill>
                <a:latin typeface="Arial"/>
                <a:cs typeface="Arial"/>
              </a:rPr>
              <a:t>texto</a:t>
            </a:r>
            <a:r>
              <a:rPr sz="27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C00000"/>
                </a:solidFill>
                <a:latin typeface="Arial"/>
                <a:cs typeface="Arial"/>
              </a:rPr>
              <a:t>claro</a:t>
            </a:r>
            <a:r>
              <a:rPr sz="27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7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spc="-5" dirty="0">
                <a:latin typeface="Arial MT"/>
                <a:cs typeface="Arial MT"/>
              </a:rPr>
              <a:t>em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código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00E4"/>
                </a:solidFill>
                <a:latin typeface="Arial MT"/>
                <a:cs typeface="Arial MT"/>
              </a:rPr>
              <a:t>ASCII</a:t>
            </a:r>
            <a:r>
              <a:rPr sz="2700" dirty="0">
                <a:latin typeface="Arial MT"/>
                <a:cs typeface="Arial MT"/>
              </a:rPr>
              <a:t>.</a:t>
            </a:r>
            <a:endParaRPr sz="2700">
              <a:latin typeface="Arial MT"/>
              <a:cs typeface="Arial MT"/>
            </a:endParaRPr>
          </a:p>
          <a:p>
            <a:pPr marL="869315" lvl="1" indent="-400050">
              <a:lnSpc>
                <a:spcPct val="100000"/>
              </a:lnSpc>
              <a:spcBef>
                <a:spcPts val="650"/>
              </a:spcBef>
              <a:buClr>
                <a:srgbClr val="CCCCFF"/>
              </a:buClr>
              <a:buSzPct val="96296"/>
              <a:buFont typeface="Wingdings"/>
              <a:buChar char=""/>
              <a:tabLst>
                <a:tab pos="869950" algn="l"/>
              </a:tabLst>
            </a:pPr>
            <a:r>
              <a:rPr sz="2700" dirty="0">
                <a:latin typeface="Arial MT"/>
                <a:cs typeface="Arial MT"/>
              </a:rPr>
              <a:t>Escolher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uma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b="1" spc="-5" dirty="0">
                <a:solidFill>
                  <a:srgbClr val="0000E4"/>
                </a:solidFill>
                <a:latin typeface="Arial"/>
                <a:cs typeface="Arial"/>
              </a:rPr>
              <a:t>chave </a:t>
            </a:r>
            <a:r>
              <a:rPr sz="2700" b="1" dirty="0">
                <a:solidFill>
                  <a:srgbClr val="0000E4"/>
                </a:solidFill>
                <a:latin typeface="Arial"/>
                <a:cs typeface="Arial"/>
              </a:rPr>
              <a:t>1</a:t>
            </a:r>
            <a:r>
              <a:rPr sz="2700" b="1" spc="-10" dirty="0">
                <a:solidFill>
                  <a:srgbClr val="0000E4"/>
                </a:solidFill>
                <a:latin typeface="Arial"/>
                <a:cs typeface="Arial"/>
              </a:rPr>
              <a:t> </a:t>
            </a:r>
            <a:r>
              <a:rPr sz="2700" spc="-5" dirty="0">
                <a:latin typeface="Arial MT"/>
                <a:cs typeface="Arial MT"/>
              </a:rPr>
              <a:t>de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00E4"/>
                </a:solidFill>
                <a:latin typeface="Arial MT"/>
                <a:cs typeface="Arial MT"/>
              </a:rPr>
              <a:t>bits</a:t>
            </a:r>
            <a:r>
              <a:rPr sz="2700" spc="-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00E4"/>
                </a:solidFill>
                <a:latin typeface="Arial MT"/>
                <a:cs typeface="Arial MT"/>
              </a:rPr>
              <a:t>aleatórios</a:t>
            </a:r>
            <a:r>
              <a:rPr sz="2700" dirty="0">
                <a:latin typeface="Arial MT"/>
                <a:cs typeface="Arial MT"/>
              </a:rPr>
              <a:t>.</a:t>
            </a:r>
            <a:endParaRPr sz="2700">
              <a:latin typeface="Arial MT"/>
              <a:cs typeface="Arial MT"/>
            </a:endParaRPr>
          </a:p>
          <a:p>
            <a:pPr marL="869315" lvl="1" indent="-400050">
              <a:lnSpc>
                <a:spcPct val="100000"/>
              </a:lnSpc>
              <a:spcBef>
                <a:spcPts val="650"/>
              </a:spcBef>
              <a:buClr>
                <a:srgbClr val="CCCCFF"/>
              </a:buClr>
              <a:buSzPct val="96296"/>
              <a:buFont typeface="Wingdings"/>
              <a:buChar char=""/>
              <a:tabLst>
                <a:tab pos="869950" algn="l"/>
              </a:tabLst>
            </a:pPr>
            <a:r>
              <a:rPr sz="2700" spc="-5" dirty="0">
                <a:latin typeface="Arial MT"/>
                <a:cs typeface="Arial MT"/>
              </a:rPr>
              <a:t>Encontrar um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b="1" spc="-5" dirty="0">
                <a:solidFill>
                  <a:srgbClr val="00AF50"/>
                </a:solidFill>
                <a:latin typeface="Arial"/>
                <a:cs typeface="Arial"/>
              </a:rPr>
              <a:t>texto </a:t>
            </a:r>
            <a:r>
              <a:rPr sz="2700" b="1" dirty="0">
                <a:solidFill>
                  <a:srgbClr val="00AF50"/>
                </a:solidFill>
                <a:latin typeface="Arial"/>
                <a:cs typeface="Arial"/>
              </a:rPr>
              <a:t>cifrado</a:t>
            </a:r>
            <a:r>
              <a:rPr sz="27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00AF50"/>
                </a:solidFill>
                <a:latin typeface="Arial"/>
                <a:cs typeface="Arial"/>
              </a:rPr>
              <a:t>1</a:t>
            </a:r>
            <a:r>
              <a:rPr sz="2700" spc="5" dirty="0">
                <a:latin typeface="Arial MT"/>
                <a:cs typeface="Arial MT"/>
              </a:rPr>
              <a:t>,</a:t>
            </a:r>
            <a:r>
              <a:rPr sz="2700" dirty="0">
                <a:latin typeface="Arial MT"/>
                <a:cs typeface="Arial MT"/>
              </a:rPr>
              <a:t> fazendo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b="1" dirty="0">
                <a:solidFill>
                  <a:srgbClr val="00AF50"/>
                </a:solidFill>
                <a:latin typeface="Arial"/>
                <a:cs typeface="Arial"/>
              </a:rPr>
              <a:t>XOR</a:t>
            </a:r>
            <a:endParaRPr sz="2700">
              <a:latin typeface="Arial"/>
              <a:cs typeface="Arial"/>
            </a:endParaRPr>
          </a:p>
          <a:p>
            <a:pPr marR="257175" algn="ctr">
              <a:lnSpc>
                <a:spcPct val="100000"/>
              </a:lnSpc>
            </a:pPr>
            <a:r>
              <a:rPr sz="2700" spc="-5" dirty="0">
                <a:latin typeface="Arial MT"/>
                <a:cs typeface="Arial MT"/>
              </a:rPr>
              <a:t>entre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b="1" spc="-5" dirty="0">
                <a:solidFill>
                  <a:srgbClr val="C00000"/>
                </a:solidFill>
                <a:latin typeface="Arial"/>
                <a:cs typeface="Arial"/>
              </a:rPr>
              <a:t>texto</a:t>
            </a:r>
            <a:r>
              <a:rPr sz="27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C00000"/>
                </a:solidFill>
                <a:latin typeface="Arial"/>
                <a:cs typeface="Arial"/>
              </a:rPr>
              <a:t>claro</a:t>
            </a:r>
            <a:r>
              <a:rPr sz="27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7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 MT"/>
                <a:cs typeface="Arial MT"/>
              </a:rPr>
              <a:t>com </a:t>
            </a:r>
            <a:r>
              <a:rPr sz="2700" spc="-5" dirty="0">
                <a:latin typeface="Arial MT"/>
                <a:cs typeface="Arial MT"/>
              </a:rPr>
              <a:t>a </a:t>
            </a:r>
            <a:r>
              <a:rPr sz="2700" b="1" spc="-5" dirty="0">
                <a:solidFill>
                  <a:srgbClr val="0000E4"/>
                </a:solidFill>
                <a:latin typeface="Arial"/>
                <a:cs typeface="Arial"/>
              </a:rPr>
              <a:t>chave</a:t>
            </a:r>
            <a:r>
              <a:rPr sz="2700" b="1" dirty="0">
                <a:solidFill>
                  <a:srgbClr val="0000E4"/>
                </a:solidFill>
                <a:latin typeface="Arial"/>
                <a:cs typeface="Arial"/>
              </a:rPr>
              <a:t> 1</a:t>
            </a:r>
            <a:r>
              <a:rPr sz="2700" dirty="0">
                <a:latin typeface="Arial MT"/>
                <a:cs typeface="Arial MT"/>
              </a:rPr>
              <a:t>.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4526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Chave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Uso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Único</a:t>
            </a:r>
            <a:endParaRPr sz="3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561" y="1929092"/>
            <a:ext cx="7372654" cy="37542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4526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Chave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Uso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Único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785" indent="-306705">
              <a:lnSpc>
                <a:spcPct val="100000"/>
              </a:lnSpc>
              <a:spcBef>
                <a:spcPts val="100"/>
              </a:spcBef>
              <a:buClr>
                <a:srgbClr val="CCCCFF"/>
              </a:buClr>
              <a:buSzPct val="96296"/>
              <a:buFont typeface="Wingdings"/>
              <a:buChar char=""/>
              <a:tabLst>
                <a:tab pos="694055" algn="l"/>
              </a:tabLst>
            </a:pPr>
            <a:r>
              <a:rPr dirty="0"/>
              <a:t>Escolher</a:t>
            </a:r>
            <a:r>
              <a:rPr spc="-25" dirty="0"/>
              <a:t> </a:t>
            </a:r>
            <a:r>
              <a:rPr spc="-5" dirty="0"/>
              <a:t>outra</a:t>
            </a:r>
            <a:r>
              <a:rPr dirty="0"/>
              <a:t> chave,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b="1" spc="-5" dirty="0">
                <a:solidFill>
                  <a:srgbClr val="0000E4"/>
                </a:solidFill>
                <a:latin typeface="Arial"/>
                <a:cs typeface="Arial"/>
              </a:rPr>
              <a:t>chave</a:t>
            </a:r>
            <a:r>
              <a:rPr b="1" dirty="0">
                <a:solidFill>
                  <a:srgbClr val="0000E4"/>
                </a:solidFill>
                <a:latin typeface="Arial"/>
                <a:cs typeface="Arial"/>
              </a:rPr>
              <a:t> 2</a:t>
            </a:r>
            <a:r>
              <a:rPr dirty="0"/>
              <a:t>, </a:t>
            </a:r>
            <a:r>
              <a:rPr spc="-5" dirty="0"/>
              <a:t>diferente</a:t>
            </a:r>
            <a:r>
              <a:rPr spc="5" dirty="0"/>
              <a:t> </a:t>
            </a:r>
            <a:r>
              <a:rPr spc="-5" dirty="0"/>
              <a:t>da</a:t>
            </a:r>
          </a:p>
          <a:p>
            <a:pPr marL="767080">
              <a:lnSpc>
                <a:spcPct val="100000"/>
              </a:lnSpc>
            </a:pPr>
            <a:r>
              <a:rPr b="1" spc="-5" dirty="0">
                <a:solidFill>
                  <a:srgbClr val="0000E4"/>
                </a:solidFill>
                <a:latin typeface="Arial"/>
                <a:cs typeface="Arial"/>
              </a:rPr>
              <a:t>chave</a:t>
            </a:r>
            <a:r>
              <a:rPr b="1" spc="-10" dirty="0">
                <a:solidFill>
                  <a:srgbClr val="0000E4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E4"/>
                </a:solidFill>
                <a:latin typeface="Arial"/>
                <a:cs typeface="Arial"/>
              </a:rPr>
              <a:t>1 </a:t>
            </a:r>
            <a:r>
              <a:rPr dirty="0"/>
              <a:t>usada</a:t>
            </a:r>
            <a:r>
              <a:rPr spc="-20" dirty="0"/>
              <a:t> </a:t>
            </a:r>
            <a:r>
              <a:rPr spc="-5" dirty="0"/>
              <a:t>somente uma</a:t>
            </a:r>
            <a:r>
              <a:rPr spc="-10" dirty="0"/>
              <a:t> </a:t>
            </a:r>
            <a:r>
              <a:rPr dirty="0"/>
              <a:t>vez.</a:t>
            </a:r>
          </a:p>
          <a:p>
            <a:pPr marL="374015">
              <a:lnSpc>
                <a:spcPct val="100000"/>
              </a:lnSpc>
              <a:spcBef>
                <a:spcPts val="55"/>
              </a:spcBef>
            </a:pPr>
            <a:endParaRPr sz="3900"/>
          </a:p>
          <a:p>
            <a:pPr marL="785495" indent="-399415">
              <a:lnSpc>
                <a:spcPct val="100000"/>
              </a:lnSpc>
              <a:buClr>
                <a:srgbClr val="CCCCFF"/>
              </a:buClr>
              <a:buSzPct val="96296"/>
              <a:buFont typeface="Wingdings"/>
              <a:buChar char=""/>
              <a:tabLst>
                <a:tab pos="786765" algn="l"/>
              </a:tabLst>
            </a:pPr>
            <a:r>
              <a:rPr dirty="0"/>
              <a:t>Fazer</a:t>
            </a:r>
            <a:r>
              <a:rPr spc="-5" dirty="0"/>
              <a:t> </a:t>
            </a:r>
            <a:r>
              <a:rPr b="1" spc="-5" dirty="0">
                <a:solidFill>
                  <a:srgbClr val="00AF50"/>
                </a:solidFill>
                <a:latin typeface="Arial"/>
                <a:cs typeface="Arial"/>
              </a:rPr>
              <a:t>XOR </a:t>
            </a:r>
            <a:r>
              <a:rPr spc="-5" dirty="0"/>
              <a:t>da</a:t>
            </a:r>
            <a:r>
              <a:rPr dirty="0"/>
              <a:t> </a:t>
            </a:r>
            <a:r>
              <a:rPr b="1" spc="-5" dirty="0">
                <a:solidFill>
                  <a:srgbClr val="0000E4"/>
                </a:solidFill>
                <a:latin typeface="Arial"/>
                <a:cs typeface="Arial"/>
              </a:rPr>
              <a:t>chave 2</a:t>
            </a:r>
            <a:r>
              <a:rPr b="1" spc="-10" dirty="0">
                <a:solidFill>
                  <a:srgbClr val="0000E4"/>
                </a:solidFill>
                <a:latin typeface="Arial"/>
                <a:cs typeface="Arial"/>
              </a:rPr>
              <a:t> </a:t>
            </a:r>
            <a:r>
              <a:rPr dirty="0"/>
              <a:t>com </a:t>
            </a:r>
            <a:r>
              <a:rPr spc="-5" dirty="0"/>
              <a:t>o</a:t>
            </a:r>
            <a:r>
              <a:rPr spc="-10" dirty="0"/>
              <a:t> </a:t>
            </a:r>
            <a:r>
              <a:rPr b="1" spc="-5" dirty="0">
                <a:solidFill>
                  <a:srgbClr val="00AF50"/>
                </a:solidFill>
                <a:latin typeface="Arial"/>
                <a:cs typeface="Arial"/>
              </a:rPr>
              <a:t>texto </a:t>
            </a:r>
            <a:r>
              <a:rPr b="1" dirty="0">
                <a:solidFill>
                  <a:srgbClr val="00AF50"/>
                </a:solidFill>
                <a:latin typeface="Arial"/>
                <a:cs typeface="Arial"/>
              </a:rPr>
              <a:t>cifrado</a:t>
            </a:r>
            <a:r>
              <a:rPr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AF50"/>
                </a:solidFill>
                <a:latin typeface="Arial"/>
                <a:cs typeface="Arial"/>
              </a:rPr>
              <a:t>1,</a:t>
            </a:r>
          </a:p>
          <a:p>
            <a:pPr marL="767080">
              <a:lnSpc>
                <a:spcPct val="100000"/>
              </a:lnSpc>
            </a:pPr>
            <a:r>
              <a:rPr spc="-5" dirty="0"/>
              <a:t>e </a:t>
            </a:r>
            <a:r>
              <a:rPr dirty="0"/>
              <a:t>encontrar,</a:t>
            </a:r>
            <a:r>
              <a:rPr spc="-15" dirty="0"/>
              <a:t> </a:t>
            </a:r>
            <a:r>
              <a:rPr spc="-5" dirty="0"/>
              <a:t>em</a:t>
            </a:r>
            <a:r>
              <a:rPr dirty="0"/>
              <a:t> </a:t>
            </a:r>
            <a:r>
              <a:rPr spc="-5" dirty="0"/>
              <a:t>ASCII,</a:t>
            </a:r>
            <a:r>
              <a:rPr dirty="0"/>
              <a:t> </a:t>
            </a:r>
            <a:r>
              <a:rPr spc="-5" dirty="0"/>
              <a:t>um </a:t>
            </a:r>
            <a:r>
              <a:rPr dirty="0"/>
              <a:t>possível</a:t>
            </a:r>
            <a:r>
              <a:rPr spc="-25" dirty="0"/>
              <a:t> </a:t>
            </a:r>
            <a:r>
              <a:rPr dirty="0"/>
              <a:t>texto</a:t>
            </a:r>
            <a:r>
              <a:rPr spc="-15" dirty="0"/>
              <a:t> </a:t>
            </a:r>
            <a:r>
              <a:rPr spc="-5" dirty="0"/>
              <a:t>claro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4526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Chave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Uso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Único</a:t>
            </a:r>
            <a:endParaRPr sz="3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561" y="1929092"/>
            <a:ext cx="7372654" cy="37542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4526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Chave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Uso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Único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879080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4765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5" dirty="0">
                <a:latin typeface="Arial MT"/>
                <a:cs typeface="Arial MT"/>
              </a:rPr>
              <a:t>O </a:t>
            </a:r>
            <a:r>
              <a:rPr sz="3200" b="1" spc="-5" dirty="0">
                <a:solidFill>
                  <a:srgbClr val="0000E4"/>
                </a:solidFill>
                <a:latin typeface="Arial"/>
                <a:cs typeface="Arial"/>
              </a:rPr>
              <a:t>texto </a:t>
            </a:r>
            <a:r>
              <a:rPr sz="3200" b="1" dirty="0">
                <a:solidFill>
                  <a:srgbClr val="0000E4"/>
                </a:solidFill>
                <a:latin typeface="Arial"/>
                <a:cs typeface="Arial"/>
              </a:rPr>
              <a:t>cifrado 1 não pode </a:t>
            </a:r>
            <a:r>
              <a:rPr sz="3200" b="1" spc="-5" dirty="0">
                <a:solidFill>
                  <a:srgbClr val="0000E4"/>
                </a:solidFill>
                <a:latin typeface="Arial"/>
                <a:cs typeface="Arial"/>
              </a:rPr>
              <a:t>ser violado </a:t>
            </a:r>
            <a:r>
              <a:rPr sz="3200" b="1" spc="-875" dirty="0">
                <a:solidFill>
                  <a:srgbClr val="0000E4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porque,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em uma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amostra suficientemente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grande </a:t>
            </a:r>
            <a:r>
              <a:rPr sz="3200" dirty="0">
                <a:latin typeface="Arial MT"/>
                <a:cs typeface="Arial MT"/>
              </a:rPr>
              <a:t>de </a:t>
            </a:r>
            <a:r>
              <a:rPr sz="3200" spc="-5" dirty="0">
                <a:latin typeface="Arial MT"/>
                <a:cs typeface="Arial MT"/>
              </a:rPr>
              <a:t>texto </a:t>
            </a:r>
            <a:r>
              <a:rPr sz="3200" dirty="0">
                <a:latin typeface="Arial MT"/>
                <a:cs typeface="Arial MT"/>
              </a:rPr>
              <a:t>cifrado, </a:t>
            </a:r>
            <a:r>
              <a:rPr sz="3200" b="1" spc="-5" dirty="0">
                <a:solidFill>
                  <a:srgbClr val="0000E4"/>
                </a:solidFill>
                <a:latin typeface="Arial"/>
                <a:cs typeface="Arial"/>
              </a:rPr>
              <a:t>cada </a:t>
            </a:r>
            <a:r>
              <a:rPr sz="3200" b="1" dirty="0">
                <a:solidFill>
                  <a:srgbClr val="0000E4"/>
                </a:solidFill>
                <a:latin typeface="Arial"/>
                <a:cs typeface="Arial"/>
              </a:rPr>
              <a:t>letra </a:t>
            </a:r>
            <a:r>
              <a:rPr sz="3200" b="1" spc="5" dirty="0">
                <a:solidFill>
                  <a:srgbClr val="0000E4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E4"/>
                </a:solidFill>
                <a:latin typeface="Arial"/>
                <a:cs typeface="Arial"/>
              </a:rPr>
              <a:t>ocorrerá com a </a:t>
            </a:r>
            <a:r>
              <a:rPr sz="3200" b="1" spc="-5" dirty="0">
                <a:solidFill>
                  <a:srgbClr val="0000E4"/>
                </a:solidFill>
                <a:latin typeface="Arial"/>
                <a:cs typeface="Arial"/>
              </a:rPr>
              <a:t>mesma frequência </a:t>
            </a:r>
            <a:r>
              <a:rPr sz="3200" b="1" dirty="0">
                <a:solidFill>
                  <a:srgbClr val="0000E4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(decorrente </a:t>
            </a:r>
            <a:r>
              <a:rPr sz="3200" dirty="0">
                <a:latin typeface="Arial MT"/>
                <a:cs typeface="Arial MT"/>
              </a:rPr>
              <a:t>da escolha de </a:t>
            </a:r>
            <a:r>
              <a:rPr sz="3200" spc="-5" dirty="0">
                <a:latin typeface="Arial MT"/>
                <a:cs typeface="Arial MT"/>
              </a:rPr>
              <a:t>uma </a:t>
            </a:r>
            <a:r>
              <a:rPr sz="3200" dirty="0">
                <a:latin typeface="Arial MT"/>
                <a:cs typeface="Arial MT"/>
              </a:rPr>
              <a:t>chave de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bits aleatórios).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mesmo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para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digramas</a:t>
            </a:r>
            <a:r>
              <a:rPr sz="3200" dirty="0">
                <a:latin typeface="Arial MT"/>
                <a:cs typeface="Arial MT"/>
              </a:rPr>
              <a:t> 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cada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trigrama.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4526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Chave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Uso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Único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792044"/>
            <a:ext cx="787908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Neste </a:t>
            </a:r>
            <a:r>
              <a:rPr sz="3200" spc="-5" dirty="0">
                <a:latin typeface="Arial MT"/>
                <a:cs typeface="Arial MT"/>
              </a:rPr>
              <a:t>exemplo, </a:t>
            </a:r>
            <a:r>
              <a:rPr sz="3200" dirty="0">
                <a:latin typeface="Arial MT"/>
                <a:cs typeface="Arial MT"/>
              </a:rPr>
              <a:t>a chave única, </a:t>
            </a:r>
            <a:r>
              <a:rPr sz="3200" b="1" spc="-5" dirty="0">
                <a:solidFill>
                  <a:srgbClr val="0000E4"/>
                </a:solidFill>
                <a:latin typeface="Arial"/>
                <a:cs typeface="Arial"/>
              </a:rPr>
              <a:t>chave </a:t>
            </a:r>
            <a:r>
              <a:rPr sz="3200" b="1" dirty="0">
                <a:solidFill>
                  <a:srgbClr val="0000E4"/>
                </a:solidFill>
                <a:latin typeface="Arial"/>
                <a:cs typeface="Arial"/>
              </a:rPr>
              <a:t>2</a:t>
            </a:r>
            <a:r>
              <a:rPr sz="3200" dirty="0">
                <a:latin typeface="Arial MT"/>
                <a:cs typeface="Arial MT"/>
              </a:rPr>
              <a:t>,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poderia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experimentada, resultando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AF50"/>
                </a:solidFill>
                <a:latin typeface="Arial MT"/>
                <a:cs typeface="Arial MT"/>
              </a:rPr>
              <a:t>texto </a:t>
            </a:r>
            <a:r>
              <a:rPr sz="3200" spc="-5" dirty="0">
                <a:solidFill>
                  <a:srgbClr val="00AF50"/>
                </a:solidFill>
                <a:latin typeface="Arial MT"/>
                <a:cs typeface="Arial MT"/>
              </a:rPr>
              <a:t>simples </a:t>
            </a:r>
            <a:r>
              <a:rPr sz="3200" spc="-10" dirty="0">
                <a:solidFill>
                  <a:srgbClr val="00AF50"/>
                </a:solidFill>
                <a:latin typeface="Arial MT"/>
                <a:cs typeface="Arial MT"/>
              </a:rPr>
              <a:t>2</a:t>
            </a:r>
            <a:r>
              <a:rPr sz="3200" spc="-10" dirty="0">
                <a:latin typeface="Arial MT"/>
                <a:cs typeface="Arial MT"/>
              </a:rPr>
              <a:t>, </a:t>
            </a:r>
            <a:r>
              <a:rPr sz="3200" spc="-5" dirty="0">
                <a:latin typeface="Arial MT"/>
                <a:cs typeface="Arial MT"/>
              </a:rPr>
              <a:t>que </a:t>
            </a:r>
            <a:r>
              <a:rPr sz="3200" dirty="0">
                <a:latin typeface="Arial MT"/>
                <a:cs typeface="Arial MT"/>
              </a:rPr>
              <a:t>está em ASCII e </a:t>
            </a:r>
            <a:r>
              <a:rPr sz="3200" spc="-5" dirty="0">
                <a:latin typeface="Arial MT"/>
                <a:cs typeface="Arial MT"/>
              </a:rPr>
              <a:t>que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não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plausível.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37541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Conceito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de</a:t>
            </a:r>
            <a:r>
              <a:rPr sz="3800" spc="-5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Cifra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052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6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7745095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É </a:t>
            </a:r>
            <a:r>
              <a:rPr sz="3200" spc="-5" dirty="0">
                <a:latin typeface="Arial MT"/>
                <a:cs typeface="Arial MT"/>
              </a:rPr>
              <a:t>uma </a:t>
            </a:r>
            <a:r>
              <a:rPr sz="3200" b="1" spc="-5" dirty="0">
                <a:solidFill>
                  <a:srgbClr val="0000CC"/>
                </a:solidFill>
                <a:latin typeface="Arial"/>
                <a:cs typeface="Arial"/>
              </a:rPr>
              <a:t>transformação</a:t>
            </a:r>
            <a:r>
              <a:rPr sz="32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CC"/>
                </a:solidFill>
                <a:latin typeface="Arial"/>
                <a:cs typeface="Arial"/>
              </a:rPr>
              <a:t>de</a:t>
            </a:r>
            <a:r>
              <a:rPr sz="32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CC"/>
                </a:solidFill>
                <a:latin typeface="Arial"/>
                <a:cs typeface="Arial"/>
              </a:rPr>
              <a:t>caractere</a:t>
            </a:r>
            <a:r>
              <a:rPr sz="3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CC"/>
                </a:solidFill>
                <a:latin typeface="Arial"/>
                <a:cs typeface="Arial"/>
              </a:rPr>
              <a:t>por </a:t>
            </a:r>
            <a:r>
              <a:rPr sz="3200" b="1" spc="-8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CC"/>
                </a:solidFill>
                <a:latin typeface="Arial"/>
                <a:cs typeface="Arial"/>
              </a:rPr>
              <a:t>caractere </a:t>
            </a:r>
            <a:r>
              <a:rPr sz="3200" spc="-5" dirty="0">
                <a:latin typeface="Arial MT"/>
                <a:cs typeface="Arial MT"/>
              </a:rPr>
              <a:t>ou </a:t>
            </a:r>
            <a:r>
              <a:rPr sz="3200" b="1" dirty="0">
                <a:solidFill>
                  <a:srgbClr val="0000CC"/>
                </a:solidFill>
                <a:latin typeface="Arial"/>
                <a:cs typeface="Arial"/>
              </a:rPr>
              <a:t>bit pot bit</a:t>
            </a:r>
            <a:r>
              <a:rPr sz="3200" dirty="0">
                <a:latin typeface="Arial MT"/>
                <a:cs typeface="Arial MT"/>
              </a:rPr>
              <a:t>, </a:t>
            </a:r>
            <a:r>
              <a:rPr sz="3200" b="1" spc="-5" dirty="0">
                <a:solidFill>
                  <a:srgbClr val="CC3300"/>
                </a:solidFill>
                <a:latin typeface="Arial"/>
                <a:cs typeface="Arial"/>
              </a:rPr>
              <a:t>sem levar </a:t>
            </a:r>
            <a:r>
              <a:rPr sz="3200" b="1" spc="-10" dirty="0">
                <a:solidFill>
                  <a:srgbClr val="CC3300"/>
                </a:solidFill>
                <a:latin typeface="Arial"/>
                <a:cs typeface="Arial"/>
              </a:rPr>
              <a:t>em </a:t>
            </a:r>
            <a:r>
              <a:rPr sz="3200" b="1" spc="-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conta </a:t>
            </a:r>
            <a:r>
              <a:rPr sz="3200" b="1" dirty="0">
                <a:latin typeface="Arial"/>
                <a:cs typeface="Arial"/>
              </a:rPr>
              <a:t>a estrutura </a:t>
            </a:r>
            <a:r>
              <a:rPr sz="3200" b="1" spc="-5" dirty="0">
                <a:latin typeface="Arial"/>
                <a:cs typeface="Arial"/>
              </a:rPr>
              <a:t>linguística </a:t>
            </a:r>
            <a:r>
              <a:rPr sz="3200" b="1" dirty="0">
                <a:latin typeface="Arial"/>
                <a:cs typeface="Arial"/>
              </a:rPr>
              <a:t>da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mensagem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Substituindo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por outro.</a:t>
            </a:r>
            <a:endParaRPr sz="3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Transpondo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ordem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símbolos.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4526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Chave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Uso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Único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8065770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Isto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é,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todos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AF50"/>
                </a:solidFill>
                <a:latin typeface="Arial MT"/>
                <a:cs typeface="Arial MT"/>
              </a:rPr>
              <a:t>textos</a:t>
            </a:r>
            <a:r>
              <a:rPr sz="3200" spc="-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Arial MT"/>
                <a:cs typeface="Arial MT"/>
              </a:rPr>
              <a:t>simples</a:t>
            </a:r>
            <a:r>
              <a:rPr sz="3200" spc="-1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AF50"/>
                </a:solidFill>
                <a:latin typeface="Arial MT"/>
                <a:cs typeface="Arial MT"/>
              </a:rPr>
              <a:t>2</a:t>
            </a:r>
            <a:r>
              <a:rPr sz="3200" spc="-1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possíveis,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 o </a:t>
            </a:r>
            <a:r>
              <a:rPr sz="3200" spc="-5" dirty="0">
                <a:latin typeface="Arial MT"/>
                <a:cs typeface="Arial MT"/>
              </a:rPr>
              <a:t>tamanho dado,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são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igualmente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 prováveis</a:t>
            </a:r>
            <a:r>
              <a:rPr sz="3200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25781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De </a:t>
            </a:r>
            <a:r>
              <a:rPr sz="3200" spc="-5" dirty="0">
                <a:latin typeface="Arial MT"/>
                <a:cs typeface="Arial MT"/>
              </a:rPr>
              <a:t>fato, para cada </a:t>
            </a:r>
            <a:r>
              <a:rPr sz="3200" dirty="0">
                <a:solidFill>
                  <a:srgbClr val="00AF50"/>
                </a:solidFill>
                <a:latin typeface="Arial MT"/>
                <a:cs typeface="Arial MT"/>
              </a:rPr>
              <a:t>texto </a:t>
            </a:r>
            <a:r>
              <a:rPr sz="3200" spc="-5" dirty="0">
                <a:solidFill>
                  <a:srgbClr val="00AF50"/>
                </a:solidFill>
                <a:latin typeface="Arial MT"/>
                <a:cs typeface="Arial MT"/>
              </a:rPr>
              <a:t>simples </a:t>
            </a:r>
            <a:r>
              <a:rPr sz="3200" dirty="0">
                <a:solidFill>
                  <a:srgbClr val="00AF50"/>
                </a:solidFill>
                <a:latin typeface="Arial MT"/>
                <a:cs typeface="Arial MT"/>
              </a:rPr>
              <a:t>2 </a:t>
            </a:r>
            <a:r>
              <a:rPr sz="3200" dirty="0">
                <a:latin typeface="Arial MT"/>
                <a:cs typeface="Arial MT"/>
              </a:rPr>
              <a:t>com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código ASCII </a:t>
            </a:r>
            <a:r>
              <a:rPr sz="3200" spc="-5" dirty="0">
                <a:latin typeface="Arial MT"/>
                <a:cs typeface="Arial MT"/>
              </a:rPr>
              <a:t>de </a:t>
            </a:r>
            <a:r>
              <a:rPr sz="3200" dirty="0">
                <a:latin typeface="Arial MT"/>
                <a:cs typeface="Arial MT"/>
              </a:rPr>
              <a:t>11 </a:t>
            </a:r>
            <a:r>
              <a:rPr sz="3200" spc="-5" dirty="0">
                <a:latin typeface="Arial MT"/>
                <a:cs typeface="Arial MT"/>
              </a:rPr>
              <a:t>caracteres </a:t>
            </a:r>
            <a:r>
              <a:rPr sz="3200" dirty="0">
                <a:latin typeface="Arial MT"/>
                <a:cs typeface="Arial MT"/>
              </a:rPr>
              <a:t>(texto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simples 2),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existe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uma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chave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única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gera.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44526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Chave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Uso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Único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8035925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59155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Por </a:t>
            </a:r>
            <a:r>
              <a:rPr sz="3200" spc="-5" dirty="0">
                <a:latin typeface="Arial MT"/>
                <a:cs typeface="Arial MT"/>
              </a:rPr>
              <a:t>isso </a:t>
            </a:r>
            <a:r>
              <a:rPr sz="3200" dirty="0">
                <a:latin typeface="Arial MT"/>
                <a:cs typeface="Arial MT"/>
              </a:rPr>
              <a:t>é </a:t>
            </a:r>
            <a:r>
              <a:rPr sz="3200" spc="-5" dirty="0">
                <a:latin typeface="Arial MT"/>
                <a:cs typeface="Arial MT"/>
              </a:rPr>
              <a:t>que </a:t>
            </a:r>
            <a:r>
              <a:rPr sz="3200" dirty="0">
                <a:latin typeface="Arial MT"/>
                <a:cs typeface="Arial MT"/>
              </a:rPr>
              <a:t>se diz </a:t>
            </a:r>
            <a:r>
              <a:rPr sz="3200" spc="-5" dirty="0">
                <a:latin typeface="Arial MT"/>
                <a:cs typeface="Arial MT"/>
              </a:rPr>
              <a:t>que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não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existe </a:t>
            </a:r>
            <a:r>
              <a:rPr sz="32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nenhuma</a:t>
            </a:r>
            <a:r>
              <a:rPr sz="32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informação</a:t>
            </a:r>
            <a:r>
              <a:rPr sz="32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texto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cifrado.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É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possível obter qualquer mensagem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com </a:t>
            </a:r>
            <a:r>
              <a:rPr sz="3200" spc="-87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o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tamanho</a:t>
            </a:r>
            <a:r>
              <a:rPr sz="3200" spc="-2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correto</a:t>
            </a:r>
            <a:r>
              <a:rPr sz="3200" spc="-3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a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partir</a:t>
            </a:r>
            <a:r>
              <a:rPr sz="3200" spc="-1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do</a:t>
            </a:r>
            <a:r>
              <a:rPr sz="3200" spc="-1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texto</a:t>
            </a:r>
            <a:r>
              <a:rPr sz="3200" spc="-1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cifrado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618"/>
            <a:ext cx="6377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Chave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Uso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Único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–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Imune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ataques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900670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215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Esse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método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é</a:t>
            </a:r>
            <a:r>
              <a:rPr sz="3200" spc="-1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imune</a:t>
            </a:r>
            <a:r>
              <a:rPr sz="3200" spc="-1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a</a:t>
            </a:r>
            <a:r>
              <a:rPr sz="3200" spc="-1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todos</a:t>
            </a:r>
            <a:r>
              <a:rPr sz="3200" spc="-1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os</a:t>
            </a:r>
            <a:r>
              <a:rPr sz="3200" spc="-1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ataques </a:t>
            </a:r>
            <a:r>
              <a:rPr sz="3200" spc="-87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atuais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e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futuros</a:t>
            </a:r>
            <a:r>
              <a:rPr sz="3200" spc="-5" dirty="0">
                <a:latin typeface="Arial MT"/>
                <a:cs typeface="Arial MT"/>
              </a:rPr>
              <a:t>, independente </a:t>
            </a:r>
            <a:r>
              <a:rPr sz="3200" dirty="0">
                <a:latin typeface="Arial MT"/>
                <a:cs typeface="Arial MT"/>
              </a:rPr>
              <a:t>da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capacidade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computacional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</a:t>
            </a:r>
            <a:r>
              <a:rPr sz="3200" spc="-5" dirty="0">
                <a:latin typeface="Arial MT"/>
                <a:cs typeface="Arial MT"/>
              </a:rPr>
              <a:t> intruso.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A razão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deriva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Teoria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da</a:t>
            </a:r>
            <a:r>
              <a:rPr sz="32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Informação</a:t>
            </a:r>
            <a:r>
              <a:rPr sz="3200" spc="-5" dirty="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 marL="355600" marR="5080" indent="-508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 MT"/>
                <a:cs typeface="Arial MT"/>
              </a:rPr>
              <a:t>simplesmente, porque não </a:t>
            </a:r>
            <a:r>
              <a:rPr sz="3200" dirty="0">
                <a:latin typeface="Arial MT"/>
                <a:cs typeface="Arial MT"/>
              </a:rPr>
              <a:t>existe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nenhuma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informação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00AF50"/>
                </a:solidFill>
                <a:latin typeface="Arial"/>
                <a:cs typeface="Arial"/>
              </a:rPr>
              <a:t>texto</a:t>
            </a:r>
            <a:r>
              <a:rPr sz="32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AF50"/>
                </a:solidFill>
                <a:latin typeface="Arial"/>
                <a:cs typeface="Arial"/>
              </a:rPr>
              <a:t>simples</a:t>
            </a:r>
            <a:r>
              <a:rPr sz="32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AF50"/>
                </a:solidFill>
                <a:latin typeface="Arial"/>
                <a:cs typeface="Arial"/>
              </a:rPr>
              <a:t>2</a:t>
            </a:r>
            <a:r>
              <a:rPr sz="3200" spc="-5" dirty="0">
                <a:latin typeface="Arial MT"/>
                <a:cs typeface="Arial MT"/>
              </a:rPr>
              <a:t>,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suficiente para </a:t>
            </a:r>
            <a:r>
              <a:rPr sz="3200" dirty="0">
                <a:latin typeface="Arial MT"/>
                <a:cs typeface="Arial MT"/>
              </a:rPr>
              <a:t>se </a:t>
            </a:r>
            <a:r>
              <a:rPr sz="3200" spc="-5" dirty="0">
                <a:latin typeface="Arial MT"/>
                <a:cs typeface="Arial MT"/>
              </a:rPr>
              <a:t>chegar </a:t>
            </a:r>
            <a:r>
              <a:rPr sz="3200" dirty="0">
                <a:latin typeface="Arial MT"/>
                <a:cs typeface="Arial MT"/>
              </a:rPr>
              <a:t>de </a:t>
            </a:r>
            <a:r>
              <a:rPr sz="3200" spc="-5" dirty="0">
                <a:latin typeface="Arial MT"/>
                <a:cs typeface="Arial MT"/>
              </a:rPr>
              <a:t>volta </a:t>
            </a:r>
            <a:r>
              <a:rPr sz="3200" dirty="0">
                <a:latin typeface="Arial MT"/>
                <a:cs typeface="Arial MT"/>
              </a:rPr>
              <a:t>à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mensagem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original.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618"/>
            <a:ext cx="72174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Chave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Uso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Único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–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Dificuldades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Práticas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786003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652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As chaves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únicas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são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ótimas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na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teoria,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mas</a:t>
            </a:r>
            <a:r>
              <a:rPr sz="32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tem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várias</a:t>
            </a:r>
            <a:r>
              <a:rPr sz="32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desvantagens</a:t>
            </a:r>
            <a:r>
              <a:rPr sz="32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na</a:t>
            </a:r>
            <a:r>
              <a:rPr sz="32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prática.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As</a:t>
            </a:r>
            <a:r>
              <a:rPr sz="3200" spc="-1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chaves,</a:t>
            </a:r>
            <a:r>
              <a:rPr sz="3200" spc="-3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em</a:t>
            </a:r>
            <a:r>
              <a:rPr sz="3200" spc="-1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binário,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 são</a:t>
            </a:r>
            <a:r>
              <a:rPr sz="3200" spc="-2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difíceis</a:t>
            </a:r>
            <a:r>
              <a:rPr sz="3200" spc="-2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de</a:t>
            </a:r>
            <a:r>
              <a:rPr sz="3200" spc="-1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ser </a:t>
            </a:r>
            <a:r>
              <a:rPr sz="3200" spc="-87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memorizadas.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212293"/>
            <a:ext cx="71170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Chave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Uso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Único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-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Dificuldades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Práticas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765555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quantidade total </a:t>
            </a:r>
            <a:r>
              <a:rPr sz="3200" spc="-10" dirty="0">
                <a:solidFill>
                  <a:srgbClr val="0000E4"/>
                </a:solidFill>
                <a:latin typeface="Arial MT"/>
                <a:cs typeface="Arial MT"/>
              </a:rPr>
              <a:t>de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dados </a:t>
            </a:r>
            <a:r>
              <a:rPr sz="3200" spc="-5" dirty="0">
                <a:latin typeface="Arial MT"/>
                <a:cs typeface="Arial MT"/>
              </a:rPr>
              <a:t>que podem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transmitidos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é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limitada</a:t>
            </a:r>
            <a:r>
              <a:rPr sz="3200" spc="-1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pelo</a:t>
            </a:r>
            <a:r>
              <a:rPr sz="3200" spc="-1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tamanho </a:t>
            </a:r>
            <a:r>
              <a:rPr sz="3200" spc="-88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da</a:t>
            </a:r>
            <a:r>
              <a:rPr sz="3200" spc="-1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chave</a:t>
            </a:r>
            <a:r>
              <a:rPr sz="3200" spc="-3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disponível.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618"/>
            <a:ext cx="72174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Chave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Uso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Único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–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Dificuldades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Práticas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8015605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4587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Insensibilidade</a:t>
            </a:r>
            <a:r>
              <a:rPr sz="3200" spc="-3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do</a:t>
            </a:r>
            <a:r>
              <a:rPr sz="3200" spc="-1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método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quanto</a:t>
            </a:r>
            <a:r>
              <a:rPr sz="3200" spc="-3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a </a:t>
            </a:r>
            <a:r>
              <a:rPr sz="3200" spc="-87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caracteres</a:t>
            </a:r>
            <a:r>
              <a:rPr sz="3200" spc="-4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perdidos</a:t>
            </a:r>
            <a:r>
              <a:rPr sz="3200" spc="-2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ou</a:t>
            </a:r>
            <a:r>
              <a:rPr sz="3200" spc="-2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inseridos.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Font typeface="Wingdings"/>
              <a:buChar char=""/>
            </a:pPr>
            <a:endParaRPr sz="465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Se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AF50"/>
                </a:solidFill>
                <a:latin typeface="Arial MT"/>
                <a:cs typeface="Arial MT"/>
              </a:rPr>
              <a:t>transmissor</a:t>
            </a:r>
            <a:r>
              <a:rPr sz="3200" spc="-4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AF50"/>
                </a:solidFill>
                <a:latin typeface="Arial MT"/>
                <a:cs typeface="Arial MT"/>
              </a:rPr>
              <a:t>e</a:t>
            </a:r>
            <a:r>
              <a:rPr sz="3200" spc="-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AF50"/>
                </a:solidFill>
                <a:latin typeface="Arial MT"/>
                <a:cs typeface="Arial MT"/>
              </a:rPr>
              <a:t>o</a:t>
            </a:r>
            <a:r>
              <a:rPr sz="3200" spc="-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Arial MT"/>
                <a:cs typeface="Arial MT"/>
              </a:rPr>
              <a:t>receptor</a:t>
            </a:r>
            <a:r>
              <a:rPr sz="3200" spc="-4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AF50"/>
                </a:solidFill>
                <a:latin typeface="Arial MT"/>
                <a:cs typeface="Arial MT"/>
              </a:rPr>
              <a:t>ficarem</a:t>
            </a:r>
            <a:r>
              <a:rPr sz="3200" spc="-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AF50"/>
                </a:solidFill>
                <a:latin typeface="Arial MT"/>
                <a:cs typeface="Arial MT"/>
              </a:rPr>
              <a:t>sem </a:t>
            </a:r>
            <a:r>
              <a:rPr sz="3200" spc="-87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AF50"/>
                </a:solidFill>
                <a:latin typeface="Arial MT"/>
                <a:cs typeface="Arial MT"/>
              </a:rPr>
              <a:t>sincronismo</a:t>
            </a:r>
            <a:r>
              <a:rPr sz="3200" dirty="0">
                <a:latin typeface="Arial MT"/>
                <a:cs typeface="Arial MT"/>
              </a:rPr>
              <a:t>, </a:t>
            </a:r>
            <a:r>
              <a:rPr sz="3200" spc="-5" dirty="0">
                <a:latin typeface="Arial MT"/>
                <a:cs typeface="Arial MT"/>
              </a:rPr>
              <a:t>todos </a:t>
            </a:r>
            <a:r>
              <a:rPr sz="3200" dirty="0">
                <a:latin typeface="Arial MT"/>
                <a:cs typeface="Arial MT"/>
              </a:rPr>
              <a:t>os caracteres a </a:t>
            </a:r>
            <a:r>
              <a:rPr sz="3200" spc="-5" dirty="0">
                <a:latin typeface="Arial MT"/>
                <a:cs typeface="Arial MT"/>
              </a:rPr>
              <a:t>partir </a:t>
            </a:r>
            <a:r>
              <a:rPr sz="3200" dirty="0">
                <a:latin typeface="Arial MT"/>
                <a:cs typeface="Arial MT"/>
              </a:rPr>
              <a:t> desse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momento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parecerão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adulterados.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54730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Criptografia</a:t>
            </a:r>
            <a:r>
              <a:rPr sz="3800" spc="-8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convencional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74445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Os </a:t>
            </a:r>
            <a:r>
              <a:rPr sz="3200" spc="-5" dirty="0">
                <a:latin typeface="Arial MT"/>
                <a:cs typeface="Arial MT"/>
              </a:rPr>
              <a:t>procedimentos </a:t>
            </a:r>
            <a:r>
              <a:rPr sz="3200" dirty="0">
                <a:latin typeface="Arial MT"/>
                <a:cs typeface="Arial MT"/>
              </a:rPr>
              <a:t>de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criptografar </a:t>
            </a:r>
            <a:r>
              <a:rPr sz="3200" dirty="0">
                <a:latin typeface="Arial MT"/>
                <a:cs typeface="Arial MT"/>
              </a:rPr>
              <a:t>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 MT"/>
                <a:cs typeface="Arial MT"/>
              </a:rPr>
              <a:t>decriptografar</a:t>
            </a:r>
            <a:r>
              <a:rPr sz="32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são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obtidos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através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um </a:t>
            </a:r>
            <a:r>
              <a:rPr sz="3200" spc="-869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3200" u="heavy" spc="-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Arial MT"/>
                <a:cs typeface="Arial MT"/>
              </a:rPr>
              <a:t>algoritmo</a:t>
            </a:r>
            <a:r>
              <a:rPr sz="3200" u="heavy" spc="-1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Arial MT"/>
                <a:cs typeface="Arial MT"/>
              </a:rPr>
              <a:t> </a:t>
            </a:r>
            <a:r>
              <a:rPr sz="3200" u="heavy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Arial MT"/>
                <a:cs typeface="Arial MT"/>
              </a:rPr>
              <a:t>de</a:t>
            </a:r>
            <a:r>
              <a:rPr sz="3200" u="heavy" spc="-10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Arial MT"/>
                <a:cs typeface="Arial MT"/>
              </a:rPr>
              <a:t> </a:t>
            </a:r>
            <a:r>
              <a:rPr sz="3200" u="heavy" spc="-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Arial MT"/>
                <a:cs typeface="Arial MT"/>
              </a:rPr>
              <a:t>criptografia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087" y="3213100"/>
            <a:ext cx="7632700" cy="30956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343865"/>
            <a:ext cx="5017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5" dirty="0">
                <a:solidFill>
                  <a:srgbClr val="775F54"/>
                </a:solidFill>
                <a:latin typeface="Microsoft Sans Serif"/>
                <a:cs typeface="Microsoft Sans Serif"/>
              </a:rPr>
              <a:t>Criptografia</a:t>
            </a:r>
            <a:r>
              <a:rPr sz="4400" spc="5" dirty="0">
                <a:solidFill>
                  <a:srgbClr val="775F54"/>
                </a:solidFill>
                <a:latin typeface="Microsoft Sans Serif"/>
                <a:cs typeface="Microsoft Sans Serif"/>
              </a:rPr>
              <a:t> </a:t>
            </a:r>
            <a:r>
              <a:rPr sz="4400" spc="-265" dirty="0">
                <a:solidFill>
                  <a:srgbClr val="775F54"/>
                </a:solidFill>
                <a:latin typeface="Microsoft Sans Serif"/>
                <a:cs typeface="Microsoft Sans Serif"/>
              </a:rPr>
              <a:t>Simétrica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892" y="2133600"/>
            <a:ext cx="7812894" cy="3445391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80" indent="217804">
              <a:lnSpc>
                <a:spcPct val="100000"/>
              </a:lnSpc>
              <a:spcBef>
                <a:spcPts val="95"/>
              </a:spcBef>
            </a:pPr>
            <a:r>
              <a:rPr dirty="0"/>
              <a:t>Modelo </a:t>
            </a:r>
            <a:r>
              <a:rPr spc="-10" dirty="0"/>
              <a:t>Simplificado </a:t>
            </a:r>
            <a:r>
              <a:rPr spc="-5" dirty="0"/>
              <a:t>de </a:t>
            </a:r>
            <a:r>
              <a:rPr dirty="0"/>
              <a:t> </a:t>
            </a:r>
            <a:r>
              <a:rPr spc="-20" dirty="0"/>
              <a:t>Criptografia</a:t>
            </a:r>
            <a:r>
              <a:rPr dirty="0"/>
              <a:t> </a:t>
            </a:r>
            <a:r>
              <a:rPr spc="-15" dirty="0"/>
              <a:t>Convencional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981" y="1727043"/>
            <a:ext cx="6912576" cy="4284677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8926" y="304800"/>
            <a:ext cx="1104900" cy="1104900"/>
          </a:xfrm>
          <a:custGeom>
            <a:avLst/>
            <a:gdLst/>
            <a:ahLst/>
            <a:cxnLst/>
            <a:rect l="l" t="t" r="r" b="b"/>
            <a:pathLst>
              <a:path w="1104900" h="1104900">
                <a:moveTo>
                  <a:pt x="552450" y="0"/>
                </a:moveTo>
                <a:lnTo>
                  <a:pt x="504772" y="2028"/>
                </a:lnTo>
                <a:lnTo>
                  <a:pt x="458222" y="8002"/>
                </a:lnTo>
                <a:lnTo>
                  <a:pt x="412967" y="17756"/>
                </a:lnTo>
                <a:lnTo>
                  <a:pt x="369171" y="31124"/>
                </a:lnTo>
                <a:lnTo>
                  <a:pt x="327000" y="47940"/>
                </a:lnTo>
                <a:lnTo>
                  <a:pt x="286619" y="68038"/>
                </a:lnTo>
                <a:lnTo>
                  <a:pt x="248195" y="91251"/>
                </a:lnTo>
                <a:lnTo>
                  <a:pt x="211893" y="117415"/>
                </a:lnTo>
                <a:lnTo>
                  <a:pt x="177879" y="146363"/>
                </a:lnTo>
                <a:lnTo>
                  <a:pt x="146318" y="177929"/>
                </a:lnTo>
                <a:lnTo>
                  <a:pt x="117376" y="211947"/>
                </a:lnTo>
                <a:lnTo>
                  <a:pt x="91219" y="248251"/>
                </a:lnTo>
                <a:lnTo>
                  <a:pt x="68012" y="286676"/>
                </a:lnTo>
                <a:lnTo>
                  <a:pt x="47920" y="327054"/>
                </a:lnTo>
                <a:lnTo>
                  <a:pt x="31111" y="369221"/>
                </a:lnTo>
                <a:lnTo>
                  <a:pt x="17748" y="413009"/>
                </a:lnTo>
                <a:lnTo>
                  <a:pt x="7998" y="458255"/>
                </a:lnTo>
                <a:lnTo>
                  <a:pt x="2027" y="504790"/>
                </a:lnTo>
                <a:lnTo>
                  <a:pt x="0" y="552450"/>
                </a:lnTo>
                <a:lnTo>
                  <a:pt x="2027" y="600109"/>
                </a:lnTo>
                <a:lnTo>
                  <a:pt x="7998" y="646644"/>
                </a:lnTo>
                <a:lnTo>
                  <a:pt x="17748" y="691890"/>
                </a:lnTo>
                <a:lnTo>
                  <a:pt x="31111" y="735678"/>
                </a:lnTo>
                <a:lnTo>
                  <a:pt x="47920" y="777845"/>
                </a:lnTo>
                <a:lnTo>
                  <a:pt x="68012" y="818223"/>
                </a:lnTo>
                <a:lnTo>
                  <a:pt x="91219" y="856648"/>
                </a:lnTo>
                <a:lnTo>
                  <a:pt x="117376" y="892952"/>
                </a:lnTo>
                <a:lnTo>
                  <a:pt x="146318" y="926970"/>
                </a:lnTo>
                <a:lnTo>
                  <a:pt x="177879" y="958536"/>
                </a:lnTo>
                <a:lnTo>
                  <a:pt x="211893" y="987484"/>
                </a:lnTo>
                <a:lnTo>
                  <a:pt x="248195" y="1013648"/>
                </a:lnTo>
                <a:lnTo>
                  <a:pt x="286619" y="1036861"/>
                </a:lnTo>
                <a:lnTo>
                  <a:pt x="327000" y="1056959"/>
                </a:lnTo>
                <a:lnTo>
                  <a:pt x="369171" y="1073775"/>
                </a:lnTo>
                <a:lnTo>
                  <a:pt x="412967" y="1087143"/>
                </a:lnTo>
                <a:lnTo>
                  <a:pt x="458222" y="1096897"/>
                </a:lnTo>
                <a:lnTo>
                  <a:pt x="504772" y="1102871"/>
                </a:lnTo>
                <a:lnTo>
                  <a:pt x="552450" y="1104900"/>
                </a:lnTo>
                <a:lnTo>
                  <a:pt x="600109" y="1102871"/>
                </a:lnTo>
                <a:lnTo>
                  <a:pt x="646644" y="1096897"/>
                </a:lnTo>
                <a:lnTo>
                  <a:pt x="691890" y="1087143"/>
                </a:lnTo>
                <a:lnTo>
                  <a:pt x="735678" y="1073775"/>
                </a:lnTo>
                <a:lnTo>
                  <a:pt x="777845" y="1056959"/>
                </a:lnTo>
                <a:lnTo>
                  <a:pt x="818223" y="1036861"/>
                </a:lnTo>
                <a:lnTo>
                  <a:pt x="856648" y="1013648"/>
                </a:lnTo>
                <a:lnTo>
                  <a:pt x="892952" y="987484"/>
                </a:lnTo>
                <a:lnTo>
                  <a:pt x="926970" y="958536"/>
                </a:lnTo>
                <a:lnTo>
                  <a:pt x="958536" y="926970"/>
                </a:lnTo>
                <a:lnTo>
                  <a:pt x="987484" y="892952"/>
                </a:lnTo>
                <a:lnTo>
                  <a:pt x="1013648" y="856648"/>
                </a:lnTo>
                <a:lnTo>
                  <a:pt x="1036861" y="818223"/>
                </a:lnTo>
                <a:lnTo>
                  <a:pt x="1056959" y="777845"/>
                </a:lnTo>
                <a:lnTo>
                  <a:pt x="1073775" y="735678"/>
                </a:lnTo>
                <a:lnTo>
                  <a:pt x="1087143" y="691890"/>
                </a:lnTo>
                <a:lnTo>
                  <a:pt x="1096897" y="646644"/>
                </a:lnTo>
                <a:lnTo>
                  <a:pt x="1102871" y="600109"/>
                </a:lnTo>
                <a:lnTo>
                  <a:pt x="1104900" y="552450"/>
                </a:lnTo>
                <a:lnTo>
                  <a:pt x="1102871" y="504790"/>
                </a:lnTo>
                <a:lnTo>
                  <a:pt x="1096897" y="458255"/>
                </a:lnTo>
                <a:lnTo>
                  <a:pt x="1087143" y="413009"/>
                </a:lnTo>
                <a:lnTo>
                  <a:pt x="1073775" y="369221"/>
                </a:lnTo>
                <a:lnTo>
                  <a:pt x="1056959" y="327054"/>
                </a:lnTo>
                <a:lnTo>
                  <a:pt x="1036861" y="286676"/>
                </a:lnTo>
                <a:lnTo>
                  <a:pt x="1013648" y="248251"/>
                </a:lnTo>
                <a:lnTo>
                  <a:pt x="987484" y="211947"/>
                </a:lnTo>
                <a:lnTo>
                  <a:pt x="958536" y="177929"/>
                </a:lnTo>
                <a:lnTo>
                  <a:pt x="926970" y="146363"/>
                </a:lnTo>
                <a:lnTo>
                  <a:pt x="892952" y="117415"/>
                </a:lnTo>
                <a:lnTo>
                  <a:pt x="856648" y="91251"/>
                </a:lnTo>
                <a:lnTo>
                  <a:pt x="818223" y="68038"/>
                </a:lnTo>
                <a:lnTo>
                  <a:pt x="777845" y="47940"/>
                </a:lnTo>
                <a:lnTo>
                  <a:pt x="735678" y="31124"/>
                </a:lnTo>
                <a:lnTo>
                  <a:pt x="691890" y="17756"/>
                </a:lnTo>
                <a:lnTo>
                  <a:pt x="646644" y="8002"/>
                </a:lnTo>
                <a:lnTo>
                  <a:pt x="600109" y="2028"/>
                </a:lnTo>
                <a:lnTo>
                  <a:pt x="552450" y="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83551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1560" y="0"/>
                </a:moveTo>
                <a:lnTo>
                  <a:pt x="503962" y="2028"/>
                </a:lnTo>
                <a:lnTo>
                  <a:pt x="457489" y="8002"/>
                </a:lnTo>
                <a:lnTo>
                  <a:pt x="412308" y="17756"/>
                </a:lnTo>
                <a:lnTo>
                  <a:pt x="368583" y="31124"/>
                </a:lnTo>
                <a:lnTo>
                  <a:pt x="326481" y="47940"/>
                </a:lnTo>
                <a:lnTo>
                  <a:pt x="286166" y="68038"/>
                </a:lnTo>
                <a:lnTo>
                  <a:pt x="247803" y="91251"/>
                </a:lnTo>
                <a:lnTo>
                  <a:pt x="211560" y="117415"/>
                </a:lnTo>
                <a:lnTo>
                  <a:pt x="177600" y="146363"/>
                </a:lnTo>
                <a:lnTo>
                  <a:pt x="146089" y="177929"/>
                </a:lnTo>
                <a:lnTo>
                  <a:pt x="117192" y="211947"/>
                </a:lnTo>
                <a:lnTo>
                  <a:pt x="91076" y="248251"/>
                </a:lnTo>
                <a:lnTo>
                  <a:pt x="67906" y="286676"/>
                </a:lnTo>
                <a:lnTo>
                  <a:pt x="47846" y="327054"/>
                </a:lnTo>
                <a:lnTo>
                  <a:pt x="31062" y="369221"/>
                </a:lnTo>
                <a:lnTo>
                  <a:pt x="17720" y="413009"/>
                </a:lnTo>
                <a:lnTo>
                  <a:pt x="7986" y="458255"/>
                </a:lnTo>
                <a:lnTo>
                  <a:pt x="2024" y="504790"/>
                </a:lnTo>
                <a:lnTo>
                  <a:pt x="0" y="552450"/>
                </a:lnTo>
                <a:lnTo>
                  <a:pt x="2024" y="600109"/>
                </a:lnTo>
                <a:lnTo>
                  <a:pt x="7986" y="646644"/>
                </a:lnTo>
                <a:lnTo>
                  <a:pt x="17720" y="691890"/>
                </a:lnTo>
                <a:lnTo>
                  <a:pt x="31062" y="735678"/>
                </a:lnTo>
                <a:lnTo>
                  <a:pt x="47846" y="777845"/>
                </a:lnTo>
                <a:lnTo>
                  <a:pt x="67906" y="818223"/>
                </a:lnTo>
                <a:lnTo>
                  <a:pt x="91076" y="856648"/>
                </a:lnTo>
                <a:lnTo>
                  <a:pt x="117192" y="892952"/>
                </a:lnTo>
                <a:lnTo>
                  <a:pt x="146089" y="926970"/>
                </a:lnTo>
                <a:lnTo>
                  <a:pt x="177600" y="958536"/>
                </a:lnTo>
                <a:lnTo>
                  <a:pt x="211560" y="987484"/>
                </a:lnTo>
                <a:lnTo>
                  <a:pt x="247803" y="1013648"/>
                </a:lnTo>
                <a:lnTo>
                  <a:pt x="286166" y="1036861"/>
                </a:lnTo>
                <a:lnTo>
                  <a:pt x="326481" y="1056959"/>
                </a:lnTo>
                <a:lnTo>
                  <a:pt x="368583" y="1073775"/>
                </a:lnTo>
                <a:lnTo>
                  <a:pt x="412308" y="1087143"/>
                </a:lnTo>
                <a:lnTo>
                  <a:pt x="457489" y="1096897"/>
                </a:lnTo>
                <a:lnTo>
                  <a:pt x="503962" y="1102871"/>
                </a:lnTo>
                <a:lnTo>
                  <a:pt x="551560" y="1104900"/>
                </a:lnTo>
                <a:lnTo>
                  <a:pt x="599160" y="1102871"/>
                </a:lnTo>
                <a:lnTo>
                  <a:pt x="645636" y="1096897"/>
                </a:lnTo>
                <a:lnTo>
                  <a:pt x="690822" y="1087143"/>
                </a:lnTo>
                <a:lnTo>
                  <a:pt x="734552" y="1073775"/>
                </a:lnTo>
                <a:lnTo>
                  <a:pt x="776662" y="1056959"/>
                </a:lnTo>
                <a:lnTo>
                  <a:pt x="816985" y="1036861"/>
                </a:lnTo>
                <a:lnTo>
                  <a:pt x="855357" y="1013648"/>
                </a:lnTo>
                <a:lnTo>
                  <a:pt x="891610" y="987484"/>
                </a:lnTo>
                <a:lnTo>
                  <a:pt x="925580" y="958536"/>
                </a:lnTo>
                <a:lnTo>
                  <a:pt x="957101" y="926970"/>
                </a:lnTo>
                <a:lnTo>
                  <a:pt x="986007" y="892952"/>
                </a:lnTo>
                <a:lnTo>
                  <a:pt x="1012133" y="856648"/>
                </a:lnTo>
                <a:lnTo>
                  <a:pt x="1035312" y="818223"/>
                </a:lnTo>
                <a:lnTo>
                  <a:pt x="1055380" y="777845"/>
                </a:lnTo>
                <a:lnTo>
                  <a:pt x="1072171" y="735678"/>
                </a:lnTo>
                <a:lnTo>
                  <a:pt x="1085519" y="691890"/>
                </a:lnTo>
                <a:lnTo>
                  <a:pt x="1095258" y="646644"/>
                </a:lnTo>
                <a:lnTo>
                  <a:pt x="1101223" y="600109"/>
                </a:lnTo>
                <a:lnTo>
                  <a:pt x="1103249" y="552450"/>
                </a:lnTo>
                <a:lnTo>
                  <a:pt x="1101223" y="504790"/>
                </a:lnTo>
                <a:lnTo>
                  <a:pt x="1095258" y="458255"/>
                </a:lnTo>
                <a:lnTo>
                  <a:pt x="1085519" y="413009"/>
                </a:lnTo>
                <a:lnTo>
                  <a:pt x="1072171" y="369221"/>
                </a:lnTo>
                <a:lnTo>
                  <a:pt x="1055380" y="327054"/>
                </a:lnTo>
                <a:lnTo>
                  <a:pt x="1035312" y="286676"/>
                </a:lnTo>
                <a:lnTo>
                  <a:pt x="1012133" y="248251"/>
                </a:lnTo>
                <a:lnTo>
                  <a:pt x="986007" y="211947"/>
                </a:lnTo>
                <a:lnTo>
                  <a:pt x="957101" y="177929"/>
                </a:lnTo>
                <a:lnTo>
                  <a:pt x="925580" y="146363"/>
                </a:lnTo>
                <a:lnTo>
                  <a:pt x="891610" y="117415"/>
                </a:lnTo>
                <a:lnTo>
                  <a:pt x="855357" y="91251"/>
                </a:lnTo>
                <a:lnTo>
                  <a:pt x="816985" y="68038"/>
                </a:lnTo>
                <a:lnTo>
                  <a:pt x="776662" y="47940"/>
                </a:lnTo>
                <a:lnTo>
                  <a:pt x="734552" y="31124"/>
                </a:lnTo>
                <a:lnTo>
                  <a:pt x="690822" y="17756"/>
                </a:lnTo>
                <a:lnTo>
                  <a:pt x="645636" y="8002"/>
                </a:lnTo>
                <a:lnTo>
                  <a:pt x="599160" y="2028"/>
                </a:lnTo>
                <a:lnTo>
                  <a:pt x="551560" y="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1562" y="30645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30" h="1104900">
                <a:moveTo>
                  <a:pt x="551624" y="0"/>
                </a:moveTo>
                <a:lnTo>
                  <a:pt x="504025" y="2027"/>
                </a:lnTo>
                <a:lnTo>
                  <a:pt x="457551" y="7998"/>
                </a:lnTo>
                <a:lnTo>
                  <a:pt x="412367" y="17748"/>
                </a:lnTo>
                <a:lnTo>
                  <a:pt x="368639" y="31111"/>
                </a:lnTo>
                <a:lnTo>
                  <a:pt x="326533" y="47920"/>
                </a:lnTo>
                <a:lnTo>
                  <a:pt x="286214" y="68012"/>
                </a:lnTo>
                <a:lnTo>
                  <a:pt x="247847" y="91219"/>
                </a:lnTo>
                <a:lnTo>
                  <a:pt x="211599" y="117376"/>
                </a:lnTo>
                <a:lnTo>
                  <a:pt x="177634" y="146318"/>
                </a:lnTo>
                <a:lnTo>
                  <a:pt x="146118" y="177879"/>
                </a:lnTo>
                <a:lnTo>
                  <a:pt x="117217" y="211893"/>
                </a:lnTo>
                <a:lnTo>
                  <a:pt x="91096" y="248195"/>
                </a:lnTo>
                <a:lnTo>
                  <a:pt x="67921" y="286619"/>
                </a:lnTo>
                <a:lnTo>
                  <a:pt x="47857" y="327000"/>
                </a:lnTo>
                <a:lnTo>
                  <a:pt x="31069" y="369171"/>
                </a:lnTo>
                <a:lnTo>
                  <a:pt x="17725" y="412967"/>
                </a:lnTo>
                <a:lnTo>
                  <a:pt x="7988" y="458222"/>
                </a:lnTo>
                <a:lnTo>
                  <a:pt x="2024" y="504772"/>
                </a:lnTo>
                <a:lnTo>
                  <a:pt x="0" y="552450"/>
                </a:lnTo>
                <a:lnTo>
                  <a:pt x="2024" y="600109"/>
                </a:lnTo>
                <a:lnTo>
                  <a:pt x="7988" y="646644"/>
                </a:lnTo>
                <a:lnTo>
                  <a:pt x="17725" y="691890"/>
                </a:lnTo>
                <a:lnTo>
                  <a:pt x="31069" y="735678"/>
                </a:lnTo>
                <a:lnTo>
                  <a:pt x="47857" y="777845"/>
                </a:lnTo>
                <a:lnTo>
                  <a:pt x="67921" y="818223"/>
                </a:lnTo>
                <a:lnTo>
                  <a:pt x="91096" y="856648"/>
                </a:lnTo>
                <a:lnTo>
                  <a:pt x="117217" y="892952"/>
                </a:lnTo>
                <a:lnTo>
                  <a:pt x="146118" y="926970"/>
                </a:lnTo>
                <a:lnTo>
                  <a:pt x="177634" y="958536"/>
                </a:lnTo>
                <a:lnTo>
                  <a:pt x="211599" y="987484"/>
                </a:lnTo>
                <a:lnTo>
                  <a:pt x="247847" y="1013648"/>
                </a:lnTo>
                <a:lnTo>
                  <a:pt x="286214" y="1036861"/>
                </a:lnTo>
                <a:lnTo>
                  <a:pt x="326533" y="1056959"/>
                </a:lnTo>
                <a:lnTo>
                  <a:pt x="368639" y="1073775"/>
                </a:lnTo>
                <a:lnTo>
                  <a:pt x="412367" y="1087143"/>
                </a:lnTo>
                <a:lnTo>
                  <a:pt x="457551" y="1096897"/>
                </a:lnTo>
                <a:lnTo>
                  <a:pt x="504025" y="1102871"/>
                </a:lnTo>
                <a:lnTo>
                  <a:pt x="551624" y="1104900"/>
                </a:lnTo>
                <a:lnTo>
                  <a:pt x="599224" y="1102871"/>
                </a:lnTo>
                <a:lnTo>
                  <a:pt x="645699" y="1096897"/>
                </a:lnTo>
                <a:lnTo>
                  <a:pt x="690885" y="1087143"/>
                </a:lnTo>
                <a:lnTo>
                  <a:pt x="734616" y="1073775"/>
                </a:lnTo>
                <a:lnTo>
                  <a:pt x="776726" y="1056959"/>
                </a:lnTo>
                <a:lnTo>
                  <a:pt x="817049" y="1036861"/>
                </a:lnTo>
                <a:lnTo>
                  <a:pt x="855420" y="1013648"/>
                </a:lnTo>
                <a:lnTo>
                  <a:pt x="891674" y="987484"/>
                </a:lnTo>
                <a:lnTo>
                  <a:pt x="925643" y="958536"/>
                </a:lnTo>
                <a:lnTo>
                  <a:pt x="957164" y="926970"/>
                </a:lnTo>
                <a:lnTo>
                  <a:pt x="986070" y="892952"/>
                </a:lnTo>
                <a:lnTo>
                  <a:pt x="1012196" y="856648"/>
                </a:lnTo>
                <a:lnTo>
                  <a:pt x="1035376" y="818223"/>
                </a:lnTo>
                <a:lnTo>
                  <a:pt x="1055444" y="777845"/>
                </a:lnTo>
                <a:lnTo>
                  <a:pt x="1072235" y="735678"/>
                </a:lnTo>
                <a:lnTo>
                  <a:pt x="1085583" y="691890"/>
                </a:lnTo>
                <a:lnTo>
                  <a:pt x="1095322" y="646644"/>
                </a:lnTo>
                <a:lnTo>
                  <a:pt x="1101287" y="600109"/>
                </a:lnTo>
                <a:lnTo>
                  <a:pt x="1103312" y="552450"/>
                </a:lnTo>
                <a:lnTo>
                  <a:pt x="1101287" y="504772"/>
                </a:lnTo>
                <a:lnTo>
                  <a:pt x="1095322" y="458222"/>
                </a:lnTo>
                <a:lnTo>
                  <a:pt x="1085583" y="412967"/>
                </a:lnTo>
                <a:lnTo>
                  <a:pt x="1072235" y="369171"/>
                </a:lnTo>
                <a:lnTo>
                  <a:pt x="1055444" y="327000"/>
                </a:lnTo>
                <a:lnTo>
                  <a:pt x="1035376" y="286619"/>
                </a:lnTo>
                <a:lnTo>
                  <a:pt x="1012196" y="248195"/>
                </a:lnTo>
                <a:lnTo>
                  <a:pt x="986070" y="211893"/>
                </a:lnTo>
                <a:lnTo>
                  <a:pt x="957164" y="177879"/>
                </a:lnTo>
                <a:lnTo>
                  <a:pt x="925643" y="146318"/>
                </a:lnTo>
                <a:lnTo>
                  <a:pt x="891674" y="117376"/>
                </a:lnTo>
                <a:lnTo>
                  <a:pt x="855420" y="91219"/>
                </a:lnTo>
                <a:lnTo>
                  <a:pt x="817049" y="68012"/>
                </a:lnTo>
                <a:lnTo>
                  <a:pt x="776726" y="47920"/>
                </a:lnTo>
                <a:lnTo>
                  <a:pt x="734616" y="31111"/>
                </a:lnTo>
                <a:lnTo>
                  <a:pt x="690885" y="17748"/>
                </a:lnTo>
                <a:lnTo>
                  <a:pt x="645699" y="7998"/>
                </a:lnTo>
                <a:lnTo>
                  <a:pt x="599224" y="2027"/>
                </a:lnTo>
                <a:lnTo>
                  <a:pt x="551624" y="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4600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1103249" y="552450"/>
                </a:moveTo>
                <a:lnTo>
                  <a:pt x="1101224" y="504790"/>
                </a:lnTo>
                <a:lnTo>
                  <a:pt x="1095262" y="458255"/>
                </a:lnTo>
                <a:lnTo>
                  <a:pt x="1085528" y="413009"/>
                </a:lnTo>
                <a:lnTo>
                  <a:pt x="1072186" y="369221"/>
                </a:lnTo>
                <a:lnTo>
                  <a:pt x="1055402" y="327054"/>
                </a:lnTo>
                <a:lnTo>
                  <a:pt x="1035342" y="286676"/>
                </a:lnTo>
                <a:lnTo>
                  <a:pt x="1012172" y="248251"/>
                </a:lnTo>
                <a:lnTo>
                  <a:pt x="986056" y="211947"/>
                </a:lnTo>
                <a:lnTo>
                  <a:pt x="957159" y="177929"/>
                </a:lnTo>
                <a:lnTo>
                  <a:pt x="925648" y="146363"/>
                </a:lnTo>
                <a:lnTo>
                  <a:pt x="891688" y="117415"/>
                </a:lnTo>
                <a:lnTo>
                  <a:pt x="855445" y="91251"/>
                </a:lnTo>
                <a:lnTo>
                  <a:pt x="817082" y="68038"/>
                </a:lnTo>
                <a:lnTo>
                  <a:pt x="776767" y="47940"/>
                </a:lnTo>
                <a:lnTo>
                  <a:pt x="734665" y="31124"/>
                </a:lnTo>
                <a:lnTo>
                  <a:pt x="690940" y="17756"/>
                </a:lnTo>
                <a:lnTo>
                  <a:pt x="645759" y="8002"/>
                </a:lnTo>
                <a:lnTo>
                  <a:pt x="599286" y="2028"/>
                </a:lnTo>
                <a:lnTo>
                  <a:pt x="551688" y="0"/>
                </a:lnTo>
                <a:lnTo>
                  <a:pt x="504088" y="2028"/>
                </a:lnTo>
                <a:lnTo>
                  <a:pt x="457612" y="8002"/>
                </a:lnTo>
                <a:lnTo>
                  <a:pt x="412426" y="17756"/>
                </a:lnTo>
                <a:lnTo>
                  <a:pt x="368696" y="31124"/>
                </a:lnTo>
                <a:lnTo>
                  <a:pt x="326586" y="47940"/>
                </a:lnTo>
                <a:lnTo>
                  <a:pt x="286263" y="68038"/>
                </a:lnTo>
                <a:lnTo>
                  <a:pt x="247891" y="91251"/>
                </a:lnTo>
                <a:lnTo>
                  <a:pt x="211638" y="117415"/>
                </a:lnTo>
                <a:lnTo>
                  <a:pt x="177668" y="146363"/>
                </a:lnTo>
                <a:lnTo>
                  <a:pt x="146147" y="177929"/>
                </a:lnTo>
                <a:lnTo>
                  <a:pt x="117241" y="211947"/>
                </a:lnTo>
                <a:lnTo>
                  <a:pt x="91115" y="248251"/>
                </a:lnTo>
                <a:lnTo>
                  <a:pt x="67936" y="286676"/>
                </a:lnTo>
                <a:lnTo>
                  <a:pt x="47868" y="327054"/>
                </a:lnTo>
                <a:lnTo>
                  <a:pt x="31077" y="369221"/>
                </a:lnTo>
                <a:lnTo>
                  <a:pt x="17729" y="413009"/>
                </a:lnTo>
                <a:lnTo>
                  <a:pt x="7990" y="458255"/>
                </a:lnTo>
                <a:lnTo>
                  <a:pt x="2025" y="504790"/>
                </a:lnTo>
                <a:lnTo>
                  <a:pt x="0" y="552450"/>
                </a:lnTo>
                <a:lnTo>
                  <a:pt x="2025" y="600109"/>
                </a:lnTo>
                <a:lnTo>
                  <a:pt x="7990" y="646644"/>
                </a:lnTo>
                <a:lnTo>
                  <a:pt x="17729" y="691890"/>
                </a:lnTo>
                <a:lnTo>
                  <a:pt x="31077" y="735678"/>
                </a:lnTo>
                <a:lnTo>
                  <a:pt x="47868" y="777845"/>
                </a:lnTo>
                <a:lnTo>
                  <a:pt x="67936" y="818223"/>
                </a:lnTo>
                <a:lnTo>
                  <a:pt x="91115" y="856648"/>
                </a:lnTo>
                <a:lnTo>
                  <a:pt x="117241" y="892952"/>
                </a:lnTo>
                <a:lnTo>
                  <a:pt x="146147" y="926970"/>
                </a:lnTo>
                <a:lnTo>
                  <a:pt x="177668" y="958536"/>
                </a:lnTo>
                <a:lnTo>
                  <a:pt x="211638" y="987484"/>
                </a:lnTo>
                <a:lnTo>
                  <a:pt x="247891" y="1013648"/>
                </a:lnTo>
                <a:lnTo>
                  <a:pt x="286263" y="1036861"/>
                </a:lnTo>
                <a:lnTo>
                  <a:pt x="326586" y="1056959"/>
                </a:lnTo>
                <a:lnTo>
                  <a:pt x="368696" y="1073775"/>
                </a:lnTo>
                <a:lnTo>
                  <a:pt x="412426" y="1087143"/>
                </a:lnTo>
                <a:lnTo>
                  <a:pt x="457612" y="1096897"/>
                </a:lnTo>
                <a:lnTo>
                  <a:pt x="504088" y="1102871"/>
                </a:lnTo>
                <a:lnTo>
                  <a:pt x="551688" y="1104900"/>
                </a:lnTo>
                <a:lnTo>
                  <a:pt x="599286" y="1102871"/>
                </a:lnTo>
                <a:lnTo>
                  <a:pt x="645759" y="1096897"/>
                </a:lnTo>
                <a:lnTo>
                  <a:pt x="690940" y="1087143"/>
                </a:lnTo>
                <a:lnTo>
                  <a:pt x="734665" y="1073775"/>
                </a:lnTo>
                <a:lnTo>
                  <a:pt x="776767" y="1056959"/>
                </a:lnTo>
                <a:lnTo>
                  <a:pt x="817082" y="1036861"/>
                </a:lnTo>
                <a:lnTo>
                  <a:pt x="855445" y="1013648"/>
                </a:lnTo>
                <a:lnTo>
                  <a:pt x="891688" y="987484"/>
                </a:lnTo>
                <a:lnTo>
                  <a:pt x="925648" y="958536"/>
                </a:lnTo>
                <a:lnTo>
                  <a:pt x="957159" y="926970"/>
                </a:lnTo>
                <a:lnTo>
                  <a:pt x="986056" y="892952"/>
                </a:lnTo>
                <a:lnTo>
                  <a:pt x="1012172" y="856648"/>
                </a:lnTo>
                <a:lnTo>
                  <a:pt x="1035342" y="818223"/>
                </a:lnTo>
                <a:lnTo>
                  <a:pt x="1055402" y="777845"/>
                </a:lnTo>
                <a:lnTo>
                  <a:pt x="1072186" y="735678"/>
                </a:lnTo>
                <a:lnTo>
                  <a:pt x="1085528" y="691890"/>
                </a:lnTo>
                <a:lnTo>
                  <a:pt x="1095262" y="646644"/>
                </a:lnTo>
                <a:lnTo>
                  <a:pt x="1101224" y="600109"/>
                </a:lnTo>
                <a:lnTo>
                  <a:pt x="1103249" y="552450"/>
                </a:lnTo>
                <a:close/>
              </a:path>
            </a:pathLst>
          </a:custGeom>
          <a:ln w="28575">
            <a:solidFill>
              <a:srgbClr val="D9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260350"/>
            <a:ext cx="9144000" cy="5905500"/>
            <a:chOff x="0" y="260350"/>
            <a:chExt cx="9144000" cy="5905500"/>
          </a:xfrm>
        </p:grpSpPr>
        <p:sp>
          <p:nvSpPr>
            <p:cNvPr id="7" name="object 7"/>
            <p:cNvSpPr/>
            <p:nvPr/>
          </p:nvSpPr>
          <p:spPr>
            <a:xfrm>
              <a:off x="2359025" y="304800"/>
              <a:ext cx="1103630" cy="1104900"/>
            </a:xfrm>
            <a:custGeom>
              <a:avLst/>
              <a:gdLst/>
              <a:ahLst/>
              <a:cxnLst/>
              <a:rect l="l" t="t" r="r" b="b"/>
              <a:pathLst>
                <a:path w="1103629" h="1104900">
                  <a:moveTo>
                    <a:pt x="1103249" y="552450"/>
                  </a:moveTo>
                  <a:lnTo>
                    <a:pt x="1101224" y="504790"/>
                  </a:lnTo>
                  <a:lnTo>
                    <a:pt x="1095262" y="458255"/>
                  </a:lnTo>
                  <a:lnTo>
                    <a:pt x="1085528" y="413009"/>
                  </a:lnTo>
                  <a:lnTo>
                    <a:pt x="1072186" y="369221"/>
                  </a:lnTo>
                  <a:lnTo>
                    <a:pt x="1055402" y="327054"/>
                  </a:lnTo>
                  <a:lnTo>
                    <a:pt x="1035342" y="286676"/>
                  </a:lnTo>
                  <a:lnTo>
                    <a:pt x="1012172" y="248251"/>
                  </a:lnTo>
                  <a:lnTo>
                    <a:pt x="986056" y="211947"/>
                  </a:lnTo>
                  <a:lnTo>
                    <a:pt x="957159" y="177929"/>
                  </a:lnTo>
                  <a:lnTo>
                    <a:pt x="925648" y="146363"/>
                  </a:lnTo>
                  <a:lnTo>
                    <a:pt x="891688" y="117415"/>
                  </a:lnTo>
                  <a:lnTo>
                    <a:pt x="855445" y="91251"/>
                  </a:lnTo>
                  <a:lnTo>
                    <a:pt x="817082" y="68038"/>
                  </a:lnTo>
                  <a:lnTo>
                    <a:pt x="776767" y="47940"/>
                  </a:lnTo>
                  <a:lnTo>
                    <a:pt x="734665" y="31124"/>
                  </a:lnTo>
                  <a:lnTo>
                    <a:pt x="690940" y="17756"/>
                  </a:lnTo>
                  <a:lnTo>
                    <a:pt x="645759" y="8002"/>
                  </a:lnTo>
                  <a:lnTo>
                    <a:pt x="599286" y="2028"/>
                  </a:lnTo>
                  <a:lnTo>
                    <a:pt x="551688" y="0"/>
                  </a:lnTo>
                  <a:lnTo>
                    <a:pt x="504088" y="2028"/>
                  </a:lnTo>
                  <a:lnTo>
                    <a:pt x="457612" y="8002"/>
                  </a:lnTo>
                  <a:lnTo>
                    <a:pt x="412426" y="17756"/>
                  </a:lnTo>
                  <a:lnTo>
                    <a:pt x="368696" y="31124"/>
                  </a:lnTo>
                  <a:lnTo>
                    <a:pt x="326586" y="47940"/>
                  </a:lnTo>
                  <a:lnTo>
                    <a:pt x="286263" y="68038"/>
                  </a:lnTo>
                  <a:lnTo>
                    <a:pt x="247891" y="91251"/>
                  </a:lnTo>
                  <a:lnTo>
                    <a:pt x="211638" y="117415"/>
                  </a:lnTo>
                  <a:lnTo>
                    <a:pt x="177668" y="146363"/>
                  </a:lnTo>
                  <a:lnTo>
                    <a:pt x="146147" y="177929"/>
                  </a:lnTo>
                  <a:lnTo>
                    <a:pt x="117241" y="211947"/>
                  </a:lnTo>
                  <a:lnTo>
                    <a:pt x="91115" y="248251"/>
                  </a:lnTo>
                  <a:lnTo>
                    <a:pt x="67936" y="286676"/>
                  </a:lnTo>
                  <a:lnTo>
                    <a:pt x="47868" y="327054"/>
                  </a:lnTo>
                  <a:lnTo>
                    <a:pt x="31077" y="369221"/>
                  </a:lnTo>
                  <a:lnTo>
                    <a:pt x="17729" y="413009"/>
                  </a:lnTo>
                  <a:lnTo>
                    <a:pt x="7990" y="458255"/>
                  </a:lnTo>
                  <a:lnTo>
                    <a:pt x="2025" y="504790"/>
                  </a:lnTo>
                  <a:lnTo>
                    <a:pt x="0" y="552450"/>
                  </a:lnTo>
                  <a:lnTo>
                    <a:pt x="2025" y="600109"/>
                  </a:lnTo>
                  <a:lnTo>
                    <a:pt x="7990" y="646644"/>
                  </a:lnTo>
                  <a:lnTo>
                    <a:pt x="17729" y="691890"/>
                  </a:lnTo>
                  <a:lnTo>
                    <a:pt x="31077" y="735678"/>
                  </a:lnTo>
                  <a:lnTo>
                    <a:pt x="47868" y="777845"/>
                  </a:lnTo>
                  <a:lnTo>
                    <a:pt x="67936" y="818223"/>
                  </a:lnTo>
                  <a:lnTo>
                    <a:pt x="91115" y="856648"/>
                  </a:lnTo>
                  <a:lnTo>
                    <a:pt x="117241" y="892952"/>
                  </a:lnTo>
                  <a:lnTo>
                    <a:pt x="146147" y="926970"/>
                  </a:lnTo>
                  <a:lnTo>
                    <a:pt x="177668" y="958536"/>
                  </a:lnTo>
                  <a:lnTo>
                    <a:pt x="211638" y="987484"/>
                  </a:lnTo>
                  <a:lnTo>
                    <a:pt x="247891" y="1013648"/>
                  </a:lnTo>
                  <a:lnTo>
                    <a:pt x="286263" y="1036861"/>
                  </a:lnTo>
                  <a:lnTo>
                    <a:pt x="326586" y="1056959"/>
                  </a:lnTo>
                  <a:lnTo>
                    <a:pt x="368696" y="1073775"/>
                  </a:lnTo>
                  <a:lnTo>
                    <a:pt x="412426" y="1087143"/>
                  </a:lnTo>
                  <a:lnTo>
                    <a:pt x="457612" y="1096897"/>
                  </a:lnTo>
                  <a:lnTo>
                    <a:pt x="504088" y="1102871"/>
                  </a:lnTo>
                  <a:lnTo>
                    <a:pt x="551688" y="1104900"/>
                  </a:lnTo>
                  <a:lnTo>
                    <a:pt x="599286" y="1102871"/>
                  </a:lnTo>
                  <a:lnTo>
                    <a:pt x="645759" y="1096897"/>
                  </a:lnTo>
                  <a:lnTo>
                    <a:pt x="690940" y="1087143"/>
                  </a:lnTo>
                  <a:lnTo>
                    <a:pt x="734665" y="1073775"/>
                  </a:lnTo>
                  <a:lnTo>
                    <a:pt x="776767" y="1056959"/>
                  </a:lnTo>
                  <a:lnTo>
                    <a:pt x="817082" y="1036861"/>
                  </a:lnTo>
                  <a:lnTo>
                    <a:pt x="855445" y="1013648"/>
                  </a:lnTo>
                  <a:lnTo>
                    <a:pt x="891688" y="987484"/>
                  </a:lnTo>
                  <a:lnTo>
                    <a:pt x="925648" y="958536"/>
                  </a:lnTo>
                  <a:lnTo>
                    <a:pt x="957159" y="926970"/>
                  </a:lnTo>
                  <a:lnTo>
                    <a:pt x="986056" y="892952"/>
                  </a:lnTo>
                  <a:lnTo>
                    <a:pt x="1012172" y="856648"/>
                  </a:lnTo>
                  <a:lnTo>
                    <a:pt x="1035342" y="818223"/>
                  </a:lnTo>
                  <a:lnTo>
                    <a:pt x="1055402" y="777845"/>
                  </a:lnTo>
                  <a:lnTo>
                    <a:pt x="1072186" y="735678"/>
                  </a:lnTo>
                  <a:lnTo>
                    <a:pt x="1085528" y="691890"/>
                  </a:lnTo>
                  <a:lnTo>
                    <a:pt x="1095262" y="646644"/>
                  </a:lnTo>
                  <a:lnTo>
                    <a:pt x="1101224" y="600109"/>
                  </a:lnTo>
                  <a:lnTo>
                    <a:pt x="1103249" y="552450"/>
                  </a:lnTo>
                  <a:close/>
                </a:path>
              </a:pathLst>
            </a:custGeom>
            <a:ln w="28575">
              <a:solidFill>
                <a:srgbClr val="D9D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0350"/>
              <a:ext cx="9144000" cy="59055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69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32734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Estega</a:t>
            </a:r>
            <a:r>
              <a:rPr sz="3800" spc="-15" dirty="0">
                <a:latin typeface="Arial MT"/>
                <a:cs typeface="Arial MT"/>
              </a:rPr>
              <a:t>n</a:t>
            </a:r>
            <a:r>
              <a:rPr sz="3800" dirty="0">
                <a:latin typeface="Arial MT"/>
                <a:cs typeface="Arial MT"/>
              </a:rPr>
              <a:t>ografia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052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7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798195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b="1" dirty="0">
                <a:latin typeface="Arial"/>
                <a:cs typeface="Arial"/>
              </a:rPr>
              <a:t>Esteganografia </a:t>
            </a:r>
            <a:r>
              <a:rPr sz="3200" dirty="0">
                <a:latin typeface="Arial MT"/>
                <a:cs typeface="Arial MT"/>
              </a:rPr>
              <a:t>(do </a:t>
            </a:r>
            <a:r>
              <a:rPr sz="3200" spc="-5" dirty="0">
                <a:latin typeface="Arial MT"/>
                <a:cs typeface="Arial MT"/>
              </a:rPr>
              <a:t>grego </a:t>
            </a:r>
            <a:r>
              <a:rPr sz="3200" dirty="0">
                <a:latin typeface="Arial MT"/>
                <a:cs typeface="Arial MT"/>
              </a:rPr>
              <a:t>"escrita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escondida")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é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estudo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técnicas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para </a:t>
            </a:r>
            <a:r>
              <a:rPr sz="3200" dirty="0">
                <a:latin typeface="Arial MT"/>
                <a:cs typeface="Arial MT"/>
              </a:rPr>
              <a:t>ocultar a existência de </a:t>
            </a:r>
            <a:r>
              <a:rPr sz="3200" spc="-5" dirty="0">
                <a:latin typeface="Arial MT"/>
                <a:cs typeface="Arial MT"/>
              </a:rPr>
              <a:t>uma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mensagem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dentro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outra,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uma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forma</a:t>
            </a:r>
            <a:endParaRPr sz="3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Arial MT"/>
                <a:cs typeface="Arial MT"/>
              </a:rPr>
              <a:t>de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u="heavy" spc="-5" dirty="0">
                <a:solidFill>
                  <a:srgbClr val="6767FF"/>
                </a:solidFill>
                <a:uFill>
                  <a:solidFill>
                    <a:srgbClr val="6767FF"/>
                  </a:solidFill>
                </a:uFill>
                <a:latin typeface="Arial MT"/>
                <a:cs typeface="Arial MT"/>
                <a:hlinkClick r:id="rId2"/>
              </a:rPr>
              <a:t>segurança</a:t>
            </a:r>
            <a:r>
              <a:rPr sz="3200" u="heavy" spc="-50" dirty="0">
                <a:solidFill>
                  <a:srgbClr val="6767FF"/>
                </a:solidFill>
                <a:uFill>
                  <a:solidFill>
                    <a:srgbClr val="6767FF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3200" u="heavy" spc="-5" dirty="0">
                <a:solidFill>
                  <a:srgbClr val="6767FF"/>
                </a:solidFill>
                <a:uFill>
                  <a:solidFill>
                    <a:srgbClr val="6767FF"/>
                  </a:solidFill>
                </a:uFill>
                <a:latin typeface="Arial MT"/>
                <a:cs typeface="Arial MT"/>
                <a:hlinkClick r:id="rId2"/>
              </a:rPr>
              <a:t>por</a:t>
            </a:r>
            <a:r>
              <a:rPr sz="3200" u="heavy" spc="-10" dirty="0">
                <a:solidFill>
                  <a:srgbClr val="6767FF"/>
                </a:solidFill>
                <a:uFill>
                  <a:solidFill>
                    <a:srgbClr val="6767FF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3200" u="heavy" dirty="0">
                <a:solidFill>
                  <a:srgbClr val="6767FF"/>
                </a:solidFill>
                <a:uFill>
                  <a:solidFill>
                    <a:srgbClr val="6767FF"/>
                  </a:solidFill>
                </a:uFill>
                <a:latin typeface="Arial MT"/>
                <a:cs typeface="Arial MT"/>
                <a:hlinkClick r:id="rId2"/>
              </a:rPr>
              <a:t>obscurantismo</a:t>
            </a:r>
            <a:r>
              <a:rPr sz="3200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54705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Arial MT"/>
                <a:cs typeface="Arial MT"/>
              </a:rPr>
              <a:t>Equações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da</a:t>
            </a:r>
            <a:r>
              <a:rPr sz="3800" spc="-5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Criptografia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25854" y="2229738"/>
            <a:ext cx="5834380" cy="2881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38505" algn="ctr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D</a:t>
            </a:r>
            <a:r>
              <a:rPr sz="6000" baseline="-20833" dirty="0">
                <a:solidFill>
                  <a:srgbClr val="0000E4"/>
                </a:solidFill>
                <a:latin typeface="Arial MT"/>
                <a:cs typeface="Arial MT"/>
              </a:rPr>
              <a:t>k</a:t>
            </a:r>
            <a:r>
              <a:rPr sz="6000" spc="-352" baseline="-20833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(</a:t>
            </a:r>
            <a:r>
              <a:rPr sz="3200" spc="-3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E</a:t>
            </a:r>
            <a:r>
              <a:rPr sz="6000" baseline="-20833" dirty="0">
                <a:solidFill>
                  <a:srgbClr val="0000E4"/>
                </a:solidFill>
                <a:latin typeface="Arial MT"/>
                <a:cs typeface="Arial MT"/>
              </a:rPr>
              <a:t>k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(P)</a:t>
            </a:r>
            <a:r>
              <a:rPr sz="3200" spc="-3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)</a:t>
            </a:r>
            <a:r>
              <a:rPr sz="3200" spc="-1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=</a:t>
            </a:r>
            <a:r>
              <a:rPr sz="3200" spc="-1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P</a:t>
            </a:r>
            <a:endParaRPr sz="3200">
              <a:latin typeface="Arial MT"/>
              <a:cs typeface="Arial MT"/>
            </a:endParaRPr>
          </a:p>
          <a:p>
            <a:pPr marL="1181735" marR="43180" indent="-1131570">
              <a:lnSpc>
                <a:spcPct val="220100"/>
              </a:lnSpc>
              <a:spcBef>
                <a:spcPts val="785"/>
              </a:spcBef>
            </a:pPr>
            <a:r>
              <a:rPr sz="3200" dirty="0">
                <a:latin typeface="Arial MT"/>
                <a:cs typeface="Arial MT"/>
              </a:rPr>
              <a:t>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são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funções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matemáticas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K</a:t>
            </a:r>
            <a:r>
              <a:rPr sz="3200" spc="-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é</a:t>
            </a:r>
            <a:r>
              <a:rPr sz="3200" spc="-20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E4"/>
                </a:solidFill>
                <a:latin typeface="Arial MT"/>
                <a:cs typeface="Arial MT"/>
              </a:rPr>
              <a:t>uma</a:t>
            </a:r>
            <a:r>
              <a:rPr sz="3200" spc="-25" dirty="0">
                <a:solidFill>
                  <a:srgbClr val="0000E4"/>
                </a:solidFill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0000E4"/>
                </a:solidFill>
                <a:latin typeface="Arial"/>
                <a:cs typeface="Arial"/>
              </a:rPr>
              <a:t>chave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72643"/>
            <a:ext cx="66694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35" dirty="0">
                <a:solidFill>
                  <a:srgbClr val="775F54"/>
                </a:solidFill>
                <a:latin typeface="Microsoft Sans Serif"/>
                <a:cs typeface="Microsoft Sans Serif"/>
              </a:rPr>
              <a:t>Técnic</a:t>
            </a:r>
            <a:r>
              <a:rPr spc="-375" dirty="0">
                <a:solidFill>
                  <a:srgbClr val="775F54"/>
                </a:solidFill>
                <a:latin typeface="Microsoft Sans Serif"/>
                <a:cs typeface="Microsoft Sans Serif"/>
              </a:rPr>
              <a:t>a</a:t>
            </a:r>
            <a:r>
              <a:rPr spc="-670" dirty="0">
                <a:solidFill>
                  <a:srgbClr val="775F54"/>
                </a:solidFill>
                <a:latin typeface="Microsoft Sans Serif"/>
                <a:cs typeface="Microsoft Sans Serif"/>
              </a:rPr>
              <a:t>s</a:t>
            </a:r>
            <a:r>
              <a:rPr spc="40" dirty="0">
                <a:solidFill>
                  <a:srgbClr val="775F54"/>
                </a:solidFill>
                <a:latin typeface="Microsoft Sans Serif"/>
                <a:cs typeface="Microsoft Sans Serif"/>
              </a:rPr>
              <a:t> </a:t>
            </a:r>
            <a:r>
              <a:rPr spc="-355" dirty="0">
                <a:solidFill>
                  <a:srgbClr val="775F54"/>
                </a:solidFill>
                <a:latin typeface="Microsoft Sans Serif"/>
                <a:cs typeface="Microsoft Sans Serif"/>
              </a:rPr>
              <a:t>e</a:t>
            </a:r>
            <a:r>
              <a:rPr spc="-350" dirty="0">
                <a:solidFill>
                  <a:srgbClr val="775F54"/>
                </a:solidFill>
                <a:latin typeface="Microsoft Sans Serif"/>
                <a:cs typeface="Microsoft Sans Serif"/>
              </a:rPr>
              <a:t>n</a:t>
            </a:r>
            <a:r>
              <a:rPr spc="-335" dirty="0">
                <a:solidFill>
                  <a:srgbClr val="775F54"/>
                </a:solidFill>
                <a:latin typeface="Microsoft Sans Serif"/>
                <a:cs typeface="Microsoft Sans Serif"/>
              </a:rPr>
              <a:t>v</a:t>
            </a:r>
            <a:r>
              <a:rPr spc="-160" dirty="0">
                <a:solidFill>
                  <a:srgbClr val="775F54"/>
                </a:solidFill>
                <a:latin typeface="Microsoft Sans Serif"/>
                <a:cs typeface="Microsoft Sans Serif"/>
              </a:rPr>
              <a:t>ol</a:t>
            </a:r>
            <a:r>
              <a:rPr spc="-275" dirty="0">
                <a:solidFill>
                  <a:srgbClr val="775F54"/>
                </a:solidFill>
                <a:latin typeface="Microsoft Sans Serif"/>
                <a:cs typeface="Microsoft Sans Serif"/>
              </a:rPr>
              <a:t>v</a:t>
            </a:r>
            <a:r>
              <a:rPr spc="-245" dirty="0">
                <a:solidFill>
                  <a:srgbClr val="775F54"/>
                </a:solidFill>
                <a:latin typeface="Microsoft Sans Serif"/>
                <a:cs typeface="Microsoft Sans Serif"/>
              </a:rPr>
              <a:t>en</a:t>
            </a:r>
            <a:r>
              <a:rPr spc="-235" dirty="0">
                <a:solidFill>
                  <a:srgbClr val="775F54"/>
                </a:solidFill>
                <a:latin typeface="Microsoft Sans Serif"/>
                <a:cs typeface="Microsoft Sans Serif"/>
              </a:rPr>
              <a:t>d</a:t>
            </a:r>
            <a:r>
              <a:rPr spc="-229" dirty="0">
                <a:solidFill>
                  <a:srgbClr val="775F54"/>
                </a:solidFill>
                <a:latin typeface="Microsoft Sans Serif"/>
                <a:cs typeface="Microsoft Sans Serif"/>
              </a:rPr>
              <a:t>o</a:t>
            </a:r>
            <a:r>
              <a:rPr spc="40" dirty="0">
                <a:solidFill>
                  <a:srgbClr val="775F54"/>
                </a:solidFill>
                <a:latin typeface="Microsoft Sans Serif"/>
                <a:cs typeface="Microsoft Sans Serif"/>
              </a:rPr>
              <a:t> </a:t>
            </a:r>
            <a:r>
              <a:rPr spc="-105" dirty="0">
                <a:solidFill>
                  <a:srgbClr val="775F54"/>
                </a:solidFill>
                <a:latin typeface="Microsoft Sans Serif"/>
                <a:cs typeface="Microsoft Sans Serif"/>
              </a:rPr>
              <a:t>criptogr</a:t>
            </a:r>
            <a:r>
              <a:rPr spc="30" dirty="0">
                <a:solidFill>
                  <a:srgbClr val="775F54"/>
                </a:solidFill>
                <a:latin typeface="Microsoft Sans Serif"/>
                <a:cs typeface="Microsoft Sans Serif"/>
              </a:rPr>
              <a:t>afia  </a:t>
            </a:r>
            <a:r>
              <a:rPr spc="-240" dirty="0">
                <a:solidFill>
                  <a:srgbClr val="775F54"/>
                </a:solidFill>
                <a:latin typeface="Microsoft Sans Serif"/>
                <a:cs typeface="Microsoft Sans Serif"/>
              </a:rPr>
              <a:t>simétrica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71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2674747"/>
            <a:ext cx="5776595" cy="259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60" dirty="0">
                <a:solidFill>
                  <a:srgbClr val="0000CC"/>
                </a:solidFill>
                <a:latin typeface="Microsoft Sans Serif"/>
                <a:cs typeface="Microsoft Sans Serif"/>
              </a:rPr>
              <a:t>Garantia</a:t>
            </a:r>
            <a:r>
              <a:rPr sz="2900" spc="-20" dirty="0">
                <a:solidFill>
                  <a:srgbClr val="0000CC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0000CC"/>
                </a:solidFill>
                <a:latin typeface="Microsoft Sans Serif"/>
                <a:cs typeface="Microsoft Sans Serif"/>
              </a:rPr>
              <a:t>de</a:t>
            </a:r>
            <a:r>
              <a:rPr sz="2900" spc="25" dirty="0">
                <a:solidFill>
                  <a:srgbClr val="0000CC"/>
                </a:solidFill>
                <a:latin typeface="Microsoft Sans Serif"/>
                <a:cs typeface="Microsoft Sans Serif"/>
              </a:rPr>
              <a:t> </a:t>
            </a:r>
            <a:r>
              <a:rPr sz="2900" spc="-110" dirty="0">
                <a:solidFill>
                  <a:srgbClr val="0000CC"/>
                </a:solidFill>
                <a:latin typeface="Microsoft Sans Serif"/>
                <a:cs typeface="Microsoft Sans Serif"/>
              </a:rPr>
              <a:t>Confidencialidade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Font typeface="Wingdings"/>
              <a:buChar char=""/>
            </a:pPr>
            <a:endParaRPr sz="4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60" dirty="0">
                <a:solidFill>
                  <a:srgbClr val="0000CC"/>
                </a:solidFill>
                <a:latin typeface="Microsoft Sans Serif"/>
                <a:cs typeface="Microsoft Sans Serif"/>
              </a:rPr>
              <a:t>Garantia</a:t>
            </a:r>
            <a:r>
              <a:rPr sz="2900" spc="-30" dirty="0">
                <a:solidFill>
                  <a:srgbClr val="0000CC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0000CC"/>
                </a:solidFill>
                <a:latin typeface="Microsoft Sans Serif"/>
                <a:cs typeface="Microsoft Sans Serif"/>
              </a:rPr>
              <a:t>de</a:t>
            </a:r>
            <a:r>
              <a:rPr sz="2900" spc="20" dirty="0">
                <a:solidFill>
                  <a:srgbClr val="0000CC"/>
                </a:solidFill>
                <a:latin typeface="Microsoft Sans Serif"/>
                <a:cs typeface="Microsoft Sans Serif"/>
              </a:rPr>
              <a:t> </a:t>
            </a:r>
            <a:r>
              <a:rPr sz="2900" spc="-120" dirty="0">
                <a:solidFill>
                  <a:srgbClr val="0000CC"/>
                </a:solidFill>
                <a:latin typeface="Microsoft Sans Serif"/>
                <a:cs typeface="Microsoft Sans Serif"/>
              </a:rPr>
              <a:t>Privacidade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D8046"/>
              </a:buClr>
              <a:buFont typeface="Wingdings"/>
              <a:buChar char=""/>
            </a:pPr>
            <a:endParaRPr sz="4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65" dirty="0">
                <a:solidFill>
                  <a:srgbClr val="0000CC"/>
                </a:solidFill>
                <a:latin typeface="Microsoft Sans Serif"/>
                <a:cs typeface="Microsoft Sans Serif"/>
              </a:rPr>
              <a:t>Existem</a:t>
            </a:r>
            <a:r>
              <a:rPr sz="2900" spc="20" dirty="0">
                <a:solidFill>
                  <a:srgbClr val="0000CC"/>
                </a:solidFill>
                <a:latin typeface="Microsoft Sans Serif"/>
                <a:cs typeface="Microsoft Sans Serif"/>
              </a:rPr>
              <a:t> </a:t>
            </a:r>
            <a:r>
              <a:rPr sz="2900" spc="-145" dirty="0">
                <a:solidFill>
                  <a:srgbClr val="0000CC"/>
                </a:solidFill>
                <a:latin typeface="Microsoft Sans Serif"/>
                <a:cs typeface="Microsoft Sans Serif"/>
              </a:rPr>
              <a:t>vários</a:t>
            </a:r>
            <a:r>
              <a:rPr sz="2900" spc="20" dirty="0">
                <a:solidFill>
                  <a:srgbClr val="0000CC"/>
                </a:solidFill>
                <a:latin typeface="Microsoft Sans Serif"/>
                <a:cs typeface="Microsoft Sans Serif"/>
              </a:rPr>
              <a:t> </a:t>
            </a:r>
            <a:r>
              <a:rPr sz="2900" spc="-140" dirty="0">
                <a:solidFill>
                  <a:srgbClr val="0000CC"/>
                </a:solidFill>
                <a:latin typeface="Microsoft Sans Serif"/>
                <a:cs typeface="Microsoft Sans Serif"/>
              </a:rPr>
              <a:t>algoritmos</a:t>
            </a:r>
            <a:r>
              <a:rPr sz="2900" spc="-5" dirty="0">
                <a:solidFill>
                  <a:srgbClr val="0000CC"/>
                </a:solidFill>
                <a:latin typeface="Microsoft Sans Serif"/>
                <a:cs typeface="Microsoft Sans Serif"/>
              </a:rPr>
              <a:t> </a:t>
            </a:r>
            <a:r>
              <a:rPr sz="2900" spc="-235" dirty="0">
                <a:solidFill>
                  <a:srgbClr val="0000CC"/>
                </a:solidFill>
                <a:latin typeface="Microsoft Sans Serif"/>
                <a:cs typeface="Microsoft Sans Serif"/>
              </a:rPr>
              <a:t>conhecidos.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427685"/>
            <a:ext cx="72993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325" dirty="0">
                <a:solidFill>
                  <a:srgbClr val="775F54"/>
                </a:solidFill>
                <a:latin typeface="Microsoft Sans Serif"/>
                <a:cs typeface="Microsoft Sans Serif"/>
              </a:rPr>
              <a:t>Técnicas</a:t>
            </a:r>
            <a:r>
              <a:rPr sz="3400" spc="50" dirty="0">
                <a:solidFill>
                  <a:srgbClr val="775F54"/>
                </a:solidFill>
                <a:latin typeface="Microsoft Sans Serif"/>
                <a:cs typeface="Microsoft Sans Serif"/>
              </a:rPr>
              <a:t> </a:t>
            </a:r>
            <a:r>
              <a:rPr sz="3400" spc="-280" dirty="0">
                <a:solidFill>
                  <a:srgbClr val="775F54"/>
                </a:solidFill>
                <a:latin typeface="Microsoft Sans Serif"/>
                <a:cs typeface="Microsoft Sans Serif"/>
              </a:rPr>
              <a:t>en</a:t>
            </a:r>
            <a:r>
              <a:rPr sz="3400" spc="-320" dirty="0">
                <a:solidFill>
                  <a:srgbClr val="775F54"/>
                </a:solidFill>
                <a:latin typeface="Microsoft Sans Serif"/>
                <a:cs typeface="Microsoft Sans Serif"/>
              </a:rPr>
              <a:t>v</a:t>
            </a:r>
            <a:r>
              <a:rPr sz="3400" spc="-135" dirty="0">
                <a:solidFill>
                  <a:srgbClr val="775F54"/>
                </a:solidFill>
                <a:latin typeface="Microsoft Sans Serif"/>
                <a:cs typeface="Microsoft Sans Serif"/>
              </a:rPr>
              <a:t>ol</a:t>
            </a:r>
            <a:r>
              <a:rPr sz="3400" spc="-240" dirty="0">
                <a:solidFill>
                  <a:srgbClr val="775F54"/>
                </a:solidFill>
                <a:latin typeface="Microsoft Sans Serif"/>
                <a:cs typeface="Microsoft Sans Serif"/>
              </a:rPr>
              <a:t>v</a:t>
            </a:r>
            <a:r>
              <a:rPr sz="3400" spc="-204" dirty="0">
                <a:solidFill>
                  <a:srgbClr val="775F54"/>
                </a:solidFill>
                <a:latin typeface="Microsoft Sans Serif"/>
                <a:cs typeface="Microsoft Sans Serif"/>
              </a:rPr>
              <a:t>endo</a:t>
            </a:r>
            <a:r>
              <a:rPr sz="3400" spc="30" dirty="0">
                <a:solidFill>
                  <a:srgbClr val="775F54"/>
                </a:solidFill>
                <a:latin typeface="Microsoft Sans Serif"/>
                <a:cs typeface="Microsoft Sans Serif"/>
              </a:rPr>
              <a:t> </a:t>
            </a:r>
            <a:r>
              <a:rPr sz="3400" spc="-90" dirty="0">
                <a:solidFill>
                  <a:srgbClr val="775F54"/>
                </a:solidFill>
                <a:latin typeface="Microsoft Sans Serif"/>
                <a:cs typeface="Microsoft Sans Serif"/>
              </a:rPr>
              <a:t>criptog</a:t>
            </a:r>
            <a:r>
              <a:rPr sz="3400" spc="-105" dirty="0">
                <a:solidFill>
                  <a:srgbClr val="775F54"/>
                </a:solidFill>
                <a:latin typeface="Microsoft Sans Serif"/>
                <a:cs typeface="Microsoft Sans Serif"/>
              </a:rPr>
              <a:t>r</a:t>
            </a:r>
            <a:r>
              <a:rPr sz="3400" spc="30" dirty="0">
                <a:solidFill>
                  <a:srgbClr val="775F54"/>
                </a:solidFill>
                <a:latin typeface="Microsoft Sans Serif"/>
                <a:cs typeface="Microsoft Sans Serif"/>
              </a:rPr>
              <a:t>afia</a:t>
            </a:r>
            <a:r>
              <a:rPr sz="3400" spc="80" dirty="0">
                <a:solidFill>
                  <a:srgbClr val="775F54"/>
                </a:solidFill>
                <a:latin typeface="Microsoft Sans Serif"/>
                <a:cs typeface="Microsoft Sans Serif"/>
              </a:rPr>
              <a:t> </a:t>
            </a:r>
            <a:r>
              <a:rPr sz="3400" spc="-204" dirty="0">
                <a:solidFill>
                  <a:srgbClr val="775F54"/>
                </a:solidFill>
                <a:latin typeface="Microsoft Sans Serif"/>
                <a:cs typeface="Microsoft Sans Serif"/>
              </a:rPr>
              <a:t>simétrica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72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2674747"/>
            <a:ext cx="7541895" cy="259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00" dirty="0">
                <a:solidFill>
                  <a:srgbClr val="0000FF"/>
                </a:solidFill>
                <a:latin typeface="Arial"/>
                <a:cs typeface="Arial"/>
              </a:rPr>
              <a:t>Algoritmos</a:t>
            </a:r>
            <a:r>
              <a:rPr sz="29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b="1" spc="-229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9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b="1" spc="-175" dirty="0">
                <a:solidFill>
                  <a:srgbClr val="0000FF"/>
                </a:solidFill>
                <a:latin typeface="Arial"/>
                <a:cs typeface="Arial"/>
              </a:rPr>
              <a:t>Criptografia</a:t>
            </a:r>
            <a:r>
              <a:rPr sz="29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b="1" spc="-229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9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b="1" spc="-210" dirty="0">
                <a:solidFill>
                  <a:srgbClr val="0000FF"/>
                </a:solidFill>
                <a:latin typeface="Arial"/>
                <a:cs typeface="Arial"/>
              </a:rPr>
              <a:t>Chave</a:t>
            </a:r>
            <a:r>
              <a:rPr sz="29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b="1" spc="-229" dirty="0">
                <a:solidFill>
                  <a:srgbClr val="0000FF"/>
                </a:solidFill>
                <a:latin typeface="Arial"/>
                <a:cs typeface="Arial"/>
              </a:rPr>
              <a:t>Simétrica</a:t>
            </a:r>
            <a:r>
              <a:rPr sz="2900" spc="-229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Font typeface="Wingdings"/>
              <a:buChar char=""/>
            </a:pPr>
            <a:endParaRPr sz="4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10" dirty="0">
                <a:solidFill>
                  <a:srgbClr val="0000FF"/>
                </a:solidFill>
                <a:latin typeface="Arial"/>
                <a:cs typeface="Arial"/>
              </a:rPr>
              <a:t>Mod</a:t>
            </a:r>
            <a:r>
              <a:rPr sz="2900" b="1" spc="-2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900" b="1" spc="-37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9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b="1" spc="-229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9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b="1" spc="-190" dirty="0">
                <a:solidFill>
                  <a:srgbClr val="0000FF"/>
                </a:solidFill>
                <a:latin typeface="Arial"/>
                <a:cs typeface="Arial"/>
              </a:rPr>
              <a:t>Cif</a:t>
            </a:r>
            <a:r>
              <a:rPr sz="2900" b="1" spc="-14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900" b="1" spc="-8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D8046"/>
              </a:buClr>
              <a:buFont typeface="Wingdings"/>
              <a:buChar char=""/>
            </a:pPr>
            <a:endParaRPr sz="425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75" dirty="0">
                <a:latin typeface="Arial"/>
                <a:cs typeface="Arial"/>
              </a:rPr>
              <a:t>Ge</a:t>
            </a:r>
            <a:r>
              <a:rPr sz="2900" b="1" spc="-105" dirty="0">
                <a:latin typeface="Arial"/>
                <a:cs typeface="Arial"/>
              </a:rPr>
              <a:t>r</a:t>
            </a:r>
            <a:r>
              <a:rPr sz="2900" b="1" spc="-220" dirty="0">
                <a:latin typeface="Arial"/>
                <a:cs typeface="Arial"/>
              </a:rPr>
              <a:t>enciam</a:t>
            </a:r>
            <a:r>
              <a:rPr sz="2900" b="1" spc="-210" dirty="0">
                <a:latin typeface="Arial"/>
                <a:cs typeface="Arial"/>
              </a:rPr>
              <a:t>e</a:t>
            </a:r>
            <a:r>
              <a:rPr sz="2900" b="1" spc="-225" dirty="0">
                <a:latin typeface="Arial"/>
                <a:cs typeface="Arial"/>
              </a:rPr>
              <a:t>nto</a:t>
            </a:r>
            <a:r>
              <a:rPr sz="2900" b="1" spc="-70" dirty="0">
                <a:latin typeface="Arial"/>
                <a:cs typeface="Arial"/>
              </a:rPr>
              <a:t> </a:t>
            </a:r>
            <a:r>
              <a:rPr sz="2900" b="1" spc="-229" dirty="0">
                <a:latin typeface="Arial"/>
                <a:cs typeface="Arial"/>
              </a:rPr>
              <a:t>de</a:t>
            </a:r>
            <a:r>
              <a:rPr sz="2900" b="1" spc="-45" dirty="0">
                <a:latin typeface="Arial"/>
                <a:cs typeface="Arial"/>
              </a:rPr>
              <a:t> </a:t>
            </a:r>
            <a:r>
              <a:rPr sz="2900" b="1" spc="-204" dirty="0">
                <a:latin typeface="Arial"/>
                <a:cs typeface="Arial"/>
              </a:rPr>
              <a:t>Cha</a:t>
            </a:r>
            <a:r>
              <a:rPr sz="2900" b="1" spc="-215" dirty="0">
                <a:latin typeface="Arial"/>
                <a:cs typeface="Arial"/>
              </a:rPr>
              <a:t>v</a:t>
            </a:r>
            <a:r>
              <a:rPr sz="2900" b="1" spc="-300" dirty="0">
                <a:latin typeface="Arial"/>
                <a:cs typeface="Arial"/>
              </a:rPr>
              <a:t>es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spc="-275" dirty="0">
                <a:latin typeface="Arial"/>
                <a:cs typeface="Arial"/>
              </a:rPr>
              <a:t>Simét</a:t>
            </a:r>
            <a:r>
              <a:rPr sz="2900" b="1" spc="-190" dirty="0">
                <a:latin typeface="Arial"/>
                <a:cs typeface="Arial"/>
              </a:rPr>
              <a:t>r</a:t>
            </a:r>
            <a:r>
              <a:rPr sz="2900" b="1" spc="-240" dirty="0">
                <a:latin typeface="Arial"/>
                <a:cs typeface="Arial"/>
              </a:rPr>
              <a:t>icas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32734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Estega</a:t>
            </a:r>
            <a:r>
              <a:rPr sz="3800" spc="-15" dirty="0">
                <a:latin typeface="Arial MT"/>
                <a:cs typeface="Arial MT"/>
              </a:rPr>
              <a:t>n</a:t>
            </a:r>
            <a:r>
              <a:rPr sz="3800" dirty="0">
                <a:latin typeface="Arial MT"/>
                <a:cs typeface="Arial MT"/>
              </a:rPr>
              <a:t>ografia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052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8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799592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Em outras palavras, </a:t>
            </a:r>
            <a:r>
              <a:rPr sz="3200" spc="-5" dirty="0">
                <a:latin typeface="Arial MT"/>
                <a:cs typeface="Arial MT"/>
              </a:rPr>
              <a:t>esteganografia </a:t>
            </a:r>
            <a:r>
              <a:rPr sz="3200" dirty="0">
                <a:latin typeface="Arial MT"/>
                <a:cs typeface="Arial MT"/>
              </a:rPr>
              <a:t>é o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ramo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particular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da</a:t>
            </a:r>
            <a:r>
              <a:rPr sz="3200" spc="-15" dirty="0">
                <a:solidFill>
                  <a:srgbClr val="6767FF"/>
                </a:solidFill>
                <a:latin typeface="Arial MT"/>
                <a:cs typeface="Arial MT"/>
              </a:rPr>
              <a:t> </a:t>
            </a:r>
            <a:r>
              <a:rPr sz="3200" u="heavy" spc="-5" dirty="0">
                <a:solidFill>
                  <a:srgbClr val="6767FF"/>
                </a:solidFill>
                <a:uFill>
                  <a:solidFill>
                    <a:srgbClr val="6767FF"/>
                  </a:solidFill>
                </a:uFill>
                <a:latin typeface="Arial MT"/>
                <a:cs typeface="Arial MT"/>
                <a:hlinkClick r:id="rId2"/>
              </a:rPr>
              <a:t>criptologia</a:t>
            </a:r>
            <a:r>
              <a:rPr sz="3200" spc="-15" dirty="0">
                <a:solidFill>
                  <a:srgbClr val="6767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200" spc="-5" dirty="0">
                <a:latin typeface="Arial MT"/>
                <a:cs typeface="Arial MT"/>
              </a:rPr>
              <a:t>que </a:t>
            </a:r>
            <a:r>
              <a:rPr sz="3200" dirty="0">
                <a:latin typeface="Arial MT"/>
                <a:cs typeface="Arial MT"/>
              </a:rPr>
              <a:t>consiste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em fazer com </a:t>
            </a:r>
            <a:r>
              <a:rPr sz="3200" spc="-5" dirty="0">
                <a:latin typeface="Arial MT"/>
                <a:cs typeface="Arial MT"/>
              </a:rPr>
              <a:t>que uma </a:t>
            </a:r>
            <a:r>
              <a:rPr sz="3200" dirty="0">
                <a:latin typeface="Arial MT"/>
                <a:cs typeface="Arial MT"/>
              </a:rPr>
              <a:t>forma escrita seja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camuflada </a:t>
            </a:r>
            <a:r>
              <a:rPr sz="3200" dirty="0">
                <a:latin typeface="Arial MT"/>
                <a:cs typeface="Arial MT"/>
              </a:rPr>
              <a:t>em </a:t>
            </a:r>
            <a:r>
              <a:rPr sz="3200" spc="-5" dirty="0">
                <a:latin typeface="Arial MT"/>
                <a:cs typeface="Arial MT"/>
              </a:rPr>
              <a:t>outra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fim </a:t>
            </a:r>
            <a:r>
              <a:rPr sz="3200" spc="-10" dirty="0">
                <a:latin typeface="Arial MT"/>
                <a:cs typeface="Arial MT"/>
              </a:rPr>
              <a:t>de </a:t>
            </a:r>
            <a:r>
              <a:rPr sz="3200" dirty="0">
                <a:latin typeface="Arial MT"/>
                <a:cs typeface="Arial MT"/>
              </a:rPr>
              <a:t>mascarar o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seu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verdadeiro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sentido.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32734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 MT"/>
                <a:cs typeface="Arial MT"/>
              </a:rPr>
              <a:t>Estega</a:t>
            </a:r>
            <a:r>
              <a:rPr sz="3800" spc="-15" dirty="0">
                <a:latin typeface="Arial MT"/>
                <a:cs typeface="Arial MT"/>
              </a:rPr>
              <a:t>n</a:t>
            </a:r>
            <a:r>
              <a:rPr sz="3800" dirty="0">
                <a:latin typeface="Arial MT"/>
                <a:cs typeface="Arial MT"/>
              </a:rPr>
              <a:t>ografia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052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9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06879"/>
            <a:ext cx="784225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84275" indent="-34353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É </a:t>
            </a:r>
            <a:r>
              <a:rPr sz="3200" spc="-5" dirty="0">
                <a:latin typeface="Arial MT"/>
                <a:cs typeface="Arial MT"/>
              </a:rPr>
              <a:t>importante </a:t>
            </a:r>
            <a:r>
              <a:rPr sz="3200" dirty="0">
                <a:latin typeface="Arial MT"/>
                <a:cs typeface="Arial MT"/>
              </a:rPr>
              <a:t>frisar a </a:t>
            </a:r>
            <a:r>
              <a:rPr sz="3200" spc="-5" dirty="0">
                <a:latin typeface="Arial MT"/>
                <a:cs typeface="Arial MT"/>
              </a:rPr>
              <a:t>diferença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entre</a:t>
            </a:r>
            <a:r>
              <a:rPr sz="3200" spc="-20" dirty="0">
                <a:solidFill>
                  <a:srgbClr val="6767FF"/>
                </a:solidFill>
                <a:latin typeface="Arial MT"/>
                <a:cs typeface="Arial MT"/>
              </a:rPr>
              <a:t> </a:t>
            </a:r>
            <a:r>
              <a:rPr sz="3200" u="heavy" spc="-5" dirty="0">
                <a:solidFill>
                  <a:srgbClr val="6767FF"/>
                </a:solidFill>
                <a:uFill>
                  <a:solidFill>
                    <a:srgbClr val="6767FF"/>
                  </a:solidFill>
                </a:uFill>
                <a:latin typeface="Arial MT"/>
                <a:cs typeface="Arial MT"/>
                <a:hlinkClick r:id="rId2"/>
              </a:rPr>
              <a:t>criptografia</a:t>
            </a:r>
            <a:r>
              <a:rPr sz="3200" spc="-20" dirty="0">
                <a:solidFill>
                  <a:srgbClr val="6767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200" dirty="0">
                <a:latin typeface="Arial MT"/>
                <a:cs typeface="Arial MT"/>
              </a:rPr>
              <a:t>e </a:t>
            </a:r>
            <a:r>
              <a:rPr sz="3200" spc="-5" dirty="0">
                <a:latin typeface="Arial MT"/>
                <a:cs typeface="Arial MT"/>
              </a:rPr>
              <a:t>esteganografia.</a:t>
            </a:r>
            <a:endParaRPr sz="3200">
              <a:latin typeface="Arial MT"/>
              <a:cs typeface="Arial MT"/>
            </a:endParaRPr>
          </a:p>
          <a:p>
            <a:pPr marL="355600" marR="257810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Enquanto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primeira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oculta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 </a:t>
            </a:r>
            <a:r>
              <a:rPr sz="3200" spc="-5" dirty="0">
                <a:latin typeface="Arial MT"/>
                <a:cs typeface="Arial MT"/>
              </a:rPr>
              <a:t>significado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da </a:t>
            </a:r>
            <a:r>
              <a:rPr sz="3200" spc="-5" dirty="0">
                <a:latin typeface="Arial MT"/>
                <a:cs typeface="Arial MT"/>
              </a:rPr>
              <a:t>mensagem,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segunda oculta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existência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mensagem.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6235" algn="l"/>
              </a:tabLst>
            </a:pPr>
            <a:r>
              <a:rPr sz="3200" u="heavy" spc="-5" dirty="0">
                <a:solidFill>
                  <a:srgbClr val="6767FF"/>
                </a:solidFill>
                <a:uFill>
                  <a:solidFill>
                    <a:srgbClr val="6767FF"/>
                  </a:solidFill>
                </a:uFill>
                <a:latin typeface="Arial MT"/>
                <a:cs typeface="Arial MT"/>
                <a:hlinkClick r:id="rId3"/>
              </a:rPr>
              <a:t>http://pt.wikipedia.org/wiki/Esteganografia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767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2306</Words>
  <Application>Microsoft Office PowerPoint</Application>
  <PresentationFormat>Apresentação na tela (4:3)</PresentationFormat>
  <Paragraphs>353</Paragraphs>
  <Slides>72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79" baseType="lpstr">
      <vt:lpstr>Arial</vt:lpstr>
      <vt:lpstr>Arial MT</vt:lpstr>
      <vt:lpstr>Calibri</vt:lpstr>
      <vt:lpstr>Courier New</vt:lpstr>
      <vt:lpstr>Microsoft Sans Serif</vt:lpstr>
      <vt:lpstr>Wingdings</vt:lpstr>
      <vt:lpstr>Office Theme</vt:lpstr>
      <vt:lpstr>Técnicas Clássicas de Criptografia</vt:lpstr>
      <vt:lpstr>Conceitos</vt:lpstr>
      <vt:lpstr>Conceito de Código</vt:lpstr>
      <vt:lpstr>Conceito de Código</vt:lpstr>
      <vt:lpstr>Conceito de Código</vt:lpstr>
      <vt:lpstr>Conceito de Cifra</vt:lpstr>
      <vt:lpstr>Esteganografia</vt:lpstr>
      <vt:lpstr>Esteganografia</vt:lpstr>
      <vt:lpstr>Esteganografia</vt:lpstr>
      <vt:lpstr>Significado da palavra “Criptografia”</vt:lpstr>
      <vt:lpstr>Jargões da Criptografia</vt:lpstr>
      <vt:lpstr>Criptografia</vt:lpstr>
      <vt:lpstr>Criptografia</vt:lpstr>
      <vt:lpstr>Criptografia</vt:lpstr>
      <vt:lpstr>Criptoanálise</vt:lpstr>
      <vt:lpstr>Modelo de Cripto-Sistema  Convencional</vt:lpstr>
      <vt:lpstr>Apresentação do PowerPoint</vt:lpstr>
      <vt:lpstr>Definições dignas de nota</vt:lpstr>
      <vt:lpstr>Definições dignas de nota</vt:lpstr>
      <vt:lpstr>Ataque por Força Bruta</vt:lpstr>
      <vt:lpstr>Apresentação do PowerPoint</vt:lpstr>
      <vt:lpstr>Criptografia Tradicional</vt:lpstr>
      <vt:lpstr>Cifras de Substituição</vt:lpstr>
      <vt:lpstr>Cifra de César</vt:lpstr>
      <vt:lpstr>Cifras de Substituição</vt:lpstr>
      <vt:lpstr>Apresentação do PowerPoint</vt:lpstr>
      <vt:lpstr>Generalização da Cifra de César</vt:lpstr>
      <vt:lpstr>Apresentação do PowerPoint</vt:lpstr>
      <vt:lpstr>Cifras de Substituição Monoalfabética</vt:lpstr>
      <vt:lpstr>Cifras de Substituição Monoalfabética</vt:lpstr>
      <vt:lpstr>Cifras de Substituição</vt:lpstr>
      <vt:lpstr>Cifras de Substituição Monoalfabética</vt:lpstr>
      <vt:lpstr>Cifras de Substituição Monoalfabética</vt:lpstr>
      <vt:lpstr>Cifras de Substituição Monoalfabética</vt:lpstr>
      <vt:lpstr>Cifras de Substituição Monoalfabética</vt:lpstr>
      <vt:lpstr>Cifras de Substituição Monoalfabética</vt:lpstr>
      <vt:lpstr>Cifras de Substituição Monoalfabética</vt:lpstr>
      <vt:lpstr>Força bruta na Cifra de César</vt:lpstr>
      <vt:lpstr>Força Bruta</vt:lpstr>
      <vt:lpstr>Linguagem do Texto Claro</vt:lpstr>
      <vt:lpstr>Apresentação do PowerPoint</vt:lpstr>
      <vt:lpstr>Cifra Polialfabética</vt:lpstr>
      <vt:lpstr>Apresentação do PowerPoint</vt:lpstr>
      <vt:lpstr>Cifra de Transposição</vt:lpstr>
      <vt:lpstr>Exemplo de Cifra de Transposição Fonte: Redes de Computadores, A. S. Tanenbaum, Cap. 8</vt:lpstr>
      <vt:lpstr>Exemplo de Cifra de Transposição Fonte: Redes de Computadores, A. S. Tanenbaum, Cap. 8</vt:lpstr>
      <vt:lpstr>Exemplo de Cifra de Transposição Fonte: Redes de Computadores, A. S. Tanenbaum, Cap. 8</vt:lpstr>
      <vt:lpstr>Confusão x Difusão</vt:lpstr>
      <vt:lpstr>Confusão</vt:lpstr>
      <vt:lpstr>Difusão</vt:lpstr>
      <vt:lpstr>Elementos básicos de Cifras</vt:lpstr>
      <vt:lpstr>Elementos básicos de Cifras</vt:lpstr>
      <vt:lpstr>Chave de Uso Único</vt:lpstr>
      <vt:lpstr>Chave de Uso Único</vt:lpstr>
      <vt:lpstr>Chave de Uso Único</vt:lpstr>
      <vt:lpstr>Chave de Uso Único</vt:lpstr>
      <vt:lpstr>Chave de Uso Único</vt:lpstr>
      <vt:lpstr>Chave de Uso Único</vt:lpstr>
      <vt:lpstr>Chave de Uso Único</vt:lpstr>
      <vt:lpstr>Chave de Uso Único</vt:lpstr>
      <vt:lpstr>Chave de Uso Único</vt:lpstr>
      <vt:lpstr>Chave de Uso Único – Imune a  ataques</vt:lpstr>
      <vt:lpstr>Chave de Uso Único – Dificuldades  Práticas</vt:lpstr>
      <vt:lpstr>Chave de Uso Único - Dificuldades  Práticas</vt:lpstr>
      <vt:lpstr>Chave de Uso Único – Dificuldades  Práticas</vt:lpstr>
      <vt:lpstr>Criptografia convencional</vt:lpstr>
      <vt:lpstr>Criptografia Simétrica</vt:lpstr>
      <vt:lpstr>Modelo Simplificado de  Criptografia Convencional</vt:lpstr>
      <vt:lpstr>Apresentação do PowerPoint</vt:lpstr>
      <vt:lpstr>Equações da Criptografia</vt:lpstr>
      <vt:lpstr>Técnicas envolvendo criptografia  simétrica</vt:lpstr>
      <vt:lpstr>Técnicas envolvendo criptografia simétrica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Bosco M. Sobral</dc:creator>
  <cp:lastModifiedBy>Gabriel</cp:lastModifiedBy>
  <cp:revision>1</cp:revision>
  <dcterms:created xsi:type="dcterms:W3CDTF">2022-09-02T21:46:16Z</dcterms:created>
  <dcterms:modified xsi:type="dcterms:W3CDTF">2023-03-31T19:05:59Z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2022-09-02T00:00:00Z</vt:filetime>
  </property>
</Properties>
</file>