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19" r:id="rId3"/>
    <p:sldId id="257" r:id="rId4"/>
    <p:sldId id="310" r:id="rId5"/>
    <p:sldId id="309" r:id="rId6"/>
    <p:sldId id="269" r:id="rId7"/>
    <p:sldId id="311" r:id="rId8"/>
    <p:sldId id="293" r:id="rId9"/>
    <p:sldId id="313" r:id="rId10"/>
    <p:sldId id="314" r:id="rId11"/>
    <p:sldId id="315" r:id="rId12"/>
    <p:sldId id="317" r:id="rId13"/>
    <p:sldId id="318" r:id="rId14"/>
    <p:sldId id="312" r:id="rId15"/>
    <p:sldId id="307" r:id="rId16"/>
    <p:sldId id="320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AC3"/>
    <a:srgbClr val="61DAFC"/>
    <a:srgbClr val="FFD1F2"/>
    <a:srgbClr val="439AB3"/>
    <a:srgbClr val="33709C"/>
    <a:srgbClr val="0C2435"/>
    <a:srgbClr val="225463"/>
    <a:srgbClr val="307082"/>
    <a:srgbClr val="2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86419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2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E3AD-E22D-7B49-A93F-0C611B02B1F3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r.slideshare.net/LondonReact/graph-ql" TargetMode="External"/><Relationship Id="rId4" Type="http://schemas.openxmlformats.org/officeDocument/2006/relationships/hyperlink" Target="http://www.slideshare.net/joelcrr/graphq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.slideshare.net/telligcirdec/graph-ql-5391194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76" y="3522479"/>
            <a:ext cx="122056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>
                <a:latin typeface="Roboto" charset="0"/>
                <a:ea typeface="Roboto" charset="0"/>
                <a:cs typeface="Roboto" charset="0"/>
              </a:rPr>
              <a:t>GraphQL</a:t>
            </a:r>
            <a:endParaRPr lang="en-US" sz="88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48" y="516663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Introduction </a:t>
            </a:r>
            <a:r>
              <a:rPr lang="en-US" sz="3200" dirty="0" err="1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à</a:t>
            </a:r>
            <a:r>
              <a:rPr lang="en-US" sz="3200" dirty="0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dirty="0" err="1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GraphQL</a:t>
            </a:r>
            <a:endParaRPr lang="en-US" sz="2800" b="1" i="1" dirty="0">
              <a:solidFill>
                <a:schemeClr val="tx1">
                  <a:lumMod val="8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5196280" y="1306124"/>
            <a:ext cx="1826733" cy="20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921577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Factoriser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vos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requ</a:t>
            </a:r>
            <a:r>
              <a:rPr lang="fr-FR" dirty="0" smtClean="0">
                <a:latin typeface="Open Sans" charset="0"/>
                <a:ea typeface="Open Sans" charset="0"/>
                <a:cs typeface="Open Sans" charset="0"/>
              </a:rPr>
              <a:t>êtes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avec les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fragments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4714" y="2044949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0235" y="2044949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14" y="2536494"/>
            <a:ext cx="3675081" cy="3628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35" y="2506613"/>
            <a:ext cx="5116800" cy="33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Comment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muter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les objects ?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4443" y="2297197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1665" y="2297197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43" y="2758862"/>
            <a:ext cx="4580686" cy="3090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5" y="2758862"/>
            <a:ext cx="4720902" cy="31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0216" y="1354872"/>
            <a:ext cx="10811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Un field “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déprécié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”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devient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invisible par introspection simple,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exemple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pour </a:t>
            </a:r>
            <a:r>
              <a:rPr lang="en-US" sz="2400" b="1" i="1" dirty="0" err="1" smtClean="0">
                <a:solidFill>
                  <a:schemeClr val="tx1">
                    <a:lumMod val="75000"/>
                  </a:schemeClr>
                </a:solidFill>
              </a:rPr>
              <a:t>fullname</a:t>
            </a:r>
            <a:endParaRPr lang="en-US" sz="2400" b="1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60" y="2660257"/>
            <a:ext cx="4095834" cy="3222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5160" y="2182270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8690" y="2126001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90" y="2648054"/>
            <a:ext cx="3797300" cy="3898900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1060216" y="617450"/>
            <a:ext cx="10052713" cy="97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Comment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gérer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l’évolution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du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contrat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0216" y="538612"/>
            <a:ext cx="11131784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Ou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alors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l’afficher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en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connaissance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de cause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5763" y="1489018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4098" y="1473252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63" y="1950683"/>
            <a:ext cx="3962400" cy="222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98" y="1934917"/>
            <a:ext cx="54991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Explorer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votre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graph avec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</a:t>
            </a:r>
            <a:r>
              <a:rPr lang="en-US" b="1" i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QL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0216" y="1354872"/>
            <a:ext cx="11131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C’est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encore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facebook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derrière 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 </a:t>
            </a:r>
            <a:b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</a:b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Fonctionne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 de pair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l’introspection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 de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GraphQL</a:t>
            </a:r>
            <a:endParaRPr lang="en-US" sz="24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6" y="2421320"/>
            <a:ext cx="10058400" cy="34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demo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https://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tsunammis</a:t>
            </a:r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/intro-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Aller</a:t>
            </a:r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plus loin ?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3200" dirty="0" smtClean="0">
              <a:latin typeface="Open Sans" charset="0"/>
              <a:ea typeface="Open Sans" charset="0"/>
              <a:cs typeface="Open Sans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React.JS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 + </a:t>
            </a: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 (</a:t>
            </a: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Relay.js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)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Merci, </a:t>
            </a:r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bient</a:t>
            </a:r>
            <a:r>
              <a:rPr lang="fr-FR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ôt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@</a:t>
            </a:r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tsunammis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7997" y="4681339"/>
            <a:ext cx="561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>
                <a:solidFill>
                  <a:srgbClr val="FFD1F2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2"/>
              </a:rPr>
              <a:t>fr.slideshare.net/telligcirdec/graph-ql-53911947</a:t>
            </a:r>
            <a:endParaRPr lang="en-US" dirty="0" smtClean="0">
              <a:solidFill>
                <a:srgbClr val="FFD1F2"/>
              </a:solidFill>
            </a:endParaRPr>
          </a:p>
          <a:p>
            <a:pPr algn="ctr"/>
            <a:r>
              <a:rPr lang="en-US" dirty="0">
                <a:solidFill>
                  <a:srgbClr val="FFD1F2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3"/>
              </a:rPr>
              <a:t>fr.slideshare.net/LondonReact/graph-ql</a:t>
            </a:r>
            <a:endParaRPr lang="en-US" dirty="0" smtClean="0">
              <a:solidFill>
                <a:srgbClr val="FFD1F2"/>
              </a:solidFill>
            </a:endParaRPr>
          </a:p>
          <a:p>
            <a:pPr algn="ctr"/>
            <a:r>
              <a:rPr lang="en-US" dirty="0">
                <a:solidFill>
                  <a:srgbClr val="FFD1F2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4"/>
              </a:rPr>
              <a:t>www.slideshare.net/joelcrr/graphql</a:t>
            </a:r>
            <a:endParaRPr lang="en-US" dirty="0" smtClean="0">
              <a:solidFill>
                <a:srgbClr val="FFD1F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119623"/>
            <a:ext cx="12192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Open Sans Semibold" charset="0"/>
                <a:ea typeface="Open Sans Semibold" charset="0"/>
                <a:cs typeface="Open Sans Semibold" charset="0"/>
              </a:rPr>
              <a:t>Stan </a:t>
            </a:r>
            <a:r>
              <a:rPr lang="en-US" sz="5400" b="1" dirty="0" err="1" smtClean="0">
                <a:latin typeface="Open Sans Semibold" charset="0"/>
                <a:ea typeface="Open Sans Semibold" charset="0"/>
                <a:cs typeface="Open Sans Semibold" charset="0"/>
              </a:rPr>
              <a:t>Chollet</a:t>
            </a:r>
            <a:endParaRPr lang="en-US" sz="5400" b="1" dirty="0" smtClean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400" b="1" dirty="0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Software </a:t>
            </a:r>
            <a:r>
              <a:rPr lang="en-US" sz="2400" b="1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Engineer @</a:t>
            </a:r>
            <a:r>
              <a:rPr lang="en-US" sz="2400" b="1" dirty="0" err="1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Dailymotion</a:t>
            </a:r>
            <a:endParaRPr lang="en-US" sz="2400" b="1" dirty="0" smtClean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endParaRPr lang="en-US" sz="2000" b="1" dirty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endParaRPr lang="en-US" sz="2000" b="1" dirty="0" smtClean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stanislaschollet.com</a:t>
            </a:r>
            <a:endParaRPr lang="en-US" sz="2000" b="1" dirty="0" smtClean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g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ithub.com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/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@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25" y="599089"/>
            <a:ext cx="2206550" cy="2252520"/>
          </a:xfrm>
          <a:prstGeom prst="ellipse">
            <a:avLst/>
          </a:prstGeom>
          <a:ln w="28575">
            <a:solidFill>
              <a:srgbClr val="61DAFC"/>
            </a:solidFill>
          </a:ln>
        </p:spPr>
      </p:pic>
    </p:spTree>
    <p:extLst>
      <p:ext uri="{BB962C8B-B14F-4D97-AF65-F5344CB8AC3E}">
        <p14:creationId xmlns:p14="http://schemas.microsoft.com/office/powerpoint/2010/main" val="5447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8665" y="3699801"/>
            <a:ext cx="7362497" cy="103882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chemeClr val="tx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!= framework/lib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4847056" y="753642"/>
            <a:ext cx="2528298" cy="2794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18058" y="4890716"/>
            <a:ext cx="6285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sz="4000" b="1" dirty="0">
                <a:latin typeface="Open Sans" charset="0"/>
                <a:ea typeface="Open Sans" charset="0"/>
                <a:cs typeface="Open Sans" charset="0"/>
              </a:rPr>
              <a:t> = Specification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3" y="443485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Les concepts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principaux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3" y="2459861"/>
            <a:ext cx="10716623" cy="3825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Hierarchique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Une requête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est un ensemble hiérarchique de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noeuds</a:t>
            </a:r>
            <a:endParaRPr lang="fr-FR" sz="2800" b="1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fr-FR" sz="2800" b="1" dirty="0" smtClean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roduct-</a:t>
            </a: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Centric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C’est les </a:t>
            </a:r>
            <a:r>
              <a:rPr lang="fr-FR" sz="2800" b="1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fronteux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qui dirigent ! </a:t>
            </a:r>
          </a:p>
          <a:p>
            <a:pPr marL="457200" indent="-457200">
              <a:buFont typeface="Arial" charset="0"/>
              <a:buChar char="•"/>
            </a:pPr>
            <a:endParaRPr lang="fr-FR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Fortement typé: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requêtes sont syntaxiquement vérifié et les données sont typées</a:t>
            </a:r>
            <a:endParaRPr lang="en-US" sz="2800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Le résultat de la requête, rien d’autre: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données renvoyées ne sont que celles demandées par le client, rien de plus.</a:t>
            </a:r>
          </a:p>
          <a:p>
            <a:pPr marL="457200" indent="-457200">
              <a:buFont typeface="Arial" charset="0"/>
              <a:buChar char="•"/>
            </a:pPr>
            <a:endParaRPr lang="fr-FR" sz="2800" b="1" dirty="0" smtClean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Introspection: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clients et les outils peuvent requêter le graph proposé par une API en utilisant la syntaxe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fr-FR" sz="2800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fr-FR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Pas de </a:t>
            </a: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protocol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de transport préconisé</a:t>
            </a:r>
            <a:endParaRPr lang="en-US" sz="28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544958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La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SPECIFICATION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en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o</a:t>
            </a:r>
            <a:r>
              <a:rPr lang="fr-FR" dirty="0" err="1" smtClean="0">
                <a:latin typeface="Open Sans" charset="0"/>
                <a:ea typeface="Open Sans" charset="0"/>
                <a:cs typeface="Open Sans" charset="0"/>
              </a:rPr>
              <a:t>ù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2108"/>
            <a:ext cx="10052713" cy="3825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Toujours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avec le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statut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draft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(</a:t>
            </a:r>
            <a:r>
              <a:rPr lang="en-US" sz="2800" i="1" dirty="0" err="1" smtClean="0">
                <a:latin typeface="Open Sans" charset="0"/>
                <a:ea typeface="Open Sans" charset="0"/>
                <a:cs typeface="Open Sans" charset="0"/>
              </a:rPr>
              <a:t>Octobre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 2015)</a:t>
            </a:r>
            <a:endParaRPr lang="fr-FR" sz="28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Pas de </a:t>
            </a: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roadmap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connu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arrivera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quand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arrivera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!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Utilisé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en </a:t>
            </a: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prod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chez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facebook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sur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les apps mobiles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depuis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2012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Open Source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Aujourd’hui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avec REST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5627" y="1921226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63013" y="1921227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Service #1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08241" y="1921226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80855" y="1917890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53469" y="1917890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79689" y="4398367"/>
            <a:ext cx="1571220" cy="6842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/resource1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08241" y="4398367"/>
            <a:ext cx="1571220" cy="6842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/resource2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16402" y="4398367"/>
            <a:ext cx="1571220" cy="6842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/resource3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3" idx="2"/>
          </p:cNvCxnSpPr>
          <p:nvPr/>
        </p:nvCxnSpPr>
        <p:spPr>
          <a:xfrm flipH="1" flipV="1">
            <a:off x="2148623" y="2605468"/>
            <a:ext cx="1416676" cy="1792899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4" idx="2"/>
          </p:cNvCxnSpPr>
          <p:nvPr/>
        </p:nvCxnSpPr>
        <p:spPr>
          <a:xfrm flipV="1">
            <a:off x="3565299" y="2605467"/>
            <a:ext cx="2528552" cy="1792900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6" idx="2"/>
          </p:cNvCxnSpPr>
          <p:nvPr/>
        </p:nvCxnSpPr>
        <p:spPr>
          <a:xfrm flipV="1">
            <a:off x="6093851" y="2602131"/>
            <a:ext cx="3945228" cy="1796236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0"/>
            <a:endCxn id="2" idx="2"/>
          </p:cNvCxnSpPr>
          <p:nvPr/>
        </p:nvCxnSpPr>
        <p:spPr>
          <a:xfrm flipH="1" flipV="1">
            <a:off x="4121237" y="2605467"/>
            <a:ext cx="4480775" cy="1792900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0"/>
            <a:endCxn id="15" idx="2"/>
          </p:cNvCxnSpPr>
          <p:nvPr/>
        </p:nvCxnSpPr>
        <p:spPr>
          <a:xfrm flipV="1">
            <a:off x="6093851" y="2602131"/>
            <a:ext cx="1972614" cy="1796236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0"/>
            <a:endCxn id="13" idx="2"/>
          </p:cNvCxnSpPr>
          <p:nvPr/>
        </p:nvCxnSpPr>
        <p:spPr>
          <a:xfrm flipH="1" flipV="1">
            <a:off x="2148623" y="2605468"/>
            <a:ext cx="3945228" cy="1792899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0"/>
            <a:endCxn id="16" idx="2"/>
          </p:cNvCxnSpPr>
          <p:nvPr/>
        </p:nvCxnSpPr>
        <p:spPr>
          <a:xfrm flipV="1">
            <a:off x="8602012" y="2602131"/>
            <a:ext cx="1437067" cy="1796236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Demain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avec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5627" y="1921226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63013" y="1921227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Service #1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08241" y="1921226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80855" y="1917890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53469" y="1917890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79689" y="5647619"/>
            <a:ext cx="1571220" cy="6842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/resource1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08241" y="5647619"/>
            <a:ext cx="1571220" cy="6842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/resource2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16402" y="5647619"/>
            <a:ext cx="1571220" cy="6842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/resource3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2" idx="0"/>
            <a:endCxn id="13" idx="2"/>
          </p:cNvCxnSpPr>
          <p:nvPr/>
        </p:nvCxnSpPr>
        <p:spPr>
          <a:xfrm flipH="1" flipV="1">
            <a:off x="2148623" y="2605468"/>
            <a:ext cx="3945228" cy="1236984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22" idx="2"/>
          </p:cNvCxnSpPr>
          <p:nvPr/>
        </p:nvCxnSpPr>
        <p:spPr>
          <a:xfrm flipV="1">
            <a:off x="3565299" y="4526693"/>
            <a:ext cx="2528552" cy="1120926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16" idx="2"/>
          </p:cNvCxnSpPr>
          <p:nvPr/>
        </p:nvCxnSpPr>
        <p:spPr>
          <a:xfrm flipV="1">
            <a:off x="6093851" y="2602131"/>
            <a:ext cx="3945228" cy="1240321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0"/>
            <a:endCxn id="22" idx="2"/>
          </p:cNvCxnSpPr>
          <p:nvPr/>
        </p:nvCxnSpPr>
        <p:spPr>
          <a:xfrm flipH="1" flipV="1">
            <a:off x="6093851" y="4526693"/>
            <a:ext cx="2508161" cy="1120926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0"/>
            <a:endCxn id="22" idx="2"/>
          </p:cNvCxnSpPr>
          <p:nvPr/>
        </p:nvCxnSpPr>
        <p:spPr>
          <a:xfrm flipV="1">
            <a:off x="6093851" y="4526693"/>
            <a:ext cx="0" cy="1120926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0"/>
            <a:endCxn id="14" idx="2"/>
          </p:cNvCxnSpPr>
          <p:nvPr/>
        </p:nvCxnSpPr>
        <p:spPr>
          <a:xfrm flipV="1">
            <a:off x="6093851" y="2605467"/>
            <a:ext cx="0" cy="1236985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0"/>
            <a:endCxn id="15" idx="2"/>
          </p:cNvCxnSpPr>
          <p:nvPr/>
        </p:nvCxnSpPr>
        <p:spPr>
          <a:xfrm flipV="1">
            <a:off x="6093851" y="2602131"/>
            <a:ext cx="1972614" cy="1240321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08241" y="3842452"/>
            <a:ext cx="1571220" cy="684241"/>
          </a:xfrm>
          <a:prstGeom prst="rect">
            <a:avLst/>
          </a:prstGeom>
          <a:solidFill>
            <a:srgbClr val="DB7AC3"/>
          </a:solidFill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GraphQL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0"/>
            <a:endCxn id="2" idx="2"/>
          </p:cNvCxnSpPr>
          <p:nvPr/>
        </p:nvCxnSpPr>
        <p:spPr>
          <a:xfrm flipH="1" flipV="1">
            <a:off x="4121237" y="2605467"/>
            <a:ext cx="1972614" cy="1236985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pratique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donne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quoi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591" y="2423324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1696" y="2423324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1" y="2910932"/>
            <a:ext cx="3667468" cy="2827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96" y="2910932"/>
            <a:ext cx="7197835" cy="28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Quel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la structure de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l’object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Video</a:t>
            </a:r>
            <a:r>
              <a:rPr lang="en-US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1558" y="2423324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9972" y="2423324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4451" y="1664336"/>
            <a:ext cx="403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Via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l’introspection</a:t>
            </a:r>
            <a:endParaRPr lang="en-US" sz="24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58" y="2942261"/>
            <a:ext cx="2882900" cy="229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3"/>
          <a:stretch/>
        </p:blipFill>
        <p:spPr>
          <a:xfrm>
            <a:off x="5468019" y="2915183"/>
            <a:ext cx="2793112" cy="2996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4"/>
          <a:stretch/>
        </p:blipFill>
        <p:spPr>
          <a:xfrm>
            <a:off x="8488457" y="2884989"/>
            <a:ext cx="2782127" cy="388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</TotalTime>
  <Words>341</Words>
  <Application>Microsoft Macintosh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ITC Avant Garde Std XLt</vt:lpstr>
      <vt:lpstr>Open Sans</vt:lpstr>
      <vt:lpstr>Open Sans Light</vt:lpstr>
      <vt:lpstr>Open Sans Semibold</vt:lpstr>
      <vt:lpstr>Roboto</vt:lpstr>
      <vt:lpstr>Wingdings</vt:lpstr>
      <vt:lpstr>Arial</vt:lpstr>
      <vt:lpstr>Custom Design</vt:lpstr>
      <vt:lpstr>PowerPoint Presentation</vt:lpstr>
      <vt:lpstr>PowerPoint Presentation</vt:lpstr>
      <vt:lpstr>GraphQL != framework/lib</vt:lpstr>
      <vt:lpstr>Les concepts principaux de GraphQL</vt:lpstr>
      <vt:lpstr>La SPECIFICATION en est où ?</vt:lpstr>
      <vt:lpstr>Aujourd’hui avec REST</vt:lpstr>
      <vt:lpstr>Demain avec GraphQL</vt:lpstr>
      <vt:lpstr>En pratique ça donne quoi ?</vt:lpstr>
      <vt:lpstr>Quel est la structure de l’object Video ?</vt:lpstr>
      <vt:lpstr>Factoriser vos requêtes avec les fragments</vt:lpstr>
      <vt:lpstr>Comment muter les objects ?</vt:lpstr>
      <vt:lpstr>PowerPoint Presentation</vt:lpstr>
      <vt:lpstr>Ou alors l’afficher en connaissance de cause</vt:lpstr>
      <vt:lpstr>Explorer votre graph avec GraphiQL</vt:lpstr>
      <vt:lpstr>demo</vt:lpstr>
      <vt:lpstr>Aller plus loin ?</vt:lpstr>
      <vt:lpstr>Merci, à bientôt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Node.JS</dc:title>
  <dc:creator>stanislas.chollet@gmail.com</dc:creator>
  <cp:lastModifiedBy>Stanislas CHOLLET</cp:lastModifiedBy>
  <cp:revision>164</cp:revision>
  <dcterms:created xsi:type="dcterms:W3CDTF">2015-03-24T18:40:06Z</dcterms:created>
  <dcterms:modified xsi:type="dcterms:W3CDTF">2016-03-23T11:55:05Z</dcterms:modified>
</cp:coreProperties>
</file>