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p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319" r:id="rId3"/>
    <p:sldId id="257" r:id="rId4"/>
    <p:sldId id="310" r:id="rId5"/>
    <p:sldId id="309" r:id="rId6"/>
    <p:sldId id="269" r:id="rId7"/>
    <p:sldId id="322" r:id="rId8"/>
    <p:sldId id="293" r:id="rId9"/>
    <p:sldId id="313" r:id="rId10"/>
    <p:sldId id="314" r:id="rId11"/>
    <p:sldId id="315" r:id="rId12"/>
    <p:sldId id="317" r:id="rId13"/>
    <p:sldId id="325" r:id="rId14"/>
    <p:sldId id="318" r:id="rId15"/>
    <p:sldId id="323" r:id="rId16"/>
    <p:sldId id="324" r:id="rId17"/>
    <p:sldId id="326" r:id="rId18"/>
    <p:sldId id="312" r:id="rId19"/>
    <p:sldId id="307" r:id="rId20"/>
    <p:sldId id="30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7AC3"/>
    <a:srgbClr val="61DAFC"/>
    <a:srgbClr val="FFD1F2"/>
    <a:srgbClr val="439AB3"/>
    <a:srgbClr val="33709C"/>
    <a:srgbClr val="0C2435"/>
    <a:srgbClr val="225463"/>
    <a:srgbClr val="307082"/>
    <a:srgbClr val="225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6419"/>
  </p:normalViewPr>
  <p:slideViewPr>
    <p:cSldViewPr snapToGrid="0" snapToObjects="1">
      <p:cViewPr>
        <p:scale>
          <a:sx n="100" d="100"/>
          <a:sy n="100" d="100"/>
        </p:scale>
        <p:origin x="464" y="1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66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9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4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TC Avant Garde Std XLt" charset="0"/>
                <a:ea typeface="ITC Avant Garde Std XLt" charset="0"/>
                <a:cs typeface="ITC Avant Garde Std XLt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3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4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5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1/22/17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9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1/22/17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10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1/22/17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4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8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E3AD-E22D-7B49-A93F-0C611B02B1F3}" type="datetimeFigureOut">
              <a:rPr lang="en-US" smtClean="0"/>
              <a:t>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7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C24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6E3AD-E22D-7B49-A93F-0C611B02B1F3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69423-0C80-BA43-B880-C76CBDC0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014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fr.slideshare.net/LondonReact/graph-ql" TargetMode="External"/><Relationship Id="rId4" Type="http://schemas.openxmlformats.org/officeDocument/2006/relationships/hyperlink" Target="http://www.slideshare.net/joelcrr/graphq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r.slideshare.net/telligcirdec/graph-ql-53911947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76" y="3522479"/>
            <a:ext cx="122056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err="1" smtClean="0">
                <a:latin typeface="Roboto" charset="0"/>
                <a:ea typeface="Roboto" charset="0"/>
                <a:cs typeface="Roboto" charset="0"/>
              </a:rPr>
              <a:t>GraphQL</a:t>
            </a:r>
            <a:endParaRPr lang="en-US" sz="88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48" y="516663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DB7AC3"/>
                </a:solidFill>
                <a:latin typeface="Roboto" charset="0"/>
                <a:ea typeface="Roboto" charset="0"/>
                <a:cs typeface="Roboto" charset="0"/>
              </a:rPr>
              <a:t>The new age of API ?</a:t>
            </a:r>
            <a:endParaRPr lang="en-US" sz="2800" b="1" i="1" dirty="0">
              <a:solidFill>
                <a:schemeClr val="tx1">
                  <a:lumMod val="8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6"/>
          <a:stretch/>
        </p:blipFill>
        <p:spPr>
          <a:xfrm>
            <a:off x="5196280" y="1306124"/>
            <a:ext cx="1826733" cy="201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4451" y="848076"/>
            <a:ext cx="10921577" cy="97450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Factoriser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vos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requ</a:t>
            </a:r>
            <a:r>
              <a:rPr lang="fr-FR" dirty="0" smtClean="0">
                <a:latin typeface="Open Sans" charset="0"/>
                <a:ea typeface="Open Sans" charset="0"/>
                <a:cs typeface="Open Sans" charset="0"/>
              </a:rPr>
              <a:t>êtes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avec les </a:t>
            </a:r>
            <a:r>
              <a:rPr lang="en-US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fragments</a:t>
            </a:r>
            <a:endParaRPr lang="en-US" sz="3200" b="1" dirty="0">
              <a:solidFill>
                <a:srgbClr val="DB7AC3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64714" y="2044949"/>
            <a:ext cx="3297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B7AC3"/>
                </a:solidFill>
              </a:rPr>
              <a:t>La query </a:t>
            </a:r>
            <a:r>
              <a:rPr lang="en-US" sz="2400" b="1" dirty="0" err="1" smtClean="0">
                <a:solidFill>
                  <a:srgbClr val="DB7AC3"/>
                </a:solidFill>
              </a:rPr>
              <a:t>GraphQL</a:t>
            </a:r>
            <a:endParaRPr lang="en-US" sz="2400" b="1" dirty="0">
              <a:solidFill>
                <a:srgbClr val="DB7AC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40235" y="2044949"/>
            <a:ext cx="3989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B7AC3"/>
                </a:solidFill>
              </a:rPr>
              <a:t>Le </a:t>
            </a:r>
            <a:r>
              <a:rPr lang="en-US" sz="2400" b="1" dirty="0" err="1" smtClean="0">
                <a:solidFill>
                  <a:srgbClr val="DB7AC3"/>
                </a:solidFill>
              </a:rPr>
              <a:t>rendu</a:t>
            </a:r>
            <a:r>
              <a:rPr lang="en-US" sz="2400" b="1" dirty="0" smtClean="0">
                <a:solidFill>
                  <a:srgbClr val="DB7AC3"/>
                </a:solidFill>
              </a:rPr>
              <a:t> (JSON)</a:t>
            </a:r>
            <a:endParaRPr lang="en-US" b="1" dirty="0">
              <a:solidFill>
                <a:srgbClr val="DB7AC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714" y="2536494"/>
            <a:ext cx="3675081" cy="3628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235" y="2506613"/>
            <a:ext cx="5116800" cy="335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8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4451" y="848076"/>
            <a:ext cx="10052713" cy="97450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Comment </a:t>
            </a:r>
            <a:r>
              <a:rPr lang="en-US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muter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les objects ?</a:t>
            </a:r>
            <a:endParaRPr lang="en-US" sz="3200" b="1" dirty="0">
              <a:solidFill>
                <a:srgbClr val="DB7AC3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4443" y="2297197"/>
            <a:ext cx="3297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B7AC3"/>
                </a:solidFill>
              </a:rPr>
              <a:t>La query </a:t>
            </a:r>
            <a:r>
              <a:rPr lang="en-US" sz="2400" b="1" dirty="0" err="1" smtClean="0">
                <a:solidFill>
                  <a:srgbClr val="DB7AC3"/>
                </a:solidFill>
              </a:rPr>
              <a:t>GraphQL</a:t>
            </a:r>
            <a:endParaRPr lang="en-US" sz="2400" b="1" dirty="0">
              <a:solidFill>
                <a:srgbClr val="DB7AC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1665" y="2297197"/>
            <a:ext cx="3989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B7AC3"/>
                </a:solidFill>
              </a:rPr>
              <a:t>Le </a:t>
            </a:r>
            <a:r>
              <a:rPr lang="en-US" sz="2400" b="1" dirty="0" err="1" smtClean="0">
                <a:solidFill>
                  <a:srgbClr val="DB7AC3"/>
                </a:solidFill>
              </a:rPr>
              <a:t>rendu</a:t>
            </a:r>
            <a:r>
              <a:rPr lang="en-US" sz="2400" b="1" dirty="0" smtClean="0">
                <a:solidFill>
                  <a:srgbClr val="DB7AC3"/>
                </a:solidFill>
              </a:rPr>
              <a:t> (JSON)</a:t>
            </a:r>
            <a:endParaRPr lang="en-US" b="1" dirty="0">
              <a:solidFill>
                <a:srgbClr val="DB7AC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43" y="2758862"/>
            <a:ext cx="4580686" cy="30901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665" y="2758862"/>
            <a:ext cx="4720902" cy="312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0216" y="1354872"/>
            <a:ext cx="10811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tx1">
                    <a:lumMod val="75000"/>
                  </a:schemeClr>
                </a:solidFill>
              </a:rPr>
              <a:t>Un field “</a:t>
            </a:r>
            <a:r>
              <a:rPr lang="en-US" sz="2400" i="1" dirty="0" err="1" smtClean="0">
                <a:solidFill>
                  <a:schemeClr val="tx1">
                    <a:lumMod val="75000"/>
                  </a:schemeClr>
                </a:solidFill>
              </a:rPr>
              <a:t>déprécié</a:t>
            </a:r>
            <a:r>
              <a:rPr lang="en-US" sz="2400" i="1" dirty="0" smtClean="0">
                <a:solidFill>
                  <a:schemeClr val="tx1">
                    <a:lumMod val="75000"/>
                  </a:schemeClr>
                </a:solidFill>
              </a:rPr>
              <a:t>” </a:t>
            </a:r>
            <a:r>
              <a:rPr lang="en-US" sz="2400" i="1" dirty="0" err="1" smtClean="0">
                <a:solidFill>
                  <a:schemeClr val="tx1">
                    <a:lumMod val="75000"/>
                  </a:schemeClr>
                </a:solidFill>
              </a:rPr>
              <a:t>devient</a:t>
            </a:r>
            <a:r>
              <a:rPr lang="en-US" sz="2400" i="1" dirty="0" smtClean="0">
                <a:solidFill>
                  <a:schemeClr val="tx1">
                    <a:lumMod val="75000"/>
                  </a:schemeClr>
                </a:solidFill>
              </a:rPr>
              <a:t> invisible par introspection simple, </a:t>
            </a:r>
            <a:r>
              <a:rPr lang="en-US" sz="2400" i="1" dirty="0" err="1" smtClean="0">
                <a:solidFill>
                  <a:schemeClr val="tx1">
                    <a:lumMod val="75000"/>
                  </a:schemeClr>
                </a:solidFill>
              </a:rPr>
              <a:t>exemple</a:t>
            </a:r>
            <a:r>
              <a:rPr lang="en-US" sz="2400" i="1" dirty="0" smtClean="0">
                <a:solidFill>
                  <a:schemeClr val="tx1">
                    <a:lumMod val="75000"/>
                  </a:schemeClr>
                </a:solidFill>
              </a:rPr>
              <a:t> pour </a:t>
            </a:r>
            <a:r>
              <a:rPr lang="en-US" sz="2400" b="1" i="1" dirty="0" err="1" smtClean="0">
                <a:solidFill>
                  <a:schemeClr val="tx1">
                    <a:lumMod val="75000"/>
                  </a:schemeClr>
                </a:solidFill>
              </a:rPr>
              <a:t>fullname</a:t>
            </a:r>
            <a:endParaRPr lang="en-US" sz="2400" b="1" i="1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160" y="2660257"/>
            <a:ext cx="4095834" cy="32220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65160" y="2182270"/>
            <a:ext cx="3297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B7AC3"/>
                </a:solidFill>
              </a:rPr>
              <a:t>La query </a:t>
            </a:r>
            <a:r>
              <a:rPr lang="en-US" sz="2400" b="1" dirty="0" err="1" smtClean="0">
                <a:solidFill>
                  <a:srgbClr val="DB7AC3"/>
                </a:solidFill>
              </a:rPr>
              <a:t>GraphQL</a:t>
            </a:r>
            <a:endParaRPr lang="en-US" sz="2400" b="1" dirty="0">
              <a:solidFill>
                <a:srgbClr val="DB7AC3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98690" y="2126001"/>
            <a:ext cx="3989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B7AC3"/>
                </a:solidFill>
              </a:rPr>
              <a:t>Le </a:t>
            </a:r>
            <a:r>
              <a:rPr lang="en-US" sz="2400" b="1" dirty="0" err="1" smtClean="0">
                <a:solidFill>
                  <a:srgbClr val="DB7AC3"/>
                </a:solidFill>
              </a:rPr>
              <a:t>rendu</a:t>
            </a:r>
            <a:r>
              <a:rPr lang="en-US" sz="2400" b="1" dirty="0" smtClean="0">
                <a:solidFill>
                  <a:srgbClr val="DB7AC3"/>
                </a:solidFill>
              </a:rPr>
              <a:t> (JSON)</a:t>
            </a:r>
            <a:endParaRPr lang="en-US" b="1" dirty="0">
              <a:solidFill>
                <a:srgbClr val="DB7AC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690" y="2648054"/>
            <a:ext cx="3797300" cy="3898900"/>
          </a:xfrm>
          <a:prstGeom prst="rect">
            <a:avLst/>
          </a:prstGeom>
        </p:spPr>
      </p:pic>
      <p:sp>
        <p:nvSpPr>
          <p:cNvPr id="8" name="Title 3"/>
          <p:cNvSpPr txBox="1">
            <a:spLocks/>
          </p:cNvSpPr>
          <p:nvPr/>
        </p:nvSpPr>
        <p:spPr>
          <a:xfrm>
            <a:off x="1060216" y="617450"/>
            <a:ext cx="10052713" cy="974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ITC Avant Garde Std XLt" charset="0"/>
                <a:ea typeface="ITC Avant Garde Std XLt" charset="0"/>
                <a:cs typeface="ITC Avant Garde Std XLt" charset="0"/>
              </a:defRPr>
            </a:lvl1pPr>
          </a:lstStyle>
          <a:p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Comment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gérer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b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l’évolution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du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contrat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?</a:t>
            </a:r>
            <a:endParaRPr lang="en-US" sz="3200" b="1" dirty="0">
              <a:solidFill>
                <a:srgbClr val="DB7AC3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73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5487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err="1" smtClean="0">
                <a:solidFill>
                  <a:schemeClr val="tx1">
                    <a:lumMod val="75000"/>
                  </a:schemeClr>
                </a:solidFill>
              </a:rPr>
              <a:t>Une</a:t>
            </a:r>
            <a:r>
              <a:rPr lang="en-US" sz="24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400" i="1" dirty="0" err="1" smtClean="0">
                <a:solidFill>
                  <a:schemeClr val="tx1">
                    <a:lumMod val="75000"/>
                  </a:schemeClr>
                </a:solidFill>
              </a:rPr>
              <a:t>erreur</a:t>
            </a:r>
            <a:r>
              <a:rPr lang="en-US" sz="24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400" i="1" dirty="0" err="1" smtClean="0">
                <a:solidFill>
                  <a:schemeClr val="tx1">
                    <a:lumMod val="75000"/>
                  </a:schemeClr>
                </a:solidFill>
              </a:rPr>
              <a:t>survenue</a:t>
            </a:r>
            <a:r>
              <a:rPr lang="en-US" sz="2400" i="1" dirty="0" smtClean="0">
                <a:solidFill>
                  <a:schemeClr val="tx1">
                    <a:lumMod val="75000"/>
                  </a:schemeClr>
                </a:solidFill>
              </a:rPr>
              <a:t> sur un </a:t>
            </a:r>
            <a:r>
              <a:rPr lang="en-US" sz="2400" i="1" dirty="0" err="1" smtClean="0">
                <a:solidFill>
                  <a:schemeClr val="tx1">
                    <a:lumMod val="75000"/>
                  </a:schemeClr>
                </a:solidFill>
              </a:rPr>
              <a:t>noeud</a:t>
            </a:r>
            <a:r>
              <a:rPr lang="en-US" sz="24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400" i="1" dirty="0" err="1" smtClean="0">
                <a:solidFill>
                  <a:schemeClr val="tx1">
                    <a:lumMod val="75000"/>
                  </a:schemeClr>
                </a:solidFill>
              </a:rPr>
              <a:t>n’impacte</a:t>
            </a:r>
            <a:r>
              <a:rPr lang="en-US" sz="2400" i="1" dirty="0" smtClean="0">
                <a:solidFill>
                  <a:schemeClr val="tx1">
                    <a:lumMod val="75000"/>
                  </a:schemeClr>
                </a:solidFill>
              </a:rPr>
              <a:t> pas la </a:t>
            </a:r>
            <a:r>
              <a:rPr lang="en-US" sz="2400" i="1" dirty="0" err="1" smtClean="0">
                <a:solidFill>
                  <a:schemeClr val="tx1">
                    <a:lumMod val="75000"/>
                  </a:schemeClr>
                </a:solidFill>
              </a:rPr>
              <a:t>requête</a:t>
            </a:r>
            <a:r>
              <a:rPr lang="en-US" sz="2400" i="1" dirty="0" smtClean="0">
                <a:solidFill>
                  <a:schemeClr val="tx1">
                    <a:lumMod val="75000"/>
                  </a:schemeClr>
                </a:solidFill>
              </a:rPr>
              <a:t> au global.</a:t>
            </a:r>
            <a:endParaRPr lang="en-US" sz="2400" b="1" i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65160" y="2182270"/>
            <a:ext cx="3297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B7AC3"/>
                </a:solidFill>
              </a:rPr>
              <a:t>La query </a:t>
            </a:r>
            <a:r>
              <a:rPr lang="en-US" sz="2400" b="1" dirty="0" err="1" smtClean="0">
                <a:solidFill>
                  <a:srgbClr val="DB7AC3"/>
                </a:solidFill>
              </a:rPr>
              <a:t>GraphQL</a:t>
            </a:r>
            <a:endParaRPr lang="en-US" sz="2400" b="1" dirty="0">
              <a:solidFill>
                <a:srgbClr val="DB7AC3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60591" y="2214901"/>
            <a:ext cx="3167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B7AC3"/>
                </a:solidFill>
              </a:rPr>
              <a:t>Le </a:t>
            </a:r>
            <a:r>
              <a:rPr lang="en-US" sz="2400" b="1" dirty="0" err="1" smtClean="0">
                <a:solidFill>
                  <a:srgbClr val="DB7AC3"/>
                </a:solidFill>
              </a:rPr>
              <a:t>rendu</a:t>
            </a:r>
            <a:r>
              <a:rPr lang="en-US" sz="2400" b="1" dirty="0" smtClean="0">
                <a:solidFill>
                  <a:srgbClr val="DB7AC3"/>
                </a:solidFill>
              </a:rPr>
              <a:t> (JSON)</a:t>
            </a:r>
            <a:endParaRPr lang="en-US" b="1" dirty="0">
              <a:solidFill>
                <a:srgbClr val="DB7AC3"/>
              </a:solidFill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0" y="617450"/>
            <a:ext cx="12192000" cy="974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ITC Avant Garde Std XLt" charset="0"/>
                <a:ea typeface="ITC Avant Garde Std XLt" charset="0"/>
                <a:cs typeface="ITC Avant Garde Std XLt" charset="0"/>
              </a:defRPr>
            </a:lvl1pPr>
          </a:lstStyle>
          <a:p>
            <a:pPr algn="ctr"/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Un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moteur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tolérant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aux </a:t>
            </a:r>
            <a:r>
              <a:rPr lang="en-US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erreurs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.</a:t>
            </a:r>
            <a:endParaRPr lang="en-US" sz="3200" b="1" dirty="0">
              <a:solidFill>
                <a:srgbClr val="DB7AC3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93" b="28758"/>
          <a:stretch/>
        </p:blipFill>
        <p:spPr>
          <a:xfrm>
            <a:off x="1353974" y="2730661"/>
            <a:ext cx="3401352" cy="22001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571" r="30350" b="74037"/>
          <a:stretch/>
        </p:blipFill>
        <p:spPr>
          <a:xfrm>
            <a:off x="6600010" y="2719329"/>
            <a:ext cx="3221200" cy="9174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1" r="29304"/>
          <a:stretch/>
        </p:blipFill>
        <p:spPr>
          <a:xfrm>
            <a:off x="6605414" y="3548183"/>
            <a:ext cx="3215796" cy="297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20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0216" y="538612"/>
            <a:ext cx="11131784" cy="97450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Ou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alors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l’afficher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en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connaissance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de cause</a:t>
            </a:r>
            <a:endParaRPr lang="en-US" sz="3200" b="1" dirty="0">
              <a:solidFill>
                <a:srgbClr val="DB7AC3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25763" y="1489018"/>
            <a:ext cx="3297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B7AC3"/>
                </a:solidFill>
              </a:rPr>
              <a:t>La query </a:t>
            </a:r>
            <a:r>
              <a:rPr lang="en-US" sz="2400" b="1" dirty="0" err="1" smtClean="0">
                <a:solidFill>
                  <a:srgbClr val="DB7AC3"/>
                </a:solidFill>
              </a:rPr>
              <a:t>GraphQL</a:t>
            </a:r>
            <a:endParaRPr lang="en-US" sz="2400" b="1" dirty="0">
              <a:solidFill>
                <a:srgbClr val="DB7AC3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44098" y="1473252"/>
            <a:ext cx="3989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B7AC3"/>
                </a:solidFill>
              </a:rPr>
              <a:t>Le </a:t>
            </a:r>
            <a:r>
              <a:rPr lang="en-US" sz="2400" b="1" dirty="0" err="1" smtClean="0">
                <a:solidFill>
                  <a:srgbClr val="DB7AC3"/>
                </a:solidFill>
              </a:rPr>
              <a:t>rendu</a:t>
            </a:r>
            <a:r>
              <a:rPr lang="en-US" sz="2400" b="1" dirty="0" smtClean="0">
                <a:solidFill>
                  <a:srgbClr val="DB7AC3"/>
                </a:solidFill>
              </a:rPr>
              <a:t> (JSON)</a:t>
            </a:r>
            <a:endParaRPr lang="en-US" b="1" dirty="0">
              <a:solidFill>
                <a:srgbClr val="DB7AC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63" y="1950683"/>
            <a:ext cx="3962400" cy="222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098" y="1934917"/>
            <a:ext cx="54991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98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77824"/>
          </a:xfrm>
        </p:spPr>
        <p:txBody>
          <a:bodyPr/>
          <a:lstStyle/>
          <a:p>
            <a:pPr algn="ctr"/>
            <a:r>
              <a:rPr lang="en-US" b="1" i="1" dirty="0" err="1" smtClean="0">
                <a:latin typeface="Open Sans" charset="0"/>
                <a:ea typeface="Open Sans" charset="0"/>
                <a:cs typeface="Open Sans" charset="0"/>
              </a:rPr>
              <a:t>GraphQL</a:t>
            </a:r>
            <a:r>
              <a:rPr lang="en-US" b="1" dirty="0" smtClean="0">
                <a:latin typeface="Open Sans" charset="0"/>
                <a:ea typeface="Open Sans" charset="0"/>
                <a:cs typeface="Open Sans" charset="0"/>
              </a:rPr>
              <a:t> over </a:t>
            </a:r>
            <a:r>
              <a:rPr lang="en-US" b="1" i="1" dirty="0" smtClean="0">
                <a:latin typeface="Open Sans" charset="0"/>
                <a:ea typeface="Open Sans" charset="0"/>
                <a:cs typeface="Open Sans" charset="0"/>
              </a:rPr>
              <a:t>HTTP</a:t>
            </a:r>
            <a:endParaRPr lang="en-US" b="1" i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480727" y="3541241"/>
            <a:ext cx="2186557" cy="925727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514065" y="3818516"/>
            <a:ext cx="2186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GraphQL</a:t>
            </a:r>
            <a:r>
              <a:rPr 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Engine</a:t>
            </a:r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8495821" y="3922711"/>
            <a:ext cx="844951" cy="5257"/>
          </a:xfrm>
          <a:prstGeom prst="straightConnector1">
            <a:avLst/>
          </a:prstGeom>
          <a:ln w="190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473690" y="3695616"/>
            <a:ext cx="284907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Server HTTP</a:t>
            </a: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548287" y="3966981"/>
            <a:ext cx="147361" cy="201394"/>
          </a:xfrm>
          <a:prstGeom prst="rect">
            <a:avLst/>
          </a:prstGeom>
        </p:spPr>
      </p:pic>
      <p:sp>
        <p:nvSpPr>
          <p:cNvPr id="82" name="Rectangle 81"/>
          <p:cNvSpPr/>
          <p:nvPr/>
        </p:nvSpPr>
        <p:spPr>
          <a:xfrm>
            <a:off x="5473690" y="3515883"/>
            <a:ext cx="2849078" cy="951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367566" y="2946792"/>
            <a:ext cx="17093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</a:schemeClr>
                </a:solidFill>
              </a:rPr>
              <a:t>query </a:t>
            </a:r>
            <a:r>
              <a:rPr lang="en-US" sz="1000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1000" dirty="0" err="1" smtClean="0">
                <a:solidFill>
                  <a:schemeClr val="tx1">
                    <a:lumMod val="65000"/>
                  </a:schemeClr>
                </a:solidFill>
              </a:rPr>
              <a:t>getUser</a:t>
            </a:r>
            <a:r>
              <a:rPr lang="en-US" sz="1000" dirty="0" smtClean="0">
                <a:solidFill>
                  <a:schemeClr val="tx1">
                    <a:lumMod val="65000"/>
                  </a:schemeClr>
                </a:solidFill>
              </a:rPr>
              <a:t>(id: String!) </a:t>
            </a:r>
            <a:r>
              <a:rPr lang="en-US" sz="1000" dirty="0" smtClean="0">
                <a:solidFill>
                  <a:schemeClr val="tx1">
                    <a:lumMod val="65000"/>
                  </a:schemeClr>
                </a:solidFill>
              </a:rPr>
              <a:t>{</a:t>
            </a:r>
            <a:br>
              <a:rPr lang="en-US" sz="1000" dirty="0" smtClean="0">
                <a:solidFill>
                  <a:schemeClr val="tx1">
                    <a:lumMod val="65000"/>
                  </a:schemeClr>
                </a:solidFill>
              </a:rPr>
            </a:br>
            <a:r>
              <a:rPr lang="en-US" sz="1000" dirty="0" smtClean="0">
                <a:solidFill>
                  <a:schemeClr val="tx1">
                    <a:lumMod val="65000"/>
                  </a:schemeClr>
                </a:solidFill>
              </a:rPr>
              <a:t>    user(id: </a:t>
            </a:r>
            <a:r>
              <a:rPr lang="en-US" sz="1000" dirty="0" smtClean="0">
                <a:solidFill>
                  <a:schemeClr val="tx1">
                    <a:lumMod val="65000"/>
                  </a:schemeClr>
                </a:solidFill>
              </a:rPr>
              <a:t>$id) </a:t>
            </a:r>
            <a:r>
              <a:rPr lang="en-US" sz="1000" dirty="0" smtClean="0">
                <a:solidFill>
                  <a:schemeClr val="tx1">
                    <a:lumMod val="65000"/>
                  </a:schemeClr>
                </a:solidFill>
              </a:rPr>
              <a:t>{</a:t>
            </a:r>
            <a:br>
              <a:rPr lang="en-US" sz="1000" dirty="0" smtClean="0">
                <a:solidFill>
                  <a:schemeClr val="tx1">
                    <a:lumMod val="65000"/>
                  </a:schemeClr>
                </a:solidFill>
              </a:rPr>
            </a:br>
            <a:r>
              <a:rPr lang="en-US" sz="1000" dirty="0" smtClean="0">
                <a:solidFill>
                  <a:schemeClr val="tx1">
                    <a:lumMod val="65000"/>
                  </a:schemeClr>
                </a:solidFill>
              </a:rPr>
              <a:t>        id</a:t>
            </a:r>
            <a:br>
              <a:rPr lang="en-US" sz="1000" dirty="0" smtClean="0">
                <a:solidFill>
                  <a:schemeClr val="tx1">
                    <a:lumMod val="65000"/>
                  </a:schemeClr>
                </a:solidFill>
              </a:rPr>
            </a:br>
            <a:r>
              <a:rPr lang="en-US" sz="1000" dirty="0" smtClean="0">
                <a:solidFill>
                  <a:schemeClr val="tx1">
                    <a:lumMod val="65000"/>
                  </a:schemeClr>
                </a:solidFill>
              </a:rPr>
              <a:t>        name</a:t>
            </a:r>
            <a:br>
              <a:rPr lang="en-US" sz="1000" dirty="0" smtClean="0">
                <a:solidFill>
                  <a:schemeClr val="tx1">
                    <a:lumMod val="65000"/>
                  </a:schemeClr>
                </a:solidFill>
              </a:rPr>
            </a:br>
            <a:r>
              <a:rPr lang="en-US" sz="1000" dirty="0" smtClean="0">
                <a:solidFill>
                  <a:schemeClr val="tx1">
                    <a:lumMod val="65000"/>
                  </a:schemeClr>
                </a:solidFill>
              </a:rPr>
              <a:t>        bio</a:t>
            </a:r>
            <a:br>
              <a:rPr lang="en-US" sz="1000" dirty="0" smtClean="0">
                <a:solidFill>
                  <a:schemeClr val="tx1">
                    <a:lumMod val="65000"/>
                  </a:schemeClr>
                </a:solidFill>
              </a:rPr>
            </a:br>
            <a:r>
              <a:rPr lang="en-US" sz="1000" dirty="0" smtClean="0">
                <a:solidFill>
                  <a:schemeClr val="tx1">
                    <a:lumMod val="65000"/>
                  </a:schemeClr>
                </a:solidFill>
              </a:rPr>
              <a:t>        </a:t>
            </a:r>
            <a:r>
              <a:rPr lang="en-US" sz="1000" dirty="0" err="1" smtClean="0">
                <a:solidFill>
                  <a:schemeClr val="tx1">
                    <a:lumMod val="65000"/>
                  </a:schemeClr>
                </a:solidFill>
              </a:rPr>
              <a:t>photoUrl</a:t>
            </a:r>
            <a:r>
              <a:rPr lang="en-US" sz="1000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br>
              <a:rPr lang="en-US" sz="1000" dirty="0" smtClean="0">
                <a:solidFill>
                  <a:schemeClr val="tx1">
                    <a:lumMod val="65000"/>
                  </a:schemeClr>
                </a:solidFill>
              </a:rPr>
            </a:br>
            <a:r>
              <a:rPr lang="en-US" sz="1000" dirty="0" smtClean="0">
                <a:solidFill>
                  <a:schemeClr val="tx1">
                    <a:lumMod val="65000"/>
                  </a:schemeClr>
                </a:solidFill>
              </a:rPr>
              <a:t>        followers {</a:t>
            </a:r>
          </a:p>
          <a:p>
            <a:r>
              <a:rPr lang="en-US" sz="1000" dirty="0" smtClean="0">
                <a:solidFill>
                  <a:schemeClr val="tx1">
                    <a:lumMod val="65000"/>
                  </a:schemeClr>
                </a:solidFill>
              </a:rPr>
              <a:t>            name</a:t>
            </a:r>
            <a:br>
              <a:rPr lang="en-US" sz="1000" dirty="0" smtClean="0">
                <a:solidFill>
                  <a:schemeClr val="tx1">
                    <a:lumMod val="65000"/>
                  </a:schemeClr>
                </a:solidFill>
              </a:rPr>
            </a:br>
            <a:r>
              <a:rPr lang="en-US" sz="1000" dirty="0" smtClean="0">
                <a:solidFill>
                  <a:schemeClr val="tx1">
                    <a:lumMod val="65000"/>
                  </a:schemeClr>
                </a:solidFill>
              </a:rPr>
              <a:t>            </a:t>
            </a:r>
            <a:r>
              <a:rPr lang="en-US" sz="1000" dirty="0" err="1" smtClean="0">
                <a:solidFill>
                  <a:schemeClr val="tx1">
                    <a:lumMod val="65000"/>
                  </a:schemeClr>
                </a:solidFill>
              </a:rPr>
              <a:t>photoUrl</a:t>
            </a:r>
            <a:endParaRPr lang="en-US" sz="1000" dirty="0">
              <a:solidFill>
                <a:schemeClr val="tx1">
                  <a:lumMod val="6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tx1">
                    <a:lumMod val="65000"/>
                  </a:schemeClr>
                </a:solidFill>
              </a:rPr>
              <a:t>        }</a:t>
            </a:r>
            <a:br>
              <a:rPr lang="en-US" sz="1000" dirty="0" smtClean="0">
                <a:solidFill>
                  <a:schemeClr val="tx1">
                    <a:lumMod val="65000"/>
                  </a:schemeClr>
                </a:solidFill>
              </a:rPr>
            </a:br>
            <a:r>
              <a:rPr lang="en-US" sz="1000" dirty="0" smtClean="0">
                <a:solidFill>
                  <a:schemeClr val="tx1">
                    <a:lumMod val="65000"/>
                  </a:schemeClr>
                </a:solidFill>
              </a:rPr>
              <a:t>    } </a:t>
            </a:r>
            <a:br>
              <a:rPr lang="en-US" sz="1000" dirty="0" smtClean="0">
                <a:solidFill>
                  <a:schemeClr val="tx1">
                    <a:lumMod val="65000"/>
                  </a:schemeClr>
                </a:solidFill>
              </a:rPr>
            </a:br>
            <a:r>
              <a:rPr lang="en-US" sz="1000" dirty="0" smtClean="0">
                <a:solidFill>
                  <a:schemeClr val="tx1">
                    <a:lumMod val="65000"/>
                  </a:schemeClr>
                </a:solidFill>
              </a:rPr>
              <a:t>}</a:t>
            </a:r>
            <a:endParaRPr lang="en-US" sz="1000" dirty="0">
              <a:solidFill>
                <a:schemeClr val="tx1">
                  <a:lumMod val="6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 flipV="1">
            <a:off x="8495821" y="4097120"/>
            <a:ext cx="844951" cy="22296"/>
          </a:xfrm>
          <a:prstGeom prst="straightConnector1">
            <a:avLst/>
          </a:prstGeom>
          <a:ln w="190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4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695047" y="4430230"/>
            <a:ext cx="147361" cy="201394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80790" y="4034510"/>
            <a:ext cx="227450" cy="310849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94515" y="3726575"/>
            <a:ext cx="147361" cy="201394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614099" y="3596659"/>
            <a:ext cx="208866" cy="285451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64013" y="4049434"/>
            <a:ext cx="147361" cy="201394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86075" y="3663425"/>
            <a:ext cx="193567" cy="264543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403290" y="3469098"/>
            <a:ext cx="147361" cy="201394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68074" y="3298198"/>
            <a:ext cx="218001" cy="297935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35497" y="4430230"/>
            <a:ext cx="147361" cy="201394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444490" y="4263470"/>
            <a:ext cx="147361" cy="201394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675604" y="3241298"/>
            <a:ext cx="147361" cy="201394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177199" y="3298198"/>
            <a:ext cx="147361" cy="201394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312985" y="3988004"/>
            <a:ext cx="192310" cy="262824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320553" y="3638687"/>
            <a:ext cx="147361" cy="201394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209491" y="4345359"/>
            <a:ext cx="147361" cy="20139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64125" y="2320607"/>
            <a:ext cx="241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 Request </a:t>
            </a:r>
            <a:r>
              <a:rPr lang="en-US" sz="1400" b="1" dirty="0" smtClean="0">
                <a:solidFill>
                  <a:srgbClr val="DB7AC3"/>
                </a:solidFill>
              </a:rPr>
              <a:t>(POST)</a:t>
            </a:r>
            <a:endParaRPr lang="en-US" b="1" dirty="0">
              <a:solidFill>
                <a:srgbClr val="DB7AC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64125" y="2623455"/>
            <a:ext cx="1851491" cy="37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query =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903393" y="4697963"/>
            <a:ext cx="147361" cy="201394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2357257" y="5047919"/>
            <a:ext cx="1851491" cy="37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v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ariables =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364125" y="5419078"/>
            <a:ext cx="17093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</a:schemeClr>
                </a:solidFill>
              </a:rPr>
              <a:t>{</a:t>
            </a:r>
          </a:p>
          <a:p>
            <a:r>
              <a:rPr lang="en-US" sz="1000" dirty="0" smtClean="0">
                <a:solidFill>
                  <a:schemeClr val="tx1">
                    <a:lumMod val="65000"/>
                  </a:schemeClr>
                </a:solidFill>
              </a:rPr>
              <a:t>    “id”: 1234</a:t>
            </a:r>
            <a:endParaRPr lang="en-US" sz="1000" dirty="0">
              <a:solidFill>
                <a:schemeClr val="tx1">
                  <a:lumMod val="6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tx1">
                    <a:lumMod val="65000"/>
                  </a:schemeClr>
                </a:solidFill>
              </a:rPr>
              <a:t>}</a:t>
            </a:r>
            <a:endParaRPr lang="en-US" sz="10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149140" y="2199293"/>
            <a:ext cx="2390567" cy="397711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4545554" y="3933114"/>
            <a:ext cx="726133" cy="0"/>
          </a:xfrm>
          <a:prstGeom prst="straightConnector1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1703883" y="4119416"/>
            <a:ext cx="445257" cy="0"/>
          </a:xfrm>
          <a:prstGeom prst="straightConnector1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1676966" y="3935045"/>
            <a:ext cx="472174" cy="0"/>
          </a:xfrm>
          <a:prstGeom prst="straightConnector1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4539707" y="4121347"/>
            <a:ext cx="711452" cy="0"/>
          </a:xfrm>
          <a:prstGeom prst="straightConnector1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534664" y="1319897"/>
            <a:ext cx="887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L’implémentation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classique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. “</a:t>
            </a:r>
            <a:r>
              <a:rPr lang="en-US" i="1" dirty="0" err="1" smtClean="0">
                <a:solidFill>
                  <a:schemeClr val="tx1">
                    <a:lumMod val="65000"/>
                  </a:schemeClr>
                </a:solidFill>
              </a:rPr>
              <a:t>GraphQL</a:t>
            </a:r>
            <a:r>
              <a:rPr lang="en-US" i="1" dirty="0" smtClean="0">
                <a:solidFill>
                  <a:schemeClr val="tx1">
                    <a:lumMod val="65000"/>
                  </a:schemeClr>
                </a:solidFill>
              </a:rPr>
              <a:t> over </a:t>
            </a:r>
            <a:r>
              <a:rPr lang="en-US" i="1" dirty="0" smtClean="0">
                <a:solidFill>
                  <a:schemeClr val="tx1">
                    <a:lumMod val="65000"/>
                  </a:schemeClr>
                </a:solidFill>
              </a:rPr>
              <a:t>HTTP”</a:t>
            </a:r>
            <a:endParaRPr lang="en-US" i="1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34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77824"/>
          </a:xfrm>
        </p:spPr>
        <p:txBody>
          <a:bodyPr/>
          <a:lstStyle/>
          <a:p>
            <a:pPr algn="ctr"/>
            <a:r>
              <a:rPr lang="en-US" b="1" i="1" dirty="0" err="1" smtClean="0">
                <a:latin typeface="Open Sans" charset="0"/>
                <a:ea typeface="Open Sans" charset="0"/>
                <a:cs typeface="Open Sans" charset="0"/>
              </a:rPr>
              <a:t>GraphQL</a:t>
            </a:r>
            <a:r>
              <a:rPr lang="en-US" b="1" i="1" dirty="0" smtClean="0">
                <a:latin typeface="Open Sans" charset="0"/>
                <a:ea typeface="Open Sans" charset="0"/>
                <a:cs typeface="Open Sans" charset="0"/>
              </a:rPr>
              <a:t> over micro-services</a:t>
            </a:r>
            <a:endParaRPr lang="en-US" b="1" i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962227" y="4055367"/>
            <a:ext cx="1551255" cy="733747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95566" y="4140662"/>
            <a:ext cx="1517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g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raphene</a:t>
            </a:r>
          </a:p>
          <a:p>
            <a:pPr algn="ctr"/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GraphQL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Engine</a:t>
            </a:r>
            <a:endParaRPr 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6559782" y="2920426"/>
            <a:ext cx="1993909" cy="1195749"/>
          </a:xfrm>
          <a:prstGeom prst="straightConnector1">
            <a:avLst/>
          </a:prstGeom>
          <a:ln w="19050">
            <a:solidFill>
              <a:schemeClr val="tx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43859" y="3292688"/>
            <a:ext cx="336962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GraphQL</a:t>
            </a:r>
            <a:r>
              <a:rPr 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API 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(PYTHON 3)</a:t>
            </a:r>
            <a:endParaRPr lang="en-US" sz="1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993636" y="3167031"/>
            <a:ext cx="3693465" cy="184037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523089" y="3800975"/>
            <a:ext cx="453117" cy="619260"/>
          </a:xfrm>
          <a:prstGeom prst="rect">
            <a:avLst/>
          </a:prstGeom>
        </p:spPr>
      </p:pic>
      <p:cxnSp>
        <p:nvCxnSpPr>
          <p:cNvPr id="105" name="Straight Arrow Connector 104"/>
          <p:cNvCxnSpPr/>
          <p:nvPr/>
        </p:nvCxnSpPr>
        <p:spPr>
          <a:xfrm>
            <a:off x="2149825" y="4042687"/>
            <a:ext cx="621280" cy="0"/>
          </a:xfrm>
          <a:prstGeom prst="straightConnector1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2149825" y="4228989"/>
            <a:ext cx="621281" cy="0"/>
          </a:xfrm>
          <a:prstGeom prst="straightConnector1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534664" y="1319897"/>
            <a:ext cx="887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L’implémentation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classique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. “</a:t>
            </a:r>
            <a:r>
              <a:rPr lang="en-US" i="1" dirty="0" err="1" smtClean="0">
                <a:solidFill>
                  <a:schemeClr val="tx1">
                    <a:lumMod val="65000"/>
                  </a:schemeClr>
                </a:solidFill>
              </a:rPr>
              <a:t>GraphQL</a:t>
            </a:r>
            <a:r>
              <a:rPr lang="en-US" i="1" dirty="0" smtClean="0">
                <a:solidFill>
                  <a:schemeClr val="tx1">
                    <a:lumMod val="65000"/>
                  </a:schemeClr>
                </a:solidFill>
              </a:rPr>
              <a:t> over </a:t>
            </a:r>
            <a:r>
              <a:rPr lang="en-US" i="1" dirty="0" smtClean="0">
                <a:solidFill>
                  <a:schemeClr val="tx1">
                    <a:lumMod val="65000"/>
                  </a:schemeClr>
                </a:solidFill>
              </a:rPr>
              <a:t>HTTP”</a:t>
            </a:r>
            <a:endParaRPr lang="en-US" i="1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143859" y="4055367"/>
            <a:ext cx="1668145" cy="733747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177198" y="4140662"/>
            <a:ext cx="1634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a</a:t>
            </a:r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iohttp</a:t>
            </a:r>
            <a:endParaRPr lang="en-US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h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andle http request</a:t>
            </a:r>
            <a:endParaRPr 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826781" y="2507611"/>
            <a:ext cx="1833503" cy="720201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µ-service</a:t>
            </a:r>
          </a:p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USER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826781" y="3355443"/>
            <a:ext cx="1833503" cy="720201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µ-service</a:t>
            </a:r>
          </a:p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POST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826781" y="4217686"/>
            <a:ext cx="1833503" cy="720201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µ-service</a:t>
            </a:r>
          </a:p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LIKE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826781" y="5079929"/>
            <a:ext cx="1833503" cy="720201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µ-service</a:t>
            </a:r>
          </a:p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IMAGE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606922" y="3771078"/>
            <a:ext cx="1946769" cy="491855"/>
          </a:xfrm>
          <a:prstGeom prst="straightConnector1">
            <a:avLst/>
          </a:prstGeom>
          <a:ln w="19050">
            <a:solidFill>
              <a:schemeClr val="tx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559782" y="4430031"/>
            <a:ext cx="1993909" cy="159345"/>
          </a:xfrm>
          <a:prstGeom prst="straightConnector1">
            <a:avLst/>
          </a:prstGeom>
          <a:ln w="19050">
            <a:solidFill>
              <a:schemeClr val="tx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546821" y="4589376"/>
            <a:ext cx="2006870" cy="850652"/>
          </a:xfrm>
          <a:prstGeom prst="straightConnector1">
            <a:avLst/>
          </a:prstGeom>
          <a:ln w="19050">
            <a:solidFill>
              <a:schemeClr val="tx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0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77824"/>
          </a:xfrm>
        </p:spPr>
        <p:txBody>
          <a:bodyPr/>
          <a:lstStyle/>
          <a:p>
            <a:pPr algn="ctr"/>
            <a:r>
              <a:rPr lang="en-US" b="1" i="1" dirty="0" err="1" smtClean="0">
                <a:latin typeface="Open Sans" charset="0"/>
                <a:ea typeface="Open Sans" charset="0"/>
                <a:cs typeface="Open Sans" charset="0"/>
              </a:rPr>
              <a:t>Aller</a:t>
            </a:r>
            <a:r>
              <a:rPr lang="en-US" b="1" i="1" dirty="0" smtClean="0">
                <a:latin typeface="Open Sans" charset="0"/>
                <a:ea typeface="Open Sans" charset="0"/>
                <a:cs typeface="Open Sans" charset="0"/>
              </a:rPr>
              <a:t> plus </a:t>
            </a:r>
            <a:r>
              <a:rPr lang="en-US" b="1" i="1" dirty="0" smtClean="0">
                <a:latin typeface="Open Sans" charset="0"/>
                <a:ea typeface="Open Sans" charset="0"/>
                <a:cs typeface="Open Sans" charset="0"/>
              </a:rPr>
              <a:t>loin ? La pagination</a:t>
            </a:r>
            <a:endParaRPr lang="en-US" b="1" i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534664" y="1319897"/>
            <a:ext cx="887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GraphQL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 + Relay Specification = &lt;3</a:t>
            </a:r>
            <a:endParaRPr lang="en-US" i="1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" t="4908" r="6948" b="21471"/>
          <a:stretch/>
        </p:blipFill>
        <p:spPr>
          <a:xfrm>
            <a:off x="3816350" y="2819400"/>
            <a:ext cx="4273550" cy="3048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656060" y="2217779"/>
            <a:ext cx="3297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B7AC3"/>
                </a:solidFill>
              </a:rPr>
              <a:t>La query </a:t>
            </a:r>
            <a:r>
              <a:rPr lang="en-US" sz="2400" b="1" dirty="0" err="1" smtClean="0">
                <a:solidFill>
                  <a:srgbClr val="DB7AC3"/>
                </a:solidFill>
              </a:rPr>
              <a:t>GraphQL</a:t>
            </a:r>
            <a:endParaRPr lang="en-US" sz="2400" b="1" dirty="0">
              <a:solidFill>
                <a:srgbClr val="DB7A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0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4452" y="275169"/>
            <a:ext cx="10052713" cy="160015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Explorer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votre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graph avec </a:t>
            </a:r>
            <a:r>
              <a:rPr lang="en-US" b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Graph</a:t>
            </a:r>
            <a:r>
              <a:rPr lang="en-US" b="1" i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i</a:t>
            </a:r>
            <a:r>
              <a:rPr lang="en-US" b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QL</a:t>
            </a:r>
            <a:endParaRPr lang="en-US" sz="3200" b="1" dirty="0">
              <a:solidFill>
                <a:srgbClr val="DB7AC3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0216" y="1354872"/>
            <a:ext cx="1113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solidFill>
                  <a:schemeClr val="tx1">
                    <a:lumMod val="75000"/>
                  </a:schemeClr>
                </a:solidFill>
                <a:sym typeface="Wingdings"/>
              </a:rPr>
              <a:t>Fonctionne</a:t>
            </a:r>
            <a:r>
              <a:rPr lang="en-US" sz="2400" i="1" dirty="0" smtClean="0">
                <a:solidFill>
                  <a:schemeClr val="tx1">
                    <a:lumMod val="75000"/>
                  </a:schemeClr>
                </a:solidFill>
                <a:sym typeface="Wingdings"/>
              </a:rPr>
              <a:t> </a:t>
            </a:r>
            <a:r>
              <a:rPr lang="en-US" sz="2400" i="1" dirty="0" smtClean="0">
                <a:solidFill>
                  <a:schemeClr val="tx1">
                    <a:lumMod val="75000"/>
                  </a:schemeClr>
                </a:solidFill>
                <a:sym typeface="Wingdings"/>
              </a:rPr>
              <a:t>de pair avec </a:t>
            </a:r>
            <a:r>
              <a:rPr lang="en-US" sz="2400" i="1" dirty="0" err="1" smtClean="0">
                <a:solidFill>
                  <a:schemeClr val="tx1">
                    <a:lumMod val="75000"/>
                  </a:schemeClr>
                </a:solidFill>
                <a:sym typeface="Wingdings"/>
              </a:rPr>
              <a:t>l’introspection</a:t>
            </a:r>
            <a:r>
              <a:rPr lang="en-US" sz="2400" i="1" dirty="0" smtClean="0">
                <a:solidFill>
                  <a:schemeClr val="tx1">
                    <a:lumMod val="75000"/>
                  </a:schemeClr>
                </a:solidFill>
                <a:sym typeface="Wingdings"/>
              </a:rPr>
              <a:t> de </a:t>
            </a:r>
            <a:r>
              <a:rPr lang="en-US" sz="2400" i="1" dirty="0" err="1" smtClean="0">
                <a:solidFill>
                  <a:schemeClr val="tx1">
                    <a:lumMod val="75000"/>
                  </a:schemeClr>
                </a:solidFill>
                <a:sym typeface="Wingdings"/>
              </a:rPr>
              <a:t>GraphQL</a:t>
            </a:r>
            <a:endParaRPr lang="en-US" sz="2400" i="1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16" y="2421320"/>
            <a:ext cx="10058400" cy="343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7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866" y="2137893"/>
            <a:ext cx="12078267" cy="1600152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demo</a:t>
            </a:r>
            <a:endParaRPr lang="en-US" sz="6000" b="1" dirty="0">
              <a:solidFill>
                <a:srgbClr val="DB7AC3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0" y="2436673"/>
            <a:ext cx="12192000" cy="3423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ITC Avant Garde Std XLt" charset="0"/>
                <a:ea typeface="ITC Avant Garde Std XLt" charset="0"/>
                <a:cs typeface="ITC Avant Garde Std XLt" charset="0"/>
              </a:defRPr>
            </a:lvl1pPr>
          </a:lstStyle>
          <a:p>
            <a:pPr algn="ctr"/>
            <a:r>
              <a:rPr lang="en-US" sz="3200" dirty="0">
                <a:latin typeface="Open Sans" charset="0"/>
                <a:ea typeface="Open Sans" charset="0"/>
                <a:cs typeface="Open Sans" charset="0"/>
              </a:rPr>
              <a:t>https://</a:t>
            </a:r>
            <a:r>
              <a:rPr lang="en-US" sz="3200" dirty="0" err="1">
                <a:latin typeface="Open Sans" charset="0"/>
                <a:ea typeface="Open Sans" charset="0"/>
                <a:cs typeface="Open Sans" charset="0"/>
              </a:rPr>
              <a:t>github.com</a:t>
            </a:r>
            <a:r>
              <a:rPr lang="en-US" sz="3200" dirty="0">
                <a:latin typeface="Open Sans" charset="0"/>
                <a:ea typeface="Open Sans" charset="0"/>
                <a:cs typeface="Open Sans" charset="0"/>
              </a:rPr>
              <a:t>/</a:t>
            </a:r>
            <a:r>
              <a:rPr lang="en-US" sz="3200" dirty="0" err="1">
                <a:latin typeface="Open Sans" charset="0"/>
                <a:ea typeface="Open Sans" charset="0"/>
                <a:cs typeface="Open Sans" charset="0"/>
              </a:rPr>
              <a:t>tsunammis</a:t>
            </a:r>
            <a:r>
              <a:rPr lang="en-US" sz="3200" dirty="0">
                <a:latin typeface="Open Sans" charset="0"/>
                <a:ea typeface="Open Sans" charset="0"/>
                <a:cs typeface="Open Sans" charset="0"/>
              </a:rPr>
              <a:t>/intro-</a:t>
            </a:r>
            <a:r>
              <a:rPr lang="en-US" sz="3200" dirty="0" err="1">
                <a:latin typeface="Open Sans" charset="0"/>
                <a:ea typeface="Open Sans" charset="0"/>
                <a:cs typeface="Open Sans" charset="0"/>
              </a:rPr>
              <a:t>graphql</a:t>
            </a:r>
            <a:endParaRPr lang="en-US" sz="3200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72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3119623"/>
            <a:ext cx="121920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atin typeface="Open Sans Semibold" charset="0"/>
                <a:ea typeface="Open Sans Semibold" charset="0"/>
                <a:cs typeface="Open Sans Semibold" charset="0"/>
              </a:rPr>
              <a:t>Stan </a:t>
            </a:r>
            <a:r>
              <a:rPr lang="en-US" sz="5400" b="1" dirty="0" err="1" smtClean="0">
                <a:latin typeface="Open Sans Semibold" charset="0"/>
                <a:ea typeface="Open Sans Semibold" charset="0"/>
                <a:cs typeface="Open Sans Semibold" charset="0"/>
              </a:rPr>
              <a:t>Chollet</a:t>
            </a:r>
            <a:endParaRPr lang="en-US" sz="5400" b="1" dirty="0" smtClean="0">
              <a:latin typeface="Open Sans Semibold" charset="0"/>
              <a:ea typeface="Open Sans Semibold" charset="0"/>
              <a:cs typeface="Open Sans Semibold" charset="0"/>
            </a:endParaRPr>
          </a:p>
          <a:p>
            <a:pPr algn="ctr"/>
            <a:r>
              <a:rPr lang="en-US" sz="2400" b="1" dirty="0">
                <a:solidFill>
                  <a:srgbClr val="00B0F0"/>
                </a:solidFill>
                <a:latin typeface="Open Sans Semibold" charset="0"/>
                <a:ea typeface="Open Sans Semibold" charset="0"/>
                <a:cs typeface="Open Sans Semibold" charset="0"/>
              </a:rPr>
              <a:t>Senior </a:t>
            </a:r>
            <a:r>
              <a:rPr lang="en-US" sz="2400" b="1" dirty="0" smtClean="0">
                <a:solidFill>
                  <a:srgbClr val="00B0F0"/>
                </a:solidFill>
                <a:latin typeface="Open Sans Semibold" charset="0"/>
                <a:ea typeface="Open Sans Semibold" charset="0"/>
                <a:cs typeface="Open Sans Semibold" charset="0"/>
              </a:rPr>
              <a:t>Scale </a:t>
            </a:r>
            <a:r>
              <a:rPr lang="en-US" sz="2400" b="1" dirty="0">
                <a:solidFill>
                  <a:srgbClr val="00B0F0"/>
                </a:solidFill>
                <a:latin typeface="Open Sans Semibold" charset="0"/>
                <a:ea typeface="Open Sans Semibold" charset="0"/>
                <a:cs typeface="Open Sans Semibold" charset="0"/>
              </a:rPr>
              <a:t>Software </a:t>
            </a:r>
            <a:r>
              <a:rPr lang="en-US" sz="2400" b="1" dirty="0" smtClean="0">
                <a:solidFill>
                  <a:srgbClr val="00B0F0"/>
                </a:solidFill>
                <a:latin typeface="Open Sans Semibold" charset="0"/>
                <a:ea typeface="Open Sans Semibold" charset="0"/>
                <a:cs typeface="Open Sans Semibold" charset="0"/>
              </a:rPr>
              <a:t>Engineer @Dailymotion</a:t>
            </a:r>
          </a:p>
          <a:p>
            <a:pPr algn="ctr"/>
            <a:endParaRPr lang="en-US" sz="2000" b="1" dirty="0">
              <a:solidFill>
                <a:srgbClr val="00B0F0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  <a:p>
            <a:pPr algn="ctr"/>
            <a:endParaRPr lang="en-US" sz="2000" b="1" dirty="0" smtClean="0">
              <a:solidFill>
                <a:srgbClr val="00B0F0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  <a:p>
            <a:pPr algn="ctr"/>
            <a:r>
              <a:rPr lang="en-US" sz="2000" b="1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https://</a:t>
            </a:r>
            <a:r>
              <a:rPr lang="en-US" sz="2000" b="1" dirty="0" err="1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s</a:t>
            </a:r>
            <a:r>
              <a:rPr lang="en-US" sz="2000" b="1" dirty="0" err="1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tan.life</a:t>
            </a:r>
            <a:endParaRPr lang="en-US" sz="2000" b="1" dirty="0" smtClean="0">
              <a:solidFill>
                <a:schemeClr val="tx1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  <a:p>
            <a:pPr algn="ctr"/>
            <a:r>
              <a:rPr lang="en-US" sz="2000" dirty="0">
                <a:solidFill>
                  <a:schemeClr val="tx1">
                    <a:lumMod val="6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@</a:t>
            </a:r>
            <a:r>
              <a:rPr lang="en-US" sz="2000" dirty="0" err="1" smtClean="0">
                <a:solidFill>
                  <a:schemeClr val="tx1">
                    <a:lumMod val="6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tsunammis</a:t>
            </a:r>
            <a:endParaRPr lang="en-US" sz="2000" b="1" dirty="0" smtClean="0">
              <a:latin typeface="Open Sans Semibold" charset="0"/>
              <a:ea typeface="Open Sans Semibold" charset="0"/>
              <a:cs typeface="Open Sans Semibold" charset="0"/>
            </a:endParaRPr>
          </a:p>
          <a:p>
            <a:pPr algn="ctr"/>
            <a:r>
              <a:rPr lang="en-US" sz="2000" dirty="0" err="1" smtClean="0">
                <a:solidFill>
                  <a:schemeClr val="tx1">
                    <a:lumMod val="6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github.com</a:t>
            </a:r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/</a:t>
            </a:r>
            <a:r>
              <a:rPr lang="en-US" sz="2000" dirty="0" err="1" smtClean="0">
                <a:solidFill>
                  <a:schemeClr val="tx1">
                    <a:lumMod val="6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tsunammis</a:t>
            </a:r>
            <a:endParaRPr lang="en-US" sz="2000" dirty="0" smtClean="0">
              <a:solidFill>
                <a:schemeClr val="tx1">
                  <a:lumMod val="65000"/>
                </a:schemeClr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725" y="599089"/>
            <a:ext cx="2206550" cy="2252520"/>
          </a:xfrm>
          <a:prstGeom prst="ellipse">
            <a:avLst/>
          </a:prstGeom>
          <a:ln w="28575">
            <a:solidFill>
              <a:srgbClr val="61DAFC"/>
            </a:solidFill>
          </a:ln>
        </p:spPr>
      </p:pic>
    </p:spTree>
    <p:extLst>
      <p:ext uri="{BB962C8B-B14F-4D97-AF65-F5344CB8AC3E}">
        <p14:creationId xmlns:p14="http://schemas.microsoft.com/office/powerpoint/2010/main" val="54470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866" y="2137893"/>
            <a:ext cx="12078267" cy="1600152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Merci, </a:t>
            </a:r>
            <a:r>
              <a:rPr lang="en-US" sz="8000" b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à</a:t>
            </a:r>
            <a:r>
              <a:rPr lang="en-US" sz="80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8000" b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bient</a:t>
            </a:r>
            <a:r>
              <a:rPr lang="fr-FR" sz="8000" b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ôt</a:t>
            </a:r>
            <a:endParaRPr lang="en-US" sz="6000" b="1" dirty="0">
              <a:solidFill>
                <a:srgbClr val="DB7AC3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0" y="2436673"/>
            <a:ext cx="12192000" cy="3423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ITC Avant Garde Std XLt" charset="0"/>
                <a:ea typeface="ITC Avant Garde Std XLt" charset="0"/>
                <a:cs typeface="ITC Avant Garde Std XLt" charset="0"/>
              </a:defRPr>
            </a:lvl1pPr>
          </a:lstStyle>
          <a:p>
            <a:pPr algn="ctr"/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https://</a:t>
            </a:r>
            <a:r>
              <a:rPr lang="en-US" sz="2800" dirty="0" err="1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stan.life</a:t>
            </a:r>
            <a:endParaRPr lang="en-US" sz="2800" dirty="0" smtClean="0">
              <a:solidFill>
                <a:schemeClr val="tx1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  <a:p>
            <a:pPr algn="ctr"/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@</a:t>
            </a:r>
            <a:r>
              <a:rPr lang="en-US" sz="2800" dirty="0" err="1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tsunammis</a:t>
            </a:r>
            <a:endParaRPr lang="en-US" sz="2800" dirty="0">
              <a:solidFill>
                <a:schemeClr val="tx1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87997" y="4681339"/>
            <a:ext cx="56160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Source</a:t>
            </a:r>
          </a:p>
          <a:p>
            <a:pPr algn="ctr"/>
            <a:r>
              <a:rPr lang="en-US" dirty="0">
                <a:solidFill>
                  <a:srgbClr val="FFD1F2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rgbClr val="FFD1F2"/>
                </a:solidFill>
                <a:hlinkClick r:id="rId2"/>
              </a:rPr>
              <a:t>fr.slideshare.net/telligcirdec/graph-ql-53911947</a:t>
            </a:r>
            <a:endParaRPr lang="en-US" dirty="0" smtClean="0">
              <a:solidFill>
                <a:srgbClr val="FFD1F2"/>
              </a:solidFill>
            </a:endParaRPr>
          </a:p>
          <a:p>
            <a:pPr algn="ctr"/>
            <a:r>
              <a:rPr lang="en-US" dirty="0">
                <a:solidFill>
                  <a:srgbClr val="FFD1F2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rgbClr val="FFD1F2"/>
                </a:solidFill>
                <a:hlinkClick r:id="rId3"/>
              </a:rPr>
              <a:t>fr.slideshare.net/LondonReact/graph-ql</a:t>
            </a:r>
            <a:endParaRPr lang="en-US" dirty="0" smtClean="0">
              <a:solidFill>
                <a:srgbClr val="FFD1F2"/>
              </a:solidFill>
            </a:endParaRPr>
          </a:p>
          <a:p>
            <a:pPr algn="ctr"/>
            <a:r>
              <a:rPr lang="en-US" dirty="0">
                <a:solidFill>
                  <a:srgbClr val="FFD1F2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rgbClr val="FFD1F2"/>
                </a:solidFill>
                <a:hlinkClick r:id="rId4"/>
              </a:rPr>
              <a:t>www.slideshare.net/joelcrr/graphql</a:t>
            </a:r>
            <a:endParaRPr lang="en-US" dirty="0" smtClean="0">
              <a:solidFill>
                <a:srgbClr val="FFD1F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3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699801"/>
            <a:ext cx="12192000" cy="1038822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b="1" dirty="0" err="1" smtClean="0">
                <a:solidFill>
                  <a:schemeClr val="tx1">
                    <a:lumMod val="6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GraphQL</a:t>
            </a:r>
            <a:r>
              <a:rPr lang="en-US" b="1" dirty="0" smtClean="0">
                <a:solidFill>
                  <a:schemeClr val="tx1">
                    <a:lumMod val="6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 != framework/lib</a:t>
            </a:r>
            <a:endParaRPr lang="en-US" b="1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6"/>
          <a:stretch/>
        </p:blipFill>
        <p:spPr>
          <a:xfrm>
            <a:off x="4831851" y="753642"/>
            <a:ext cx="2528298" cy="27940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489071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latin typeface="Open Sans" charset="0"/>
                <a:ea typeface="Open Sans" charset="0"/>
                <a:cs typeface="Open Sans" charset="0"/>
              </a:rPr>
              <a:t>GraphQL</a:t>
            </a:r>
            <a:r>
              <a:rPr lang="en-US" sz="4000" b="1" dirty="0">
                <a:latin typeface="Open Sans" charset="0"/>
                <a:ea typeface="Open Sans" charset="0"/>
                <a:cs typeface="Open Sans" charset="0"/>
              </a:rPr>
              <a:t> = Specification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5337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4453" y="443485"/>
            <a:ext cx="10052713" cy="160015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Les concepts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principaux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de </a:t>
            </a:r>
            <a:r>
              <a:rPr lang="en-US" b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GraphQL</a:t>
            </a:r>
            <a:endParaRPr lang="en-US" sz="3200" b="1" dirty="0">
              <a:solidFill>
                <a:srgbClr val="61DAFC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1044453" y="2459861"/>
            <a:ext cx="10716623" cy="3825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ITC Avant Garde Std XLt" charset="0"/>
                <a:ea typeface="ITC Avant Garde Std XLt" charset="0"/>
                <a:cs typeface="ITC Avant Garde Std XLt" charset="0"/>
              </a:defRPr>
            </a:lvl1pPr>
          </a:lstStyle>
          <a:p>
            <a:pPr marL="457200" indent="-457200">
              <a:buFont typeface="Arial" charset="0"/>
              <a:buChar char="•"/>
            </a:pPr>
            <a:r>
              <a:rPr lang="fr-FR" sz="2800" b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Hierarchique</a:t>
            </a:r>
            <a:r>
              <a:rPr lang="fr-FR" sz="28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:</a:t>
            </a:r>
            <a:r>
              <a:rPr lang="fr-FR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fr-FR" sz="2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Une requête </a:t>
            </a:r>
            <a:r>
              <a:rPr lang="fr-FR" sz="2800" dirty="0" err="1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GraphQL</a:t>
            </a:r>
            <a:r>
              <a:rPr lang="fr-FR" sz="2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 est un ensemble hiérarchique de </a:t>
            </a:r>
            <a:r>
              <a:rPr lang="fr-FR" sz="2800" dirty="0" err="1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noeuds</a:t>
            </a:r>
            <a:endParaRPr lang="fr-FR" sz="2800" b="1" dirty="0" smtClean="0">
              <a:solidFill>
                <a:schemeClr val="tx1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endParaRPr lang="fr-FR" sz="2800" b="1" dirty="0" smtClean="0">
              <a:solidFill>
                <a:srgbClr val="DB7AC3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fr-FR" sz="2800" b="1" dirty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P</a:t>
            </a:r>
            <a:r>
              <a:rPr lang="fr-FR" sz="28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roduct-</a:t>
            </a:r>
            <a:r>
              <a:rPr lang="fr-FR" sz="2800" b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Centric</a:t>
            </a:r>
            <a:r>
              <a:rPr lang="fr-FR" sz="28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:</a:t>
            </a:r>
            <a:r>
              <a:rPr lang="fr-FR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fr-FR" sz="2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C’est les </a:t>
            </a:r>
            <a:r>
              <a:rPr lang="fr-FR" sz="2800" b="1" dirty="0" err="1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fronteux</a:t>
            </a:r>
            <a:r>
              <a:rPr lang="fr-FR" sz="2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 qui dirigent ! </a:t>
            </a:r>
          </a:p>
          <a:p>
            <a:pPr marL="457200" indent="-457200">
              <a:buFont typeface="Arial" charset="0"/>
              <a:buChar char="•"/>
            </a:pPr>
            <a:endParaRPr lang="fr-FR" sz="2800" dirty="0"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fr-FR" sz="28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Fortement typé:</a:t>
            </a:r>
            <a:r>
              <a:rPr lang="fr-FR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fr-FR" sz="2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Les requêtes sont syntaxiquement vérifié et les données sont typées</a:t>
            </a:r>
            <a:endParaRPr lang="en-US" sz="2800" dirty="0" smtClean="0">
              <a:solidFill>
                <a:schemeClr val="tx1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fr-FR" sz="28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Le résultat de la requête, rien d’autre:</a:t>
            </a:r>
            <a:r>
              <a:rPr lang="fr-FR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fr-FR" sz="2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Les données renvoyées ne sont que celles demandées par le client, rien de plus.</a:t>
            </a:r>
          </a:p>
          <a:p>
            <a:pPr marL="457200" indent="-457200">
              <a:buFont typeface="Arial" charset="0"/>
              <a:buChar char="•"/>
            </a:pPr>
            <a:endParaRPr lang="fr-FR" sz="2800" b="1" dirty="0" smtClean="0">
              <a:solidFill>
                <a:srgbClr val="DB7AC3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fr-FR" sz="28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Introspection: </a:t>
            </a:r>
            <a:r>
              <a:rPr lang="fr-FR" sz="2800" dirty="0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Les clients et les outils peuvent requêter le graph proposé par une API en utilisant la syntaxe </a:t>
            </a:r>
            <a:r>
              <a:rPr lang="fr-FR" sz="2800" dirty="0" err="1" smtClean="0">
                <a:solidFill>
                  <a:schemeClr val="tx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graphQL</a:t>
            </a:r>
            <a:endParaRPr lang="fr-FR" sz="2800" dirty="0" smtClean="0">
              <a:solidFill>
                <a:schemeClr val="tx1">
                  <a:lumMod val="7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endParaRPr lang="fr-FR" sz="2800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fr-FR" sz="28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Pas de </a:t>
            </a:r>
            <a:r>
              <a:rPr lang="fr-FR" sz="2800" b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protocol</a:t>
            </a:r>
            <a:r>
              <a:rPr lang="fr-FR" sz="28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 de transport préconisé</a:t>
            </a:r>
            <a:endParaRPr lang="en-US" sz="2800" b="1" dirty="0">
              <a:solidFill>
                <a:srgbClr val="DB7AC3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31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4452" y="544958"/>
            <a:ext cx="10052713" cy="160015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La </a:t>
            </a:r>
            <a:r>
              <a:rPr lang="en-US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SPECIFICATION</a:t>
            </a:r>
            <a:r>
              <a:rPr lang="en-US" b="1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en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est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o</a:t>
            </a:r>
            <a:r>
              <a:rPr lang="fr-FR" dirty="0" err="1" smtClean="0">
                <a:latin typeface="Open Sans" charset="0"/>
                <a:ea typeface="Open Sans" charset="0"/>
                <a:cs typeface="Open Sans" charset="0"/>
              </a:rPr>
              <a:t>ù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?</a:t>
            </a:r>
            <a:endParaRPr lang="en-US" sz="3200" b="1" dirty="0">
              <a:solidFill>
                <a:srgbClr val="61DAFC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1044452" y="2432108"/>
            <a:ext cx="10052713" cy="3825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ITC Avant Garde Std XLt" charset="0"/>
                <a:ea typeface="ITC Avant Garde Std XLt" charset="0"/>
                <a:cs typeface="ITC Avant Garde Std XLt" charset="0"/>
              </a:defRPr>
            </a:lvl1pPr>
          </a:lstStyle>
          <a:p>
            <a:pPr marL="457200" indent="-457200">
              <a:buFont typeface="Arial" charset="0"/>
              <a:buChar char="•"/>
            </a:pPr>
            <a:r>
              <a:rPr lang="en-US" sz="28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Production ready </a:t>
            </a:r>
            <a:r>
              <a:rPr lang="en-US" sz="2800" i="1" dirty="0" err="1" smtClean="0">
                <a:latin typeface="Open Sans" charset="0"/>
                <a:ea typeface="Open Sans" charset="0"/>
                <a:cs typeface="Open Sans" charset="0"/>
              </a:rPr>
              <a:t>depuis</a:t>
            </a:r>
            <a:r>
              <a:rPr lang="en-US" sz="2800" i="1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i="1" dirty="0" err="1" smtClean="0">
                <a:latin typeface="Open Sans" charset="0"/>
                <a:ea typeface="Open Sans" charset="0"/>
                <a:cs typeface="Open Sans" charset="0"/>
              </a:rPr>
              <a:t>septembre</a:t>
            </a:r>
            <a:r>
              <a:rPr lang="en-US" sz="2800" i="1" dirty="0" smtClean="0">
                <a:latin typeface="Open Sans" charset="0"/>
                <a:ea typeface="Open Sans" charset="0"/>
                <a:cs typeface="Open Sans" charset="0"/>
              </a:rPr>
              <a:t> 2016</a:t>
            </a:r>
            <a:endParaRPr lang="fr-FR" sz="2800" i="1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Utilisé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en </a:t>
            </a:r>
            <a:r>
              <a:rPr lang="en-US" sz="28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prod</a:t>
            </a:r>
            <a:r>
              <a:rPr lang="en-US" sz="2800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chez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facebook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sur les apps mobiles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depuis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2012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comme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800" i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github</a:t>
            </a:r>
            <a:r>
              <a:rPr lang="en-US" sz="2800" i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2800" i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pinterest</a:t>
            </a:r>
            <a:r>
              <a:rPr lang="en-US" sz="2800" i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, intuit, </a:t>
            </a:r>
            <a:r>
              <a:rPr lang="en-US" sz="2800" i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coursera</a:t>
            </a:r>
            <a:r>
              <a:rPr lang="en-US" sz="2800" i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2800" i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shopify</a:t>
            </a:r>
            <a:r>
              <a:rPr lang="en-US" sz="2800" i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2800" i="1" dirty="0" err="1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dailymotion</a:t>
            </a:r>
            <a:r>
              <a:rPr lang="en-US" sz="2800" i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.</a:t>
            </a:r>
            <a:endParaRPr lang="en-US" sz="2800" i="1" dirty="0" smtClean="0">
              <a:solidFill>
                <a:srgbClr val="DB7AC3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dirty="0">
              <a:latin typeface="Open Sans" charset="0"/>
              <a:ea typeface="Open Sans" charset="0"/>
              <a:cs typeface="Open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Open Source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2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77824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Open Sans" charset="0"/>
                <a:ea typeface="Open Sans" charset="0"/>
                <a:cs typeface="Open Sans" charset="0"/>
              </a:rPr>
              <a:t>Consommation</a:t>
            </a:r>
            <a:r>
              <a:rPr lang="en-US" b="1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b="1" dirty="0" err="1" smtClean="0">
                <a:latin typeface="Open Sans" charset="0"/>
                <a:ea typeface="Open Sans" charset="0"/>
                <a:cs typeface="Open Sans" charset="0"/>
              </a:rPr>
              <a:t>d’une</a:t>
            </a:r>
            <a:r>
              <a:rPr lang="en-US" b="1" dirty="0" smtClean="0">
                <a:latin typeface="Open Sans" charset="0"/>
                <a:ea typeface="Open Sans" charset="0"/>
                <a:cs typeface="Open Sans" charset="0"/>
              </a:rPr>
              <a:t> API REST</a:t>
            </a:r>
            <a:endParaRPr lang="en-US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6743" y="3460410"/>
            <a:ext cx="2339125" cy="684241"/>
          </a:xfrm>
          <a:prstGeom prst="rect">
            <a:avLst/>
          </a:prstGeom>
          <a:noFill/>
          <a:ln>
            <a:solidFill>
              <a:srgbClr val="DB7A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/users/1234/videos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386743" y="2534977"/>
            <a:ext cx="2339124" cy="684241"/>
          </a:xfrm>
          <a:prstGeom prst="rect">
            <a:avLst/>
          </a:prstGeom>
          <a:noFill/>
          <a:ln>
            <a:solidFill>
              <a:srgbClr val="DB7A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/users/1234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386742" y="4433474"/>
            <a:ext cx="2339125" cy="684241"/>
          </a:xfrm>
          <a:prstGeom prst="rect">
            <a:avLst/>
          </a:prstGeom>
          <a:noFill/>
          <a:ln>
            <a:solidFill>
              <a:srgbClr val="DB7A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/users/1234/followers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386742" y="5358907"/>
            <a:ext cx="2339125" cy="684241"/>
          </a:xfrm>
          <a:prstGeom prst="rect">
            <a:avLst/>
          </a:prstGeom>
          <a:noFill/>
          <a:ln>
            <a:solidFill>
              <a:srgbClr val="DB7A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/users/1234/related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074160" y="1817474"/>
            <a:ext cx="2956514" cy="449679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6742" y="2014277"/>
            <a:ext cx="233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Public API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4410179" y="3722449"/>
            <a:ext cx="751803" cy="751803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V="1">
            <a:off x="5505636" y="2833353"/>
            <a:ext cx="2446986" cy="1030309"/>
          </a:xfrm>
          <a:prstGeom prst="straightConnector1">
            <a:avLst/>
          </a:prstGeom>
          <a:ln w="190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557152" y="3768749"/>
            <a:ext cx="2343955" cy="236581"/>
          </a:xfrm>
          <a:prstGeom prst="straightConnector1">
            <a:avLst/>
          </a:prstGeom>
          <a:ln w="190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557152" y="4144650"/>
            <a:ext cx="2343955" cy="630944"/>
          </a:xfrm>
          <a:prstGeom prst="straightConnector1">
            <a:avLst/>
          </a:prstGeom>
          <a:ln w="190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505636" y="4312924"/>
            <a:ext cx="2395471" cy="1388103"/>
          </a:xfrm>
          <a:prstGeom prst="straightConnector1">
            <a:avLst/>
          </a:prstGeom>
          <a:ln w="190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rot="20126946">
            <a:off x="6354280" y="3055167"/>
            <a:ext cx="589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tx1">
                    <a:lumMod val="65000"/>
                  </a:schemeClr>
                </a:solidFill>
              </a:rPr>
              <a:t>http</a:t>
            </a:r>
            <a:endParaRPr lang="en-US" sz="16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 rot="21207771">
            <a:off x="6572574" y="3590940"/>
            <a:ext cx="589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tx1">
                    <a:lumMod val="65000"/>
                  </a:schemeClr>
                </a:solidFill>
              </a:rPr>
              <a:t>http</a:t>
            </a:r>
            <a:endParaRPr lang="en-US" sz="16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 rot="898069">
            <a:off x="6541287" y="4200672"/>
            <a:ext cx="589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tx1">
                    <a:lumMod val="65000"/>
                  </a:schemeClr>
                </a:solidFill>
              </a:rPr>
              <a:t>http</a:t>
            </a:r>
            <a:endParaRPr lang="en-US" sz="16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 rot="1931351">
            <a:off x="6479809" y="4721345"/>
            <a:ext cx="589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tx1">
                    <a:lumMod val="65000"/>
                  </a:schemeClr>
                </a:solidFill>
              </a:rPr>
              <a:t>http</a:t>
            </a:r>
            <a:endParaRPr lang="en-US" sz="16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69043" y="1871562"/>
            <a:ext cx="4178135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Client</a:t>
            </a: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>
                    <a:lumMod val="85000"/>
                  </a:schemeClr>
                </a:solidFill>
              </a:rPr>
              <a:t>(</a:t>
            </a:r>
            <a:r>
              <a:rPr lang="en-US" sz="1200" dirty="0" err="1" smtClean="0">
                <a:solidFill>
                  <a:schemeClr val="tx1">
                    <a:lumMod val="85000"/>
                  </a:schemeClr>
                </a:solidFill>
              </a:rPr>
              <a:t>js</a:t>
            </a:r>
            <a:r>
              <a:rPr lang="en-US" sz="1200" dirty="0" smtClean="0">
                <a:solidFill>
                  <a:schemeClr val="tx1">
                    <a:lumMod val="85000"/>
                  </a:schemeClr>
                </a:solidFill>
              </a:rPr>
              <a:t>, iOS App, Android App </a:t>
            </a:r>
            <a:r>
              <a:rPr lang="en-US" sz="1200" dirty="0" err="1" smtClean="0">
                <a:solidFill>
                  <a:schemeClr val="tx1">
                    <a:lumMod val="85000"/>
                  </a:schemeClr>
                </a:solidFill>
              </a:rPr>
              <a:t>etc</a:t>
            </a:r>
            <a:r>
              <a:rPr lang="en-US" sz="12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is-IS" sz="1200" dirty="0" smtClean="0">
                <a:solidFill>
                  <a:schemeClr val="tx1">
                    <a:lumMod val="85000"/>
                  </a:schemeClr>
                </a:solidFill>
              </a:rPr>
              <a:t>…)</a:t>
            </a:r>
            <a:endParaRPr lang="en-US" sz="12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34664" y="2797187"/>
            <a:ext cx="2546228" cy="3337082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654283" y="3023948"/>
            <a:ext cx="233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Profile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749359" y="3422275"/>
            <a:ext cx="350964" cy="350964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855732" y="3481065"/>
            <a:ext cx="147361" cy="201394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2211879" y="3457694"/>
            <a:ext cx="994283" cy="12493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212779" y="3628820"/>
            <a:ext cx="492080" cy="5363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214103" y="3725557"/>
            <a:ext cx="182813" cy="52315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436738" y="3725562"/>
            <a:ext cx="343024" cy="47678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834307" y="3725563"/>
            <a:ext cx="363905" cy="4571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756375" y="3629472"/>
            <a:ext cx="339680" cy="52334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138153" y="3628820"/>
            <a:ext cx="343024" cy="47678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643934" y="3855178"/>
            <a:ext cx="233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Videos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774553" y="4172669"/>
            <a:ext cx="580448" cy="338856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2005804" y="4266075"/>
            <a:ext cx="109951" cy="124611"/>
          </a:xfrm>
          <a:prstGeom prst="rect">
            <a:avLst/>
          </a:prstGeom>
          <a:ln>
            <a:noFill/>
          </a:ln>
        </p:spPr>
      </p:pic>
      <p:sp>
        <p:nvSpPr>
          <p:cNvPr id="58" name="Rectangle 57"/>
          <p:cNvSpPr/>
          <p:nvPr/>
        </p:nvSpPr>
        <p:spPr>
          <a:xfrm>
            <a:off x="2491496" y="4173997"/>
            <a:ext cx="580448" cy="338856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2722747" y="4267403"/>
            <a:ext cx="109951" cy="124611"/>
          </a:xfrm>
          <a:prstGeom prst="rect">
            <a:avLst/>
          </a:prstGeom>
          <a:ln>
            <a:noFill/>
          </a:ln>
        </p:spPr>
      </p:pic>
      <p:sp>
        <p:nvSpPr>
          <p:cNvPr id="60" name="Rectangle 59"/>
          <p:cNvSpPr/>
          <p:nvPr/>
        </p:nvSpPr>
        <p:spPr>
          <a:xfrm>
            <a:off x="3215064" y="4173994"/>
            <a:ext cx="580448" cy="338856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3446315" y="4267400"/>
            <a:ext cx="109951" cy="124611"/>
          </a:xfrm>
          <a:prstGeom prst="rect">
            <a:avLst/>
          </a:prstGeom>
          <a:ln>
            <a:noFill/>
          </a:ln>
        </p:spPr>
      </p:pic>
      <p:sp>
        <p:nvSpPr>
          <p:cNvPr id="64" name="TextBox 63"/>
          <p:cNvSpPr txBox="1"/>
          <p:nvPr/>
        </p:nvSpPr>
        <p:spPr>
          <a:xfrm>
            <a:off x="1654283" y="4584306"/>
            <a:ext cx="2339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Followers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1765231" y="4967583"/>
            <a:ext cx="237862" cy="237862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839801" y="5026373"/>
            <a:ext cx="99872" cy="136492"/>
          </a:xfrm>
          <a:prstGeom prst="rect">
            <a:avLst/>
          </a:prstGeom>
        </p:spPr>
      </p:pic>
      <p:sp>
        <p:nvSpPr>
          <p:cNvPr id="67" name="Oval 66"/>
          <p:cNvSpPr/>
          <p:nvPr/>
        </p:nvSpPr>
        <p:spPr>
          <a:xfrm>
            <a:off x="2084608" y="4968910"/>
            <a:ext cx="237862" cy="237862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159178" y="5027700"/>
            <a:ext cx="99872" cy="136492"/>
          </a:xfrm>
          <a:prstGeom prst="rect">
            <a:avLst/>
          </a:prstGeom>
        </p:spPr>
      </p:pic>
      <p:sp>
        <p:nvSpPr>
          <p:cNvPr id="69" name="Oval 68"/>
          <p:cNvSpPr/>
          <p:nvPr/>
        </p:nvSpPr>
        <p:spPr>
          <a:xfrm>
            <a:off x="2418562" y="4968910"/>
            <a:ext cx="237862" cy="237862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493132" y="5027700"/>
            <a:ext cx="99872" cy="136492"/>
          </a:xfrm>
          <a:prstGeom prst="rect">
            <a:avLst/>
          </a:prstGeom>
        </p:spPr>
      </p:pic>
      <p:sp>
        <p:nvSpPr>
          <p:cNvPr id="71" name="Oval 70"/>
          <p:cNvSpPr/>
          <p:nvPr/>
        </p:nvSpPr>
        <p:spPr>
          <a:xfrm>
            <a:off x="2737939" y="4970237"/>
            <a:ext cx="237862" cy="237862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812509" y="5029027"/>
            <a:ext cx="99872" cy="136492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1651349" y="5295623"/>
            <a:ext cx="2339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Related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1782458" y="5605011"/>
            <a:ext cx="237862" cy="237862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857028" y="5663801"/>
            <a:ext cx="99872" cy="136492"/>
          </a:xfrm>
          <a:prstGeom prst="rect">
            <a:avLst/>
          </a:prstGeom>
        </p:spPr>
      </p:pic>
      <p:sp>
        <p:nvSpPr>
          <p:cNvPr id="76" name="Oval 75"/>
          <p:cNvSpPr/>
          <p:nvPr/>
        </p:nvSpPr>
        <p:spPr>
          <a:xfrm>
            <a:off x="2101835" y="5606338"/>
            <a:ext cx="237862" cy="237862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176405" y="5665128"/>
            <a:ext cx="99872" cy="136492"/>
          </a:xfrm>
          <a:prstGeom prst="rect">
            <a:avLst/>
          </a:prstGeom>
        </p:spPr>
      </p:pic>
      <p:sp>
        <p:nvSpPr>
          <p:cNvPr id="78" name="Oval 77"/>
          <p:cNvSpPr/>
          <p:nvPr/>
        </p:nvSpPr>
        <p:spPr>
          <a:xfrm>
            <a:off x="2435789" y="5606338"/>
            <a:ext cx="237862" cy="237862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510359" y="5665128"/>
            <a:ext cx="99872" cy="136492"/>
          </a:xfrm>
          <a:prstGeom prst="rect">
            <a:avLst/>
          </a:prstGeom>
        </p:spPr>
      </p:pic>
      <p:sp>
        <p:nvSpPr>
          <p:cNvPr id="80" name="Oval 79"/>
          <p:cNvSpPr/>
          <p:nvPr/>
        </p:nvSpPr>
        <p:spPr>
          <a:xfrm>
            <a:off x="2755166" y="5607665"/>
            <a:ext cx="237862" cy="237862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829736" y="5666455"/>
            <a:ext cx="99872" cy="136492"/>
          </a:xfrm>
          <a:prstGeom prst="rect">
            <a:avLst/>
          </a:prstGeom>
        </p:spPr>
      </p:pic>
      <p:sp>
        <p:nvSpPr>
          <p:cNvPr id="82" name="Rectangle 81"/>
          <p:cNvSpPr/>
          <p:nvPr/>
        </p:nvSpPr>
        <p:spPr>
          <a:xfrm>
            <a:off x="1053296" y="1791868"/>
            <a:ext cx="4361964" cy="4522399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534664" y="1319897"/>
            <a:ext cx="887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Pas trop </a:t>
            </a:r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adapté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 pour les clients, non ?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229332" y="4564654"/>
            <a:ext cx="11379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rgbClr val="FFC000"/>
                </a:solidFill>
              </a:rPr>
              <a:t>Mapping des </a:t>
            </a:r>
            <a:r>
              <a:rPr lang="en-US" sz="1050" dirty="0" err="1" smtClean="0">
                <a:solidFill>
                  <a:srgbClr val="FFC000"/>
                </a:solidFill>
              </a:rPr>
              <a:t>réponses</a:t>
            </a:r>
            <a:r>
              <a:rPr lang="en-US" sz="1050" dirty="0" smtClean="0">
                <a:solidFill>
                  <a:srgbClr val="FFC000"/>
                </a:solidFill>
              </a:rPr>
              <a:t> de </a:t>
            </a:r>
            <a:r>
              <a:rPr lang="en-US" sz="1050" dirty="0" err="1" smtClean="0">
                <a:solidFill>
                  <a:srgbClr val="FFC000"/>
                </a:solidFill>
              </a:rPr>
              <a:t>l’API</a:t>
            </a:r>
            <a:endParaRPr lang="en-US" sz="105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5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77824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Open Sans" charset="0"/>
                <a:ea typeface="Open Sans" charset="0"/>
                <a:cs typeface="Open Sans" charset="0"/>
              </a:rPr>
              <a:t>Consommation</a:t>
            </a:r>
            <a:r>
              <a:rPr lang="en-US" b="1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b="1" dirty="0" err="1" smtClean="0">
                <a:latin typeface="Open Sans" charset="0"/>
                <a:ea typeface="Open Sans" charset="0"/>
                <a:cs typeface="Open Sans" charset="0"/>
              </a:rPr>
              <a:t>d’une</a:t>
            </a:r>
            <a:r>
              <a:rPr lang="en-US" b="1" dirty="0" smtClean="0">
                <a:latin typeface="Open Sans" charset="0"/>
                <a:ea typeface="Open Sans" charset="0"/>
                <a:cs typeface="Open Sans" charset="0"/>
              </a:rPr>
              <a:t> API </a:t>
            </a:r>
            <a:r>
              <a:rPr lang="en-US" b="1" dirty="0" err="1" smtClean="0">
                <a:latin typeface="Open Sans" charset="0"/>
                <a:ea typeface="Open Sans" charset="0"/>
                <a:cs typeface="Open Sans" charset="0"/>
              </a:rPr>
              <a:t>GraphQL</a:t>
            </a:r>
            <a:endParaRPr lang="en-US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6743" y="5347083"/>
            <a:ext cx="2339125" cy="684241"/>
          </a:xfrm>
          <a:prstGeom prst="rect">
            <a:avLst/>
          </a:prstGeom>
          <a:noFill/>
          <a:ln>
            <a:solidFill>
              <a:srgbClr val="DB7A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/</a:t>
            </a:r>
            <a:r>
              <a:rPr lang="en-US" dirty="0" err="1" smtClean="0"/>
              <a:t>graphql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074160" y="4584306"/>
            <a:ext cx="2956514" cy="172996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6742" y="4780627"/>
            <a:ext cx="233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Public </a:t>
            </a:r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GraphQL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API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532701" y="5712102"/>
            <a:ext cx="2314937" cy="1"/>
          </a:xfrm>
          <a:prstGeom prst="straightConnector1">
            <a:avLst/>
          </a:prstGeom>
          <a:ln w="190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376421" y="5385123"/>
            <a:ext cx="589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tx1">
                    <a:lumMod val="65000"/>
                  </a:schemeClr>
                </a:solidFill>
              </a:rPr>
              <a:t>http</a:t>
            </a:r>
            <a:endParaRPr lang="en-US" sz="16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69043" y="1871562"/>
            <a:ext cx="3229337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Client</a:t>
            </a: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>
                    <a:lumMod val="85000"/>
                  </a:schemeClr>
                </a:solidFill>
              </a:rPr>
              <a:t>(</a:t>
            </a:r>
            <a:r>
              <a:rPr lang="en-US" sz="1200" dirty="0" err="1" smtClean="0">
                <a:solidFill>
                  <a:schemeClr val="tx1">
                    <a:lumMod val="85000"/>
                  </a:schemeClr>
                </a:solidFill>
              </a:rPr>
              <a:t>js</a:t>
            </a:r>
            <a:r>
              <a:rPr lang="en-US" sz="1200" dirty="0" smtClean="0">
                <a:solidFill>
                  <a:schemeClr val="tx1">
                    <a:lumMod val="85000"/>
                  </a:schemeClr>
                </a:solidFill>
              </a:rPr>
              <a:t>, iOS App, Android App </a:t>
            </a:r>
            <a:r>
              <a:rPr lang="en-US" sz="1200" dirty="0" err="1" smtClean="0">
                <a:solidFill>
                  <a:schemeClr val="tx1">
                    <a:lumMod val="85000"/>
                  </a:schemeClr>
                </a:solidFill>
              </a:rPr>
              <a:t>etc</a:t>
            </a:r>
            <a:r>
              <a:rPr lang="en-US" sz="12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is-IS" sz="1200" dirty="0" smtClean="0">
                <a:solidFill>
                  <a:schemeClr val="tx1">
                    <a:lumMod val="85000"/>
                  </a:schemeClr>
                </a:solidFill>
              </a:rPr>
              <a:t>…)</a:t>
            </a:r>
            <a:endParaRPr lang="en-US" sz="12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34664" y="2797187"/>
            <a:ext cx="2546228" cy="3337082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654283" y="3023948"/>
            <a:ext cx="233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Profile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749359" y="3422275"/>
            <a:ext cx="350964" cy="350964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855732" y="3481065"/>
            <a:ext cx="147361" cy="201394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2211879" y="3457694"/>
            <a:ext cx="994283" cy="12493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212779" y="3628820"/>
            <a:ext cx="492080" cy="5363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214103" y="3725557"/>
            <a:ext cx="182813" cy="52315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436738" y="3725562"/>
            <a:ext cx="343024" cy="47678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834307" y="3725563"/>
            <a:ext cx="363905" cy="4571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756375" y="3629472"/>
            <a:ext cx="339680" cy="52334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138153" y="3628820"/>
            <a:ext cx="343024" cy="47678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643934" y="3855178"/>
            <a:ext cx="233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Videos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774553" y="4172669"/>
            <a:ext cx="580448" cy="338856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005804" y="4266075"/>
            <a:ext cx="109951" cy="124611"/>
          </a:xfrm>
          <a:prstGeom prst="rect">
            <a:avLst/>
          </a:prstGeom>
          <a:ln>
            <a:noFill/>
          </a:ln>
        </p:spPr>
      </p:pic>
      <p:sp>
        <p:nvSpPr>
          <p:cNvPr id="58" name="Rectangle 57"/>
          <p:cNvSpPr/>
          <p:nvPr/>
        </p:nvSpPr>
        <p:spPr>
          <a:xfrm>
            <a:off x="2491496" y="4173997"/>
            <a:ext cx="580448" cy="338856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722747" y="4267403"/>
            <a:ext cx="109951" cy="124611"/>
          </a:xfrm>
          <a:prstGeom prst="rect">
            <a:avLst/>
          </a:prstGeom>
          <a:ln>
            <a:noFill/>
          </a:ln>
        </p:spPr>
      </p:pic>
      <p:sp>
        <p:nvSpPr>
          <p:cNvPr id="60" name="Rectangle 59"/>
          <p:cNvSpPr/>
          <p:nvPr/>
        </p:nvSpPr>
        <p:spPr>
          <a:xfrm>
            <a:off x="3215064" y="4173994"/>
            <a:ext cx="580448" cy="338856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3446315" y="4267400"/>
            <a:ext cx="109951" cy="124611"/>
          </a:xfrm>
          <a:prstGeom prst="rect">
            <a:avLst/>
          </a:prstGeom>
          <a:ln>
            <a:noFill/>
          </a:ln>
        </p:spPr>
      </p:pic>
      <p:sp>
        <p:nvSpPr>
          <p:cNvPr id="64" name="TextBox 63"/>
          <p:cNvSpPr txBox="1"/>
          <p:nvPr/>
        </p:nvSpPr>
        <p:spPr>
          <a:xfrm>
            <a:off x="1654283" y="4584306"/>
            <a:ext cx="2339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Followers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1765231" y="4967583"/>
            <a:ext cx="237862" cy="237862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839801" y="5026373"/>
            <a:ext cx="99872" cy="136492"/>
          </a:xfrm>
          <a:prstGeom prst="rect">
            <a:avLst/>
          </a:prstGeom>
        </p:spPr>
      </p:pic>
      <p:sp>
        <p:nvSpPr>
          <p:cNvPr id="67" name="Oval 66"/>
          <p:cNvSpPr/>
          <p:nvPr/>
        </p:nvSpPr>
        <p:spPr>
          <a:xfrm>
            <a:off x="2084608" y="4968910"/>
            <a:ext cx="237862" cy="237862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2159178" y="5027700"/>
            <a:ext cx="99872" cy="136492"/>
          </a:xfrm>
          <a:prstGeom prst="rect">
            <a:avLst/>
          </a:prstGeom>
        </p:spPr>
      </p:pic>
      <p:sp>
        <p:nvSpPr>
          <p:cNvPr id="69" name="Oval 68"/>
          <p:cNvSpPr/>
          <p:nvPr/>
        </p:nvSpPr>
        <p:spPr>
          <a:xfrm>
            <a:off x="2418562" y="4968910"/>
            <a:ext cx="237862" cy="237862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2493132" y="5027700"/>
            <a:ext cx="99872" cy="136492"/>
          </a:xfrm>
          <a:prstGeom prst="rect">
            <a:avLst/>
          </a:prstGeom>
        </p:spPr>
      </p:pic>
      <p:sp>
        <p:nvSpPr>
          <p:cNvPr id="71" name="Oval 70"/>
          <p:cNvSpPr/>
          <p:nvPr/>
        </p:nvSpPr>
        <p:spPr>
          <a:xfrm>
            <a:off x="2737939" y="4970237"/>
            <a:ext cx="237862" cy="237862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2812509" y="5029027"/>
            <a:ext cx="99872" cy="136492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1651349" y="5295623"/>
            <a:ext cx="2339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Related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1782458" y="5605011"/>
            <a:ext cx="237862" cy="237862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857028" y="5663801"/>
            <a:ext cx="99872" cy="136492"/>
          </a:xfrm>
          <a:prstGeom prst="rect">
            <a:avLst/>
          </a:prstGeom>
        </p:spPr>
      </p:pic>
      <p:sp>
        <p:nvSpPr>
          <p:cNvPr id="76" name="Oval 75"/>
          <p:cNvSpPr/>
          <p:nvPr/>
        </p:nvSpPr>
        <p:spPr>
          <a:xfrm>
            <a:off x="2101835" y="5606338"/>
            <a:ext cx="237862" cy="237862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2176405" y="5665128"/>
            <a:ext cx="99872" cy="136492"/>
          </a:xfrm>
          <a:prstGeom prst="rect">
            <a:avLst/>
          </a:prstGeom>
        </p:spPr>
      </p:pic>
      <p:sp>
        <p:nvSpPr>
          <p:cNvPr id="78" name="Oval 77"/>
          <p:cNvSpPr/>
          <p:nvPr/>
        </p:nvSpPr>
        <p:spPr>
          <a:xfrm>
            <a:off x="2435789" y="5606338"/>
            <a:ext cx="237862" cy="237862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2510359" y="5665128"/>
            <a:ext cx="99872" cy="136492"/>
          </a:xfrm>
          <a:prstGeom prst="rect">
            <a:avLst/>
          </a:prstGeom>
        </p:spPr>
      </p:pic>
      <p:sp>
        <p:nvSpPr>
          <p:cNvPr id="80" name="Oval 79"/>
          <p:cNvSpPr/>
          <p:nvPr/>
        </p:nvSpPr>
        <p:spPr>
          <a:xfrm>
            <a:off x="2755166" y="5607665"/>
            <a:ext cx="237862" cy="237862"/>
          </a:xfrm>
          <a:prstGeom prst="ellipse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2829736" y="5666455"/>
            <a:ext cx="99872" cy="136492"/>
          </a:xfrm>
          <a:prstGeom prst="rect">
            <a:avLst/>
          </a:prstGeom>
        </p:spPr>
      </p:pic>
      <p:sp>
        <p:nvSpPr>
          <p:cNvPr id="82" name="Rectangle 81"/>
          <p:cNvSpPr/>
          <p:nvPr/>
        </p:nvSpPr>
        <p:spPr>
          <a:xfrm>
            <a:off x="1053296" y="1791868"/>
            <a:ext cx="4330802" cy="4522399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534664" y="1319897"/>
            <a:ext cx="887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Interface </a:t>
            </a:r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adaptée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 pour les </a:t>
            </a:r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consommateurs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l’API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4476808" y="3951563"/>
            <a:ext cx="632743" cy="632743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4229332" y="4691977"/>
            <a:ext cx="11379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rgbClr val="92D050"/>
                </a:solidFill>
              </a:rPr>
              <a:t>Binding de la </a:t>
            </a:r>
            <a:r>
              <a:rPr lang="en-US" sz="1050" dirty="0" err="1" smtClean="0">
                <a:solidFill>
                  <a:srgbClr val="92D050"/>
                </a:solidFill>
              </a:rPr>
              <a:t>réponse</a:t>
            </a:r>
            <a:r>
              <a:rPr lang="en-US" sz="1050" dirty="0" smtClean="0">
                <a:solidFill>
                  <a:srgbClr val="92D050"/>
                </a:solidFill>
              </a:rPr>
              <a:t> </a:t>
            </a:r>
            <a:r>
              <a:rPr lang="en-US" sz="1050" dirty="0" err="1" smtClean="0">
                <a:solidFill>
                  <a:srgbClr val="92D050"/>
                </a:solidFill>
              </a:rPr>
              <a:t>à</a:t>
            </a:r>
            <a:r>
              <a:rPr lang="en-US" sz="1050" dirty="0" smtClean="0">
                <a:solidFill>
                  <a:srgbClr val="92D050"/>
                </a:solidFill>
              </a:rPr>
              <a:t> </a:t>
            </a:r>
            <a:r>
              <a:rPr lang="en-US" sz="1050" dirty="0" err="1" smtClean="0">
                <a:solidFill>
                  <a:srgbClr val="92D050"/>
                </a:solidFill>
              </a:rPr>
              <a:t>l’UI</a:t>
            </a:r>
            <a:endParaRPr lang="en-US" sz="1050" dirty="0">
              <a:solidFill>
                <a:srgbClr val="92D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67424" y="1815122"/>
            <a:ext cx="2257064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query  {</a:t>
            </a:r>
            <a:b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user(id: “1234”) {</a:t>
            </a:r>
            <a:b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id</a:t>
            </a:r>
            <a:b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name</a:t>
            </a:r>
            <a:b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bio</a:t>
            </a:r>
            <a:b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sz="11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photoUrl</a:t>
            </a:r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b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followers {</a:t>
            </a:r>
          </a:p>
          <a:p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    name</a:t>
            </a:r>
            <a:b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    </a:t>
            </a:r>
            <a:r>
              <a:rPr lang="en-US" sz="11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photoUrl</a:t>
            </a:r>
            <a:endParaRPr lang="en-US" sz="11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}</a:t>
            </a:r>
            <a:b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} </a:t>
            </a:r>
            <a:b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/>
            </a:r>
            <a:b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related(id</a:t>
            </a:r>
            <a:r>
              <a:rPr lang="en-US" sz="11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: “1234”) {</a:t>
            </a:r>
            <a:br>
              <a:rPr lang="en-US" sz="1100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11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name</a:t>
            </a:r>
            <a:br>
              <a:rPr lang="en-US" sz="1100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11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sz="11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photoUrl</a:t>
            </a:r>
            <a:r>
              <a:rPr lang="en-US" sz="11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/>
            </a:r>
            <a:br>
              <a:rPr lang="en-US" sz="1100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11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}</a:t>
            </a:r>
            <a:br>
              <a:rPr lang="en-US" sz="1100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</a:p>
          <a:p>
            <a:r>
              <a:rPr lang="en-US" sz="11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videos(</a:t>
            </a:r>
            <a:r>
              <a:rPr lang="en-US" sz="11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user_id</a:t>
            </a:r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: ”1234”) {</a:t>
            </a:r>
          </a:p>
          <a:p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    </a:t>
            </a:r>
            <a:r>
              <a:rPr lang="en-US" sz="11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streamUrl</a:t>
            </a:r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/>
            </a:r>
            <a:b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}</a:t>
            </a:r>
            <a:b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11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}</a:t>
            </a:r>
            <a:endParaRPr lang="en-US" sz="11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57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4451" y="848076"/>
            <a:ext cx="10052713" cy="974502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En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pratique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ça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donne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quoi ?</a:t>
            </a:r>
            <a:endParaRPr lang="en-US" sz="3200" b="1" dirty="0">
              <a:solidFill>
                <a:srgbClr val="61DAFC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9591" y="2423324"/>
            <a:ext cx="3297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B7AC3"/>
                </a:solidFill>
              </a:rPr>
              <a:t>La query </a:t>
            </a:r>
            <a:r>
              <a:rPr lang="en-US" sz="2400" b="1" dirty="0" err="1" smtClean="0">
                <a:solidFill>
                  <a:srgbClr val="DB7AC3"/>
                </a:solidFill>
              </a:rPr>
              <a:t>GraphQL</a:t>
            </a:r>
            <a:endParaRPr lang="en-US" sz="2400" b="1" dirty="0">
              <a:solidFill>
                <a:srgbClr val="DB7AC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31696" y="2423324"/>
            <a:ext cx="3989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B7AC3"/>
                </a:solidFill>
              </a:rPr>
              <a:t>Le </a:t>
            </a:r>
            <a:r>
              <a:rPr lang="en-US" sz="2400" b="1" dirty="0" err="1" smtClean="0">
                <a:solidFill>
                  <a:srgbClr val="DB7AC3"/>
                </a:solidFill>
              </a:rPr>
              <a:t>rendu</a:t>
            </a:r>
            <a:r>
              <a:rPr lang="en-US" sz="2400" b="1" dirty="0" smtClean="0">
                <a:solidFill>
                  <a:srgbClr val="DB7AC3"/>
                </a:solidFill>
              </a:rPr>
              <a:t> (JSON)</a:t>
            </a:r>
            <a:endParaRPr lang="en-US" b="1" dirty="0">
              <a:solidFill>
                <a:srgbClr val="DB7AC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91" y="2910932"/>
            <a:ext cx="3667468" cy="28277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696" y="2910932"/>
            <a:ext cx="7197835" cy="282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2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4451" y="848076"/>
            <a:ext cx="10052713" cy="97450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Quel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est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la structure de </a:t>
            </a:r>
            <a:r>
              <a:rPr lang="en-US" dirty="0" err="1" smtClean="0">
                <a:latin typeface="Open Sans" charset="0"/>
                <a:ea typeface="Open Sans" charset="0"/>
                <a:cs typeface="Open Sans" charset="0"/>
              </a:rPr>
              <a:t>l’object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b="1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Video</a:t>
            </a:r>
            <a:r>
              <a:rPr lang="en-US" dirty="0" smtClean="0">
                <a:solidFill>
                  <a:srgbClr val="DB7AC3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?</a:t>
            </a:r>
            <a:endParaRPr lang="en-US" sz="3200" b="1" dirty="0">
              <a:solidFill>
                <a:srgbClr val="61DAFC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11558" y="2423324"/>
            <a:ext cx="3297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B7AC3"/>
                </a:solidFill>
              </a:rPr>
              <a:t>La query </a:t>
            </a:r>
            <a:r>
              <a:rPr lang="en-US" sz="2400" b="1" dirty="0" err="1" smtClean="0">
                <a:solidFill>
                  <a:srgbClr val="DB7AC3"/>
                </a:solidFill>
              </a:rPr>
              <a:t>GraphQL</a:t>
            </a:r>
            <a:endParaRPr lang="en-US" sz="2400" b="1" dirty="0">
              <a:solidFill>
                <a:srgbClr val="DB7AC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19972" y="2423324"/>
            <a:ext cx="3989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B7AC3"/>
                </a:solidFill>
              </a:rPr>
              <a:t>Le </a:t>
            </a:r>
            <a:r>
              <a:rPr lang="en-US" sz="2400" b="1" dirty="0" err="1" smtClean="0">
                <a:solidFill>
                  <a:srgbClr val="DB7AC3"/>
                </a:solidFill>
              </a:rPr>
              <a:t>rendu</a:t>
            </a:r>
            <a:r>
              <a:rPr lang="en-US" sz="2400" b="1" dirty="0" smtClean="0">
                <a:solidFill>
                  <a:srgbClr val="DB7AC3"/>
                </a:solidFill>
              </a:rPr>
              <a:t> (JSON)</a:t>
            </a:r>
            <a:endParaRPr lang="en-US" b="1" dirty="0">
              <a:solidFill>
                <a:srgbClr val="DB7AC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4451" y="1664336"/>
            <a:ext cx="4035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tx1">
                    <a:lumMod val="75000"/>
                  </a:schemeClr>
                </a:solidFill>
              </a:rPr>
              <a:t>Via </a:t>
            </a:r>
            <a:r>
              <a:rPr lang="en-US" sz="2400" i="1" dirty="0" err="1" smtClean="0">
                <a:solidFill>
                  <a:schemeClr val="tx1">
                    <a:lumMod val="75000"/>
                  </a:schemeClr>
                </a:solidFill>
              </a:rPr>
              <a:t>l’introspection</a:t>
            </a:r>
            <a:endParaRPr lang="en-US" sz="2400" i="1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558" y="2942261"/>
            <a:ext cx="2882900" cy="2298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73"/>
          <a:stretch/>
        </p:blipFill>
        <p:spPr>
          <a:xfrm>
            <a:off x="5468019" y="2915183"/>
            <a:ext cx="2793112" cy="29968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04"/>
          <a:stretch/>
        </p:blipFill>
        <p:spPr>
          <a:xfrm>
            <a:off x="8488457" y="2884989"/>
            <a:ext cx="2782127" cy="388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84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4684</TotalTime>
  <Words>492</Words>
  <Application>Microsoft Macintosh PowerPoint</Application>
  <PresentationFormat>Widescreen</PresentationFormat>
  <Paragraphs>130</Paragraphs>
  <Slides>20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Calibri</vt:lpstr>
      <vt:lpstr>Calibri Light</vt:lpstr>
      <vt:lpstr>ITC Avant Garde Std XLt</vt:lpstr>
      <vt:lpstr>Open Sans</vt:lpstr>
      <vt:lpstr>Open Sans Light</vt:lpstr>
      <vt:lpstr>Open Sans Semibold</vt:lpstr>
      <vt:lpstr>Roboto</vt:lpstr>
      <vt:lpstr>Wingdings</vt:lpstr>
      <vt:lpstr>Arial</vt:lpstr>
      <vt:lpstr>Custom Design</vt:lpstr>
      <vt:lpstr>PowerPoint Presentation</vt:lpstr>
      <vt:lpstr>PowerPoint Presentation</vt:lpstr>
      <vt:lpstr>GraphQL != framework/lib</vt:lpstr>
      <vt:lpstr>Les concepts principaux de GraphQL</vt:lpstr>
      <vt:lpstr>La SPECIFICATION en est où ?</vt:lpstr>
      <vt:lpstr>Consommation d’une API REST</vt:lpstr>
      <vt:lpstr>Consommation d’une API GraphQL</vt:lpstr>
      <vt:lpstr>En pratique ça donne quoi ?</vt:lpstr>
      <vt:lpstr>Quel est la structure de l’object Video ?</vt:lpstr>
      <vt:lpstr>Factoriser vos requêtes avec les fragments</vt:lpstr>
      <vt:lpstr>Comment muter les objects ?</vt:lpstr>
      <vt:lpstr>PowerPoint Presentation</vt:lpstr>
      <vt:lpstr>PowerPoint Presentation</vt:lpstr>
      <vt:lpstr>Ou alors l’afficher en connaissance de cause</vt:lpstr>
      <vt:lpstr>GraphQL over HTTP</vt:lpstr>
      <vt:lpstr>GraphQL over micro-services</vt:lpstr>
      <vt:lpstr>Aller plus loin ? La pagination</vt:lpstr>
      <vt:lpstr>Explorer votre graph avec GraphiQL</vt:lpstr>
      <vt:lpstr>demo</vt:lpstr>
      <vt:lpstr>Merci, à bientôt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Découverte de Node.JS</dc:title>
  <dc:creator>stanislas.chollet@gmail.com</dc:creator>
  <cp:lastModifiedBy>Stanislas CHOLLET</cp:lastModifiedBy>
  <cp:revision>201</cp:revision>
  <dcterms:created xsi:type="dcterms:W3CDTF">2015-03-24T18:40:06Z</dcterms:created>
  <dcterms:modified xsi:type="dcterms:W3CDTF">2017-01-22T19:32:41Z</dcterms:modified>
</cp:coreProperties>
</file>