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319" r:id="rId3"/>
    <p:sldId id="257" r:id="rId4"/>
    <p:sldId id="310" r:id="rId5"/>
    <p:sldId id="309" r:id="rId6"/>
    <p:sldId id="269" r:id="rId7"/>
    <p:sldId id="322" r:id="rId8"/>
    <p:sldId id="293" r:id="rId9"/>
    <p:sldId id="312" r:id="rId10"/>
    <p:sldId id="307" r:id="rId11"/>
    <p:sldId id="320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7AC3"/>
    <a:srgbClr val="61DAFC"/>
    <a:srgbClr val="FFD1F2"/>
    <a:srgbClr val="439AB3"/>
    <a:srgbClr val="33709C"/>
    <a:srgbClr val="0C2435"/>
    <a:srgbClr val="225463"/>
    <a:srgbClr val="307082"/>
    <a:srgbClr val="225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86419"/>
  </p:normalViewPr>
  <p:slideViewPr>
    <p:cSldViewPr snapToGrid="0" snapToObjects="1">
      <p:cViewPr>
        <p:scale>
          <a:sx n="110" d="100"/>
          <a:sy n="110" d="100"/>
        </p:scale>
        <p:origin x="40" y="-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9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4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C24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E3AD-E22D-7B49-A93F-0C611B02B1F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1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r.slideshare.net/LondonReact/graph-ql" TargetMode="External"/><Relationship Id="rId4" Type="http://schemas.openxmlformats.org/officeDocument/2006/relationships/hyperlink" Target="http://www.slideshare.net/joelcrr/graphq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.slideshare.net/telligcirdec/graph-ql-5391194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76" y="3522479"/>
            <a:ext cx="122056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 smtClean="0">
                <a:latin typeface="Roboto" charset="0"/>
                <a:ea typeface="Roboto" charset="0"/>
                <a:cs typeface="Roboto" charset="0"/>
              </a:rPr>
              <a:t>GraphQL</a:t>
            </a:r>
            <a:endParaRPr lang="en-US" sz="88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48" y="516663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DB7AC3"/>
                </a:solidFill>
                <a:latin typeface="Roboto" charset="0"/>
                <a:ea typeface="Roboto" charset="0"/>
                <a:cs typeface="Roboto" charset="0"/>
              </a:rPr>
              <a:t>Introduction </a:t>
            </a:r>
            <a:r>
              <a:rPr lang="en-US" sz="3200" dirty="0" err="1" smtClean="0">
                <a:solidFill>
                  <a:srgbClr val="DB7AC3"/>
                </a:solidFill>
                <a:latin typeface="Roboto" charset="0"/>
                <a:ea typeface="Roboto" charset="0"/>
                <a:cs typeface="Roboto" charset="0"/>
              </a:rPr>
              <a:t>à</a:t>
            </a:r>
            <a:r>
              <a:rPr lang="en-US" sz="3200" dirty="0" smtClean="0">
                <a:solidFill>
                  <a:srgbClr val="DB7AC3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3200" dirty="0" err="1" smtClean="0">
                <a:solidFill>
                  <a:srgbClr val="DB7AC3"/>
                </a:solidFill>
                <a:latin typeface="Roboto" charset="0"/>
                <a:ea typeface="Roboto" charset="0"/>
                <a:cs typeface="Roboto" charset="0"/>
              </a:rPr>
              <a:t>GraphQL</a:t>
            </a:r>
            <a:endParaRPr lang="en-US" sz="2800" b="1" i="1" dirty="0">
              <a:solidFill>
                <a:schemeClr val="tx1">
                  <a:lumMod val="8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/>
        </p:blipFill>
        <p:spPr>
          <a:xfrm>
            <a:off x="5196280" y="1306124"/>
            <a:ext cx="1826733" cy="20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66" y="2137893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demo</a:t>
            </a:r>
            <a:endParaRPr lang="en-US" sz="60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2436673"/>
            <a:ext cx="12192000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/>
            <a:r>
              <a:rPr lang="en-US" sz="3200" dirty="0">
                <a:latin typeface="Open Sans" charset="0"/>
                <a:ea typeface="Open Sans" charset="0"/>
                <a:cs typeface="Open Sans" charset="0"/>
              </a:rPr>
              <a:t>https://</a:t>
            </a:r>
            <a:r>
              <a:rPr lang="en-US" sz="3200" dirty="0" err="1">
                <a:latin typeface="Open Sans" charset="0"/>
                <a:ea typeface="Open Sans" charset="0"/>
                <a:cs typeface="Open Sans" charset="0"/>
              </a:rPr>
              <a:t>github.com</a:t>
            </a:r>
            <a:r>
              <a:rPr lang="en-US" sz="3200" dirty="0">
                <a:latin typeface="Open Sans" charset="0"/>
                <a:ea typeface="Open Sans" charset="0"/>
                <a:cs typeface="Open Sans" charset="0"/>
              </a:rPr>
              <a:t>/</a:t>
            </a:r>
            <a:r>
              <a:rPr lang="en-US" sz="3200" dirty="0" err="1">
                <a:latin typeface="Open Sans" charset="0"/>
                <a:ea typeface="Open Sans" charset="0"/>
                <a:cs typeface="Open Sans" charset="0"/>
              </a:rPr>
              <a:t>tsunammis</a:t>
            </a:r>
            <a:r>
              <a:rPr lang="en-US" sz="3200" dirty="0">
                <a:latin typeface="Open Sans" charset="0"/>
                <a:ea typeface="Open Sans" charset="0"/>
                <a:cs typeface="Open Sans" charset="0"/>
              </a:rPr>
              <a:t>/intro-</a:t>
            </a:r>
            <a:r>
              <a:rPr lang="en-US" sz="3200" dirty="0" err="1"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en-US" sz="32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66" y="2137893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Aller</a:t>
            </a:r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plus loin ?</a:t>
            </a:r>
            <a:endParaRPr lang="en-US" sz="60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2436673"/>
            <a:ext cx="12192000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>
              <a:lnSpc>
                <a:spcPct val="150000"/>
              </a:lnSpc>
            </a:pPr>
            <a:endParaRPr lang="en-US" sz="3200" dirty="0" smtClean="0">
              <a:latin typeface="Open Sans" charset="0"/>
              <a:ea typeface="Open Sans" charset="0"/>
              <a:cs typeface="Open Sans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dirty="0" err="1" smtClean="0">
                <a:latin typeface="Open Sans" charset="0"/>
                <a:ea typeface="Open Sans" charset="0"/>
                <a:cs typeface="Open Sans" charset="0"/>
              </a:rPr>
              <a:t>React.JS</a:t>
            </a:r>
            <a:r>
              <a:rPr lang="en-US" sz="3200" dirty="0" smtClean="0">
                <a:latin typeface="Open Sans" charset="0"/>
                <a:ea typeface="Open Sans" charset="0"/>
                <a:cs typeface="Open Sans" charset="0"/>
              </a:rPr>
              <a:t> + </a:t>
            </a:r>
            <a:r>
              <a:rPr lang="en-US" sz="3200" dirty="0" err="1" smtClean="0"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en-US" sz="3200" dirty="0" smtClean="0">
                <a:latin typeface="Open Sans" charset="0"/>
                <a:ea typeface="Open Sans" charset="0"/>
                <a:cs typeface="Open Sans" charset="0"/>
              </a:rPr>
              <a:t> (</a:t>
            </a:r>
            <a:r>
              <a:rPr lang="en-US" sz="3200" dirty="0" err="1" smtClean="0">
                <a:latin typeface="Open Sans" charset="0"/>
                <a:ea typeface="Open Sans" charset="0"/>
                <a:cs typeface="Open Sans" charset="0"/>
              </a:rPr>
              <a:t>Relay.js</a:t>
            </a:r>
            <a:r>
              <a:rPr lang="en-US" sz="3200" dirty="0" smtClean="0">
                <a:latin typeface="Open Sans" charset="0"/>
                <a:ea typeface="Open Sans" charset="0"/>
                <a:cs typeface="Open Sans" charset="0"/>
              </a:rPr>
              <a:t>)</a:t>
            </a:r>
            <a:endParaRPr lang="en-US" sz="32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66" y="2137893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Merci, </a:t>
            </a:r>
            <a:r>
              <a:rPr lang="en-US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à</a:t>
            </a:r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bient</a:t>
            </a:r>
            <a:r>
              <a:rPr lang="fr-FR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ôt</a:t>
            </a:r>
            <a:endParaRPr lang="en-US" sz="60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2436673"/>
            <a:ext cx="12192000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@</a:t>
            </a:r>
            <a:r>
              <a:rPr lang="en-US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tsunammis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7997" y="4681339"/>
            <a:ext cx="561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</a:p>
          <a:p>
            <a:pPr algn="ctr"/>
            <a:r>
              <a:rPr lang="en-US" dirty="0">
                <a:solidFill>
                  <a:srgbClr val="FFD1F2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FFD1F2"/>
                </a:solidFill>
                <a:hlinkClick r:id="rId2"/>
              </a:rPr>
              <a:t>fr.slideshare.net/telligcirdec/graph-ql-53911947</a:t>
            </a:r>
            <a:endParaRPr lang="en-US" dirty="0" smtClean="0">
              <a:solidFill>
                <a:srgbClr val="FFD1F2"/>
              </a:solidFill>
            </a:endParaRPr>
          </a:p>
          <a:p>
            <a:pPr algn="ctr"/>
            <a:r>
              <a:rPr lang="en-US" dirty="0">
                <a:solidFill>
                  <a:srgbClr val="FFD1F2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FFD1F2"/>
                </a:solidFill>
                <a:hlinkClick r:id="rId3"/>
              </a:rPr>
              <a:t>fr.slideshare.net/LondonReact/graph-ql</a:t>
            </a:r>
            <a:endParaRPr lang="en-US" dirty="0" smtClean="0">
              <a:solidFill>
                <a:srgbClr val="FFD1F2"/>
              </a:solidFill>
            </a:endParaRPr>
          </a:p>
          <a:p>
            <a:pPr algn="ctr"/>
            <a:r>
              <a:rPr lang="en-US" dirty="0">
                <a:solidFill>
                  <a:srgbClr val="FFD1F2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rgbClr val="FFD1F2"/>
                </a:solidFill>
                <a:hlinkClick r:id="rId4"/>
              </a:rPr>
              <a:t>www.slideshare.net/joelcrr/graphql</a:t>
            </a:r>
            <a:endParaRPr lang="en-US" dirty="0" smtClean="0">
              <a:solidFill>
                <a:srgbClr val="FFD1F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119623"/>
            <a:ext cx="12192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Open Sans Semibold" charset="0"/>
                <a:ea typeface="Open Sans Semibold" charset="0"/>
                <a:cs typeface="Open Sans Semibold" charset="0"/>
              </a:rPr>
              <a:t>Stan </a:t>
            </a:r>
            <a:r>
              <a:rPr lang="en-US" sz="5400" b="1" dirty="0" err="1" smtClean="0">
                <a:latin typeface="Open Sans Semibold" charset="0"/>
                <a:ea typeface="Open Sans Semibold" charset="0"/>
                <a:cs typeface="Open Sans Semibold" charset="0"/>
              </a:rPr>
              <a:t>Chollet</a:t>
            </a:r>
            <a:endParaRPr lang="en-US" sz="5400" b="1" dirty="0" smtClean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r>
              <a:rPr lang="en-US" sz="2400" b="1" dirty="0" smtClean="0">
                <a:solidFill>
                  <a:srgbClr val="00B0F0"/>
                </a:solidFill>
                <a:latin typeface="Open Sans Semibold" charset="0"/>
                <a:ea typeface="Open Sans Semibold" charset="0"/>
                <a:cs typeface="Open Sans Semibold" charset="0"/>
              </a:rPr>
              <a:t>Scale </a:t>
            </a:r>
            <a:r>
              <a:rPr lang="en-US" sz="2400" b="1" dirty="0">
                <a:solidFill>
                  <a:srgbClr val="00B0F0"/>
                </a:solidFill>
                <a:latin typeface="Open Sans Semibold" charset="0"/>
                <a:ea typeface="Open Sans Semibold" charset="0"/>
                <a:cs typeface="Open Sans Semibold" charset="0"/>
              </a:rPr>
              <a:t>Software </a:t>
            </a:r>
            <a:r>
              <a:rPr lang="en-US" sz="2400" b="1" dirty="0" smtClean="0">
                <a:solidFill>
                  <a:srgbClr val="00B0F0"/>
                </a:solidFill>
                <a:latin typeface="Open Sans Semibold" charset="0"/>
                <a:ea typeface="Open Sans Semibold" charset="0"/>
                <a:cs typeface="Open Sans Semibold" charset="0"/>
              </a:rPr>
              <a:t>Engineer @Dailymotion</a:t>
            </a:r>
          </a:p>
          <a:p>
            <a:pPr algn="ctr"/>
            <a:endParaRPr lang="en-US" sz="2000" b="1" dirty="0">
              <a:solidFill>
                <a:srgbClr val="00B0F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endParaRPr lang="en-US" sz="2000" b="1" dirty="0" smtClean="0">
              <a:solidFill>
                <a:srgbClr val="00B0F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stanislaschollet.com</a:t>
            </a:r>
            <a:endParaRPr lang="en-US" sz="2000" b="1" dirty="0" smtClean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r>
              <a:rPr lang="en-US" sz="2000" dirty="0" err="1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g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ithub.com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/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tsunammis</a:t>
            </a:r>
            <a:endParaRPr lang="en-US" sz="2000" dirty="0" smtClean="0">
              <a:solidFill>
                <a:schemeClr val="tx1">
                  <a:lumMod val="65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@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tsunammis</a:t>
            </a:r>
            <a:endParaRPr lang="en-US" sz="2000" dirty="0" smtClean="0">
              <a:solidFill>
                <a:schemeClr val="tx1">
                  <a:lumMod val="65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725" y="599089"/>
            <a:ext cx="2206550" cy="2252520"/>
          </a:xfrm>
          <a:prstGeom prst="ellipse">
            <a:avLst/>
          </a:prstGeom>
          <a:ln w="28575">
            <a:solidFill>
              <a:srgbClr val="61DAFC"/>
            </a:solidFill>
          </a:ln>
        </p:spPr>
      </p:pic>
    </p:spTree>
    <p:extLst>
      <p:ext uri="{BB962C8B-B14F-4D97-AF65-F5344CB8AC3E}">
        <p14:creationId xmlns:p14="http://schemas.microsoft.com/office/powerpoint/2010/main" val="5447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8665" y="3699801"/>
            <a:ext cx="7362497" cy="103882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 smtClean="0">
                <a:solidFill>
                  <a:schemeClr val="tx1">
                    <a:lumMod val="6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!= framework/lib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/>
        </p:blipFill>
        <p:spPr>
          <a:xfrm>
            <a:off x="4847056" y="753642"/>
            <a:ext cx="2528298" cy="2794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18058" y="4890716"/>
            <a:ext cx="6285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en-US" sz="4000" b="1" dirty="0">
                <a:latin typeface="Open Sans" charset="0"/>
                <a:ea typeface="Open Sans" charset="0"/>
                <a:cs typeface="Open Sans" charset="0"/>
              </a:rPr>
              <a:t> = Specification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3" y="443485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Les concepts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principaux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3" y="2459861"/>
            <a:ext cx="10716623" cy="3825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fr-FR" sz="28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Hierarchique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Une requête </a:t>
            </a:r>
            <a:r>
              <a:rPr lang="fr-FR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est un ensemble hiérarchique de </a:t>
            </a:r>
            <a:r>
              <a:rPr lang="fr-FR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noeuds</a:t>
            </a:r>
            <a:endParaRPr lang="fr-FR" sz="2800" b="1" dirty="0" smtClean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fr-FR" sz="2800" b="1" dirty="0" smtClean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roduct-</a:t>
            </a:r>
            <a:r>
              <a:rPr lang="fr-FR" sz="28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Centric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C’est les </a:t>
            </a:r>
            <a:r>
              <a:rPr lang="fr-FR" sz="2800" b="1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fronteux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qui dirigent ! </a:t>
            </a:r>
          </a:p>
          <a:p>
            <a:pPr marL="457200" indent="-457200">
              <a:buFont typeface="Arial" charset="0"/>
              <a:buChar char="•"/>
            </a:pPr>
            <a:endParaRPr lang="fr-FR" sz="2800" dirty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Fortement typé: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Les requêtes sont syntaxiquement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vérifiées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et les données sont typées</a:t>
            </a:r>
            <a:endParaRPr lang="en-US" sz="2800" dirty="0" smtClean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Le résultat de la requête, rien d’autre: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Les données renvoyées ne sont que celles demandées par le client, rien de plus.</a:t>
            </a:r>
          </a:p>
          <a:p>
            <a:pPr marL="457200" indent="-457200">
              <a:buFont typeface="Arial" charset="0"/>
              <a:buChar char="•"/>
            </a:pPr>
            <a:endParaRPr lang="fr-FR" sz="2800" b="1" dirty="0" smtClean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Introspection: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Les clients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/ outils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peuvent requêter le graph proposé par une API en utilisant la syntaxe </a:t>
            </a:r>
            <a:r>
              <a:rPr lang="fr-FR" sz="2800" dirty="0" err="1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</a:t>
            </a:r>
            <a:r>
              <a:rPr lang="fr-FR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raphQL</a:t>
            </a:r>
            <a:endParaRPr lang="fr-FR" sz="2800" dirty="0" smtClean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fr-FR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Pas de </a:t>
            </a:r>
            <a:r>
              <a:rPr lang="fr-FR" sz="28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protocol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de transport préconisé</a:t>
            </a:r>
            <a:endParaRPr lang="en-US" sz="28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544958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La </a:t>
            </a:r>
            <a:r>
              <a:rPr lang="en-US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SPECIFICATION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en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o</a:t>
            </a:r>
            <a:r>
              <a:rPr lang="fr-FR" dirty="0" err="1" smtClean="0">
                <a:latin typeface="Open Sans" charset="0"/>
                <a:ea typeface="Open Sans" charset="0"/>
                <a:cs typeface="Open Sans" charset="0"/>
              </a:rPr>
              <a:t>ù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?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2" y="2432108"/>
            <a:ext cx="10052713" cy="3825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Production ready </a:t>
            </a:r>
            <a:r>
              <a:rPr lang="en-US" sz="2800" i="1" dirty="0" err="1" smtClean="0">
                <a:latin typeface="Open Sans" charset="0"/>
                <a:ea typeface="Open Sans" charset="0"/>
                <a:cs typeface="Open Sans" charset="0"/>
              </a:rPr>
              <a:t>depuis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i="1" dirty="0" err="1" smtClean="0">
                <a:latin typeface="Open Sans" charset="0"/>
                <a:ea typeface="Open Sans" charset="0"/>
                <a:cs typeface="Open Sans" charset="0"/>
              </a:rPr>
              <a:t>septembre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 2016</a:t>
            </a:r>
            <a:endParaRPr lang="fr-FR" sz="28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Utilisé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en </a:t>
            </a:r>
            <a:r>
              <a:rPr lang="en-US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prod</a:t>
            </a:r>
            <a:r>
              <a:rPr lang="en-US" sz="2800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chez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facebook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sur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les apps mobiles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depuis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2012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Open Source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77824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Consommation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d’une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API REST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6743" y="3460410"/>
            <a:ext cx="2339125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/users/1234/videos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6743" y="2534977"/>
            <a:ext cx="2339124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/users/1234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6742" y="4433474"/>
            <a:ext cx="2339125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/users/1234/followers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386742" y="5358907"/>
            <a:ext cx="2339125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/users/1234/related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074160" y="1817474"/>
            <a:ext cx="2956514" cy="449679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6742" y="2014277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Public API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410179" y="3722449"/>
            <a:ext cx="751803" cy="75180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5505636" y="2833353"/>
            <a:ext cx="2446986" cy="1030309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557152" y="3768749"/>
            <a:ext cx="2343955" cy="236581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557152" y="4144650"/>
            <a:ext cx="2343955" cy="630944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05636" y="4312924"/>
            <a:ext cx="2395471" cy="1388103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20126946">
            <a:off x="6354280" y="3055167"/>
            <a:ext cx="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</a:schemeClr>
                </a:solidFill>
              </a:rPr>
              <a:t>http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21207771">
            <a:off x="6572574" y="3590940"/>
            <a:ext cx="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</a:schemeClr>
                </a:solidFill>
              </a:rPr>
              <a:t>http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898069">
            <a:off x="6541287" y="4200672"/>
            <a:ext cx="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</a:schemeClr>
                </a:solidFill>
              </a:rPr>
              <a:t>http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1931351">
            <a:off x="6479809" y="4721345"/>
            <a:ext cx="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</a:schemeClr>
                </a:solidFill>
              </a:rPr>
              <a:t>http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69043" y="1871562"/>
            <a:ext cx="417813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Client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tx1">
                    <a:lumMod val="85000"/>
                  </a:schemeClr>
                </a:solidFill>
              </a:rPr>
              <a:t>js</a:t>
            </a:r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, iOS App, Android App </a:t>
            </a:r>
            <a:r>
              <a:rPr lang="en-US" sz="1200" dirty="0" err="1" smtClean="0">
                <a:solidFill>
                  <a:schemeClr val="tx1">
                    <a:lumMod val="85000"/>
                  </a:schemeClr>
                </a:solidFill>
              </a:rPr>
              <a:t>etc</a:t>
            </a:r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is-IS" sz="1200" dirty="0" smtClean="0">
                <a:solidFill>
                  <a:schemeClr val="tx1">
                    <a:lumMod val="85000"/>
                  </a:schemeClr>
                </a:solidFill>
              </a:rPr>
              <a:t>…)</a:t>
            </a:r>
            <a:endParaRPr lang="en-US" sz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34664" y="2797187"/>
            <a:ext cx="2546228" cy="333708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654283" y="3023948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Profile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49359" y="3422275"/>
            <a:ext cx="350964" cy="350964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55732" y="3481065"/>
            <a:ext cx="147361" cy="201394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2211879" y="3457694"/>
            <a:ext cx="994283" cy="12493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12779" y="3628820"/>
            <a:ext cx="492080" cy="536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214103" y="3725557"/>
            <a:ext cx="182813" cy="5231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36738" y="3725562"/>
            <a:ext cx="343024" cy="4767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34307" y="3725563"/>
            <a:ext cx="363905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756375" y="3629472"/>
            <a:ext cx="339680" cy="5233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138153" y="3628820"/>
            <a:ext cx="343024" cy="4767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643934" y="3855178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Videos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74553" y="4172669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005804" y="4266075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58" name="Rectangle 57"/>
          <p:cNvSpPr/>
          <p:nvPr/>
        </p:nvSpPr>
        <p:spPr>
          <a:xfrm>
            <a:off x="2491496" y="4173997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722747" y="4267403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60" name="Rectangle 59"/>
          <p:cNvSpPr/>
          <p:nvPr/>
        </p:nvSpPr>
        <p:spPr>
          <a:xfrm>
            <a:off x="3215064" y="4173994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446315" y="4267400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1654283" y="4584306"/>
            <a:ext cx="233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Followers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765231" y="4967583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39801" y="5026373"/>
            <a:ext cx="99872" cy="136492"/>
          </a:xfrm>
          <a:prstGeom prst="rect">
            <a:avLst/>
          </a:prstGeom>
        </p:spPr>
      </p:pic>
      <p:sp>
        <p:nvSpPr>
          <p:cNvPr id="67" name="Oval 66"/>
          <p:cNvSpPr/>
          <p:nvPr/>
        </p:nvSpPr>
        <p:spPr>
          <a:xfrm>
            <a:off x="2084608" y="4968910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159178" y="5027700"/>
            <a:ext cx="99872" cy="136492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2418562" y="4968910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493132" y="5027700"/>
            <a:ext cx="99872" cy="136492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>
            <a:off x="2737939" y="4970237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812509" y="5029027"/>
            <a:ext cx="99872" cy="13649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651349" y="5295623"/>
            <a:ext cx="233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Related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782458" y="5605011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57028" y="5663801"/>
            <a:ext cx="99872" cy="136492"/>
          </a:xfrm>
          <a:prstGeom prst="rect">
            <a:avLst/>
          </a:prstGeom>
        </p:spPr>
      </p:pic>
      <p:sp>
        <p:nvSpPr>
          <p:cNvPr id="76" name="Oval 75"/>
          <p:cNvSpPr/>
          <p:nvPr/>
        </p:nvSpPr>
        <p:spPr>
          <a:xfrm>
            <a:off x="2101835" y="5606338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176405" y="5665128"/>
            <a:ext cx="99872" cy="136492"/>
          </a:xfrm>
          <a:prstGeom prst="rect">
            <a:avLst/>
          </a:prstGeom>
        </p:spPr>
      </p:pic>
      <p:sp>
        <p:nvSpPr>
          <p:cNvPr id="78" name="Oval 77"/>
          <p:cNvSpPr/>
          <p:nvPr/>
        </p:nvSpPr>
        <p:spPr>
          <a:xfrm>
            <a:off x="2435789" y="5606338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510359" y="5665128"/>
            <a:ext cx="99872" cy="136492"/>
          </a:xfrm>
          <a:prstGeom prst="rect">
            <a:avLst/>
          </a:prstGeom>
        </p:spPr>
      </p:pic>
      <p:sp>
        <p:nvSpPr>
          <p:cNvPr id="80" name="Oval 79"/>
          <p:cNvSpPr/>
          <p:nvPr/>
        </p:nvSpPr>
        <p:spPr>
          <a:xfrm>
            <a:off x="2755166" y="5607665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829736" y="5666455"/>
            <a:ext cx="99872" cy="136492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1053296" y="1791868"/>
            <a:ext cx="4361964" cy="452239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534664" y="1319897"/>
            <a:ext cx="887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Pas trop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adapté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pour les clients, non ?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29332" y="4564654"/>
            <a:ext cx="11379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FFC000"/>
                </a:solidFill>
              </a:rPr>
              <a:t>Mapping des </a:t>
            </a:r>
            <a:r>
              <a:rPr lang="en-US" sz="1050" dirty="0" err="1" smtClean="0">
                <a:solidFill>
                  <a:srgbClr val="FFC000"/>
                </a:solidFill>
              </a:rPr>
              <a:t>réponses</a:t>
            </a:r>
            <a:r>
              <a:rPr lang="en-US" sz="1050" dirty="0" smtClean="0">
                <a:solidFill>
                  <a:srgbClr val="FFC000"/>
                </a:solidFill>
              </a:rPr>
              <a:t> de </a:t>
            </a:r>
            <a:r>
              <a:rPr lang="en-US" sz="1050" dirty="0" err="1" smtClean="0">
                <a:solidFill>
                  <a:srgbClr val="FFC000"/>
                </a:solidFill>
              </a:rPr>
              <a:t>l’API</a:t>
            </a:r>
            <a:endParaRPr lang="en-US" sz="105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77824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Consommation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d’une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API 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6743" y="5347083"/>
            <a:ext cx="2339125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</a:t>
            </a:r>
            <a:r>
              <a:rPr lang="en-US" dirty="0" err="1" smtClean="0"/>
              <a:t>graphql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074160" y="4584306"/>
            <a:ext cx="2956514" cy="172996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6742" y="4780627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Public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GraphQL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API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532701" y="5712102"/>
            <a:ext cx="2314937" cy="1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76421" y="5385123"/>
            <a:ext cx="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</a:schemeClr>
                </a:solidFill>
              </a:rPr>
              <a:t>http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69043" y="1871562"/>
            <a:ext cx="3229337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Client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tx1">
                    <a:lumMod val="85000"/>
                  </a:schemeClr>
                </a:solidFill>
              </a:rPr>
              <a:t>js</a:t>
            </a:r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, iOS App, Android App </a:t>
            </a:r>
            <a:r>
              <a:rPr lang="en-US" sz="1200" dirty="0" err="1" smtClean="0">
                <a:solidFill>
                  <a:schemeClr val="tx1">
                    <a:lumMod val="85000"/>
                  </a:schemeClr>
                </a:solidFill>
              </a:rPr>
              <a:t>etc</a:t>
            </a:r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is-IS" sz="1200" dirty="0" smtClean="0">
                <a:solidFill>
                  <a:schemeClr val="tx1">
                    <a:lumMod val="85000"/>
                  </a:schemeClr>
                </a:solidFill>
              </a:rPr>
              <a:t>…)</a:t>
            </a:r>
            <a:endParaRPr lang="en-US" sz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34664" y="2797187"/>
            <a:ext cx="2546228" cy="333708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654283" y="3023948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Profile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49359" y="3422275"/>
            <a:ext cx="350964" cy="350964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855732" y="3481065"/>
            <a:ext cx="147361" cy="201394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2211879" y="3457694"/>
            <a:ext cx="994283" cy="12493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12779" y="3628820"/>
            <a:ext cx="492080" cy="536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214103" y="3725557"/>
            <a:ext cx="182813" cy="5231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36738" y="3725562"/>
            <a:ext cx="343024" cy="4767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34307" y="3725563"/>
            <a:ext cx="363905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756375" y="3629472"/>
            <a:ext cx="339680" cy="5233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138153" y="3628820"/>
            <a:ext cx="343024" cy="4767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643934" y="3855178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Videos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74553" y="4172669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005804" y="4266075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58" name="Rectangle 57"/>
          <p:cNvSpPr/>
          <p:nvPr/>
        </p:nvSpPr>
        <p:spPr>
          <a:xfrm>
            <a:off x="2491496" y="4173997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722747" y="4267403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60" name="Rectangle 59"/>
          <p:cNvSpPr/>
          <p:nvPr/>
        </p:nvSpPr>
        <p:spPr>
          <a:xfrm>
            <a:off x="3215064" y="4173994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446315" y="4267400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1654283" y="4584306"/>
            <a:ext cx="233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Followers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765231" y="4967583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839801" y="5026373"/>
            <a:ext cx="99872" cy="136492"/>
          </a:xfrm>
          <a:prstGeom prst="rect">
            <a:avLst/>
          </a:prstGeom>
        </p:spPr>
      </p:pic>
      <p:sp>
        <p:nvSpPr>
          <p:cNvPr id="67" name="Oval 66"/>
          <p:cNvSpPr/>
          <p:nvPr/>
        </p:nvSpPr>
        <p:spPr>
          <a:xfrm>
            <a:off x="2084608" y="4968910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159178" y="5027700"/>
            <a:ext cx="99872" cy="136492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2418562" y="4968910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493132" y="5027700"/>
            <a:ext cx="99872" cy="136492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>
            <a:off x="2737939" y="4970237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812509" y="5029027"/>
            <a:ext cx="99872" cy="13649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651349" y="5295623"/>
            <a:ext cx="233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Related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782458" y="5605011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857028" y="5663801"/>
            <a:ext cx="99872" cy="136492"/>
          </a:xfrm>
          <a:prstGeom prst="rect">
            <a:avLst/>
          </a:prstGeom>
        </p:spPr>
      </p:pic>
      <p:sp>
        <p:nvSpPr>
          <p:cNvPr id="76" name="Oval 75"/>
          <p:cNvSpPr/>
          <p:nvPr/>
        </p:nvSpPr>
        <p:spPr>
          <a:xfrm>
            <a:off x="2101835" y="5606338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176405" y="5665128"/>
            <a:ext cx="99872" cy="136492"/>
          </a:xfrm>
          <a:prstGeom prst="rect">
            <a:avLst/>
          </a:prstGeom>
        </p:spPr>
      </p:pic>
      <p:sp>
        <p:nvSpPr>
          <p:cNvPr id="78" name="Oval 77"/>
          <p:cNvSpPr/>
          <p:nvPr/>
        </p:nvSpPr>
        <p:spPr>
          <a:xfrm>
            <a:off x="2435789" y="5606338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510359" y="5665128"/>
            <a:ext cx="99872" cy="136492"/>
          </a:xfrm>
          <a:prstGeom prst="rect">
            <a:avLst/>
          </a:prstGeom>
        </p:spPr>
      </p:pic>
      <p:sp>
        <p:nvSpPr>
          <p:cNvPr id="80" name="Oval 79"/>
          <p:cNvSpPr/>
          <p:nvPr/>
        </p:nvSpPr>
        <p:spPr>
          <a:xfrm>
            <a:off x="2755166" y="5607665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829736" y="5666455"/>
            <a:ext cx="99872" cy="136492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1053296" y="1791868"/>
            <a:ext cx="4330802" cy="452239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534664" y="1319897"/>
            <a:ext cx="887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Interface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adaptée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pour les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consommateurs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l’API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4476808" y="3951563"/>
            <a:ext cx="632743" cy="63274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229332" y="4691977"/>
            <a:ext cx="11379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92D050"/>
                </a:solidFill>
              </a:rPr>
              <a:t>Binding de la </a:t>
            </a:r>
            <a:r>
              <a:rPr lang="en-US" sz="1050" dirty="0" err="1" smtClean="0">
                <a:solidFill>
                  <a:srgbClr val="92D050"/>
                </a:solidFill>
              </a:rPr>
              <a:t>réponse</a:t>
            </a:r>
            <a:r>
              <a:rPr lang="en-US" sz="1050" dirty="0" smtClean="0">
                <a:solidFill>
                  <a:srgbClr val="92D050"/>
                </a:solidFill>
              </a:rPr>
              <a:t> </a:t>
            </a:r>
            <a:r>
              <a:rPr lang="en-US" sz="1050" dirty="0" err="1" smtClean="0">
                <a:solidFill>
                  <a:srgbClr val="92D050"/>
                </a:solidFill>
              </a:rPr>
              <a:t>à</a:t>
            </a:r>
            <a:r>
              <a:rPr lang="en-US" sz="1050" dirty="0" smtClean="0">
                <a:solidFill>
                  <a:srgbClr val="92D050"/>
                </a:solidFill>
              </a:rPr>
              <a:t> </a:t>
            </a:r>
            <a:r>
              <a:rPr lang="en-US" sz="1050" dirty="0" err="1" smtClean="0">
                <a:solidFill>
                  <a:srgbClr val="92D050"/>
                </a:solidFill>
              </a:rPr>
              <a:t>l’UI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7424" y="1815122"/>
            <a:ext cx="225706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query  {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user(id: “1234”) {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id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name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bio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11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photoUrl</a:t>
            </a: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followers {</a:t>
            </a:r>
          </a:p>
          <a:p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name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sz="11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photoUrl</a:t>
            </a:r>
            <a:endParaRPr lang="en-US" sz="11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}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} 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related(id</a:t>
            </a:r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 “1234”) {</a:t>
            </a:r>
            <a:b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name</a:t>
            </a:r>
            <a:b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11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photoUrl</a:t>
            </a:r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}</a:t>
            </a:r>
            <a:b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videos(</a:t>
            </a:r>
            <a:r>
              <a:rPr lang="en-US" sz="11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user_id</a:t>
            </a: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: ”1234”) {</a:t>
            </a:r>
          </a:p>
          <a:p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sz="11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streamUrl</a:t>
            </a: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}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  <a:endParaRPr lang="en-US" sz="11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57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052713" cy="97450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En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pratique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ça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donne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quoi ?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591" y="2423324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1696" y="2423324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91" y="2910932"/>
            <a:ext cx="3667468" cy="28277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96" y="2910932"/>
            <a:ext cx="7197835" cy="28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275169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Explorer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votre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graph avec 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Graph</a:t>
            </a:r>
            <a:r>
              <a:rPr lang="en-US" b="1" i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QL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0216" y="1354872"/>
            <a:ext cx="11131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C’est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encore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facebook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derrière 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 </a:t>
            </a:r>
            <a:b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</a:b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Fonctionne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 de pair avec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l’introspection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 de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GraphQL</a:t>
            </a:r>
            <a:endParaRPr lang="en-US" sz="2400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6" y="2421320"/>
            <a:ext cx="10058400" cy="34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4646</TotalTime>
  <Words>275</Words>
  <Application>Microsoft Macintosh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Calibri Light</vt:lpstr>
      <vt:lpstr>ITC Avant Garde Std XLt</vt:lpstr>
      <vt:lpstr>Open Sans</vt:lpstr>
      <vt:lpstr>Open Sans Light</vt:lpstr>
      <vt:lpstr>Open Sans Semibold</vt:lpstr>
      <vt:lpstr>Roboto</vt:lpstr>
      <vt:lpstr>Wingdings</vt:lpstr>
      <vt:lpstr>Arial</vt:lpstr>
      <vt:lpstr>Custom Design</vt:lpstr>
      <vt:lpstr>PowerPoint Presentation</vt:lpstr>
      <vt:lpstr>PowerPoint Presentation</vt:lpstr>
      <vt:lpstr>GraphQL != framework/lib</vt:lpstr>
      <vt:lpstr>Les concepts principaux de GraphQL</vt:lpstr>
      <vt:lpstr>La SPECIFICATION en est où ?</vt:lpstr>
      <vt:lpstr>Consommation d’une API REST</vt:lpstr>
      <vt:lpstr>Consommation d’une API GraphQL</vt:lpstr>
      <vt:lpstr>En pratique ça donne quoi ?</vt:lpstr>
      <vt:lpstr>Explorer votre graph avec GraphiQL</vt:lpstr>
      <vt:lpstr>demo</vt:lpstr>
      <vt:lpstr>Aller plus loin ?</vt:lpstr>
      <vt:lpstr>Merci, à bientôt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de Node.JS</dc:title>
  <dc:creator>stanislas.chollet@gmail.com</dc:creator>
  <cp:lastModifiedBy>Stanislas CHOLLET</cp:lastModifiedBy>
  <cp:revision>184</cp:revision>
  <dcterms:created xsi:type="dcterms:W3CDTF">2015-03-24T18:40:06Z</dcterms:created>
  <dcterms:modified xsi:type="dcterms:W3CDTF">2016-11-06T01:41:34Z</dcterms:modified>
</cp:coreProperties>
</file>