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01" r:id="rId2"/>
    <p:sldId id="395" r:id="rId3"/>
    <p:sldId id="398" r:id="rId4"/>
    <p:sldId id="399" r:id="rId5"/>
    <p:sldId id="402" r:id="rId6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5"/>
          </a:xfrm>
          <a:prstGeom prst="rect">
            <a:avLst/>
          </a:prstGeom>
        </p:spPr>
        <p:txBody>
          <a:bodyPr vert="horz" lIns="94229" tIns="47115" rIns="94229" bIns="47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71055"/>
          </a:xfrm>
          <a:prstGeom prst="rect">
            <a:avLst/>
          </a:prstGeom>
        </p:spPr>
        <p:txBody>
          <a:bodyPr vert="horz" lIns="94229" tIns="47115" rIns="94229" bIns="47115" rtlCol="0"/>
          <a:lstStyle>
            <a:lvl1pPr algn="r">
              <a:defRPr sz="1200"/>
            </a:lvl1pPr>
          </a:lstStyle>
          <a:p>
            <a:fld id="{5B16C4CA-F457-4247-8626-AD98CF60015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3"/>
            <a:ext cx="3077739" cy="471054"/>
          </a:xfrm>
          <a:prstGeom prst="rect">
            <a:avLst/>
          </a:prstGeom>
        </p:spPr>
        <p:txBody>
          <a:bodyPr vert="horz" lIns="94229" tIns="47115" rIns="94229" bIns="47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3"/>
            <a:ext cx="3077739" cy="471054"/>
          </a:xfrm>
          <a:prstGeom prst="rect">
            <a:avLst/>
          </a:prstGeom>
        </p:spPr>
        <p:txBody>
          <a:bodyPr vert="horz" lIns="94229" tIns="47115" rIns="94229" bIns="47115" rtlCol="0" anchor="b"/>
          <a:lstStyle>
            <a:lvl1pPr algn="r">
              <a:defRPr sz="1200"/>
            </a:lvl1pPr>
          </a:lstStyle>
          <a:p>
            <a:fld id="{2734602C-0D6B-4881-9AF6-466861D6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69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5" rIns="94229" bIns="47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9" tIns="47115" rIns="94229" bIns="47115" rtlCol="0"/>
          <a:lstStyle>
            <a:lvl1pPr algn="r">
              <a:defRPr sz="1200"/>
            </a:lvl1pPr>
          </a:lstStyle>
          <a:p>
            <a:fld id="{A1E7C023-1A84-4A13-813C-B2FC46ED448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4850"/>
            <a:ext cx="469582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5" rIns="94229" bIns="471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7"/>
            <a:ext cx="5681980" cy="4224814"/>
          </a:xfrm>
          <a:prstGeom prst="rect">
            <a:avLst/>
          </a:prstGeom>
        </p:spPr>
        <p:txBody>
          <a:bodyPr vert="horz" lIns="94229" tIns="47115" rIns="94229" bIns="471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5" rIns="94229" bIns="47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9" tIns="47115" rIns="94229" bIns="47115" rtlCol="0" anchor="b"/>
          <a:lstStyle>
            <a:lvl1pPr algn="r">
              <a:defRPr sz="1200"/>
            </a:lvl1pPr>
          </a:lstStyle>
          <a:p>
            <a:fld id="{F7E0ADA7-E000-4E37-A9D4-08F360D33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730783"/>
            <a:ext cx="7766460" cy="622017"/>
          </a:xfrm>
        </p:spPr>
        <p:txBody>
          <a:bodyPr>
            <a:normAutofit/>
          </a:bodyPr>
          <a:lstStyle>
            <a:lvl1pPr marL="0" indent="0" algn="ctr">
              <a:buNone/>
              <a:defRPr b="0" i="0" u="none" baseline="0"/>
            </a:lvl1pPr>
          </a:lstStyle>
          <a:p>
            <a:r>
              <a:rPr lang="en-US" sz="2800" i="1" dirty="0">
                <a:solidFill>
                  <a:srgbClr val="6C747B"/>
                </a:solidFill>
                <a:latin typeface="Arial"/>
                <a:cs typeface="Arial"/>
              </a:rPr>
              <a:t>Topic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310889" y="3750616"/>
            <a:ext cx="4516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6C747B"/>
                </a:solidFill>
                <a:latin typeface="Arial"/>
                <a:cs typeface="Arial"/>
              </a:rPr>
              <a:t>Dr. Karina Hauser</a:t>
            </a:r>
          </a:p>
          <a:p>
            <a:pPr algn="ctr"/>
            <a:r>
              <a:rPr lang="en-US" sz="1600" dirty="0">
                <a:solidFill>
                  <a:srgbClr val="6C747B"/>
                </a:solidFill>
                <a:latin typeface="Arial"/>
                <a:cs typeface="Arial"/>
              </a:rPr>
              <a:t>Senior</a:t>
            </a:r>
            <a:r>
              <a:rPr lang="en-US" sz="1600" baseline="0" dirty="0">
                <a:solidFill>
                  <a:srgbClr val="6C747B"/>
                </a:solidFill>
                <a:latin typeface="Arial"/>
                <a:cs typeface="Arial"/>
              </a:rPr>
              <a:t> Lecturer</a:t>
            </a:r>
            <a:endParaRPr lang="en-US" sz="1600" dirty="0">
              <a:solidFill>
                <a:srgbClr val="6C747B"/>
              </a:solidFill>
              <a:latin typeface="Arial"/>
              <a:cs typeface="Arial"/>
            </a:endParaRPr>
          </a:p>
          <a:p>
            <a:pPr algn="ctr"/>
            <a:r>
              <a:rPr lang="en-US" sz="1600" dirty="0">
                <a:solidFill>
                  <a:srgbClr val="6C747B"/>
                </a:solidFill>
                <a:latin typeface="Arial"/>
                <a:cs typeface="Arial"/>
              </a:rPr>
              <a:t>Management</a:t>
            </a:r>
            <a:r>
              <a:rPr lang="en-US" sz="1600" baseline="0" dirty="0">
                <a:solidFill>
                  <a:srgbClr val="6C747B"/>
                </a:solidFill>
                <a:latin typeface="Arial"/>
                <a:cs typeface="Arial"/>
              </a:rPr>
              <a:t> &amp; Entrepreneurship</a:t>
            </a:r>
            <a:endParaRPr lang="en-US" sz="1600" dirty="0">
              <a:solidFill>
                <a:srgbClr val="6C747B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1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itchFamily="34" charset="0"/>
              </a:defRPr>
            </a:lvl1pPr>
            <a:lvl2pPr>
              <a:defRPr baseline="0">
                <a:latin typeface="Arial" pitchFamily="34" charset="0"/>
              </a:defRPr>
            </a:lvl2pPr>
            <a:lvl3pPr>
              <a:defRPr baseline="0">
                <a:latin typeface="Arial" pitchFamily="34" charset="0"/>
              </a:defRPr>
            </a:lvl3pPr>
            <a:lvl4pPr>
              <a:defRPr baseline="0">
                <a:latin typeface="Arial" pitchFamily="34" charset="0"/>
              </a:defRPr>
            </a:lvl4pPr>
            <a:lvl5pPr>
              <a:defRPr baseline="0"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883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tif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6096000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74044"/>
            <a:ext cx="2743200" cy="5766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Oe3LdwuB4zKBNoo4CXCQuquqTPMThr7/view?usp=sharing" TargetMode="External"/><Relationship Id="rId2" Type="http://schemas.openxmlformats.org/officeDocument/2006/relationships/hyperlink" Target="https://drive.google.com/file/d/14gZL_Mur_a6Hicp2CeUQzjTYWY6QLi9V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emo.phpmyadmin.net/master-confi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func_sqlserver_trim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8229600" cy="3200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LAB SQL 02</a:t>
            </a:r>
            <a:br>
              <a:rPr lang="en-US" b="1" dirty="0"/>
            </a:br>
            <a:r>
              <a:rPr lang="en-US" sz="2400" b="1" dirty="0"/>
              <a:t>Database(s): </a:t>
            </a:r>
            <a:r>
              <a:rPr lang="en-US" sz="2400" b="1" dirty="0" err="1"/>
              <a:t>salesshort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000" b="1" dirty="0"/>
              <a:t>Lab goals. </a:t>
            </a:r>
            <a:r>
              <a:rPr lang="en-US" sz="2000" dirty="0"/>
              <a:t>Use the SELECT, WHERE, ORDER BY, LIMIT clauses using either your local MySQL Community Server instance or the on-premise MySQL server at Leeds. If you use your local MySQL Community Server instance, you will need to load the </a:t>
            </a:r>
            <a:r>
              <a:rPr lang="en-US" sz="2000" dirty="0" err="1"/>
              <a:t>salesshort</a:t>
            </a:r>
            <a:r>
              <a:rPr lang="en-US" sz="2000" dirty="0"/>
              <a:t> database into your local instance using the .</a:t>
            </a:r>
            <a:r>
              <a:rPr lang="en-US" sz="2000" dirty="0" err="1"/>
              <a:t>sql</a:t>
            </a:r>
            <a:r>
              <a:rPr lang="en-US" sz="2000" dirty="0"/>
              <a:t> file: </a:t>
            </a:r>
            <a:r>
              <a:rPr lang="en-US" sz="2000" dirty="0">
                <a:hlinkClick r:id="rId2"/>
              </a:rPr>
              <a:t>DB02 </a:t>
            </a:r>
            <a:r>
              <a:rPr lang="en-US" sz="2000" dirty="0" err="1">
                <a:hlinkClick r:id="rId2"/>
              </a:rPr>
              <a:t>salesshort.sql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Remember to select ‘Don’t Limit’ to ensure your query results are not being limited to the first 10, 50, 100 rows, etc…  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5638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6C747B"/>
                </a:solidFill>
                <a:latin typeface="Arial"/>
                <a:cs typeface="Arial"/>
              </a:rPr>
              <a:t>Originally created by: Dr. Karina Hauser</a:t>
            </a:r>
          </a:p>
          <a:p>
            <a:pPr algn="r"/>
            <a:r>
              <a:rPr lang="en-US" sz="1200" dirty="0">
                <a:solidFill>
                  <a:srgbClr val="6C747B"/>
                </a:solidFill>
                <a:latin typeface="Arial"/>
                <a:cs typeface="Arial"/>
              </a:rPr>
              <a:t>Modified by: Keith Sparling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410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C747B"/>
                </a:solidFill>
                <a:latin typeface="Arial"/>
                <a:cs typeface="Arial"/>
              </a:rPr>
              <a:t>MSBX-5405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4529435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still troubleshooting any part of the MySQL installation process and/or connection to the MySQL server instance at Leeds, please reference </a:t>
            </a:r>
            <a:r>
              <a:rPr lang="en-US" dirty="0">
                <a:hlinkClick r:id="rId3"/>
              </a:rPr>
              <a:t>this PowerPoint</a:t>
            </a:r>
            <a:r>
              <a:rPr lang="en-US" dirty="0"/>
              <a:t>. You can also use MySQL in </a:t>
            </a:r>
            <a:r>
              <a:rPr lang="en-US" dirty="0">
                <a:hlinkClick r:id="rId4"/>
              </a:rPr>
              <a:t>phpMyAdmin</a:t>
            </a:r>
            <a:r>
              <a:rPr lang="en-US" dirty="0"/>
              <a:t> as a demo.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764870"/>
            <a:ext cx="4298133" cy="699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724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 for </a:t>
            </a:r>
            <a:r>
              <a:rPr lang="en-US" dirty="0" err="1"/>
              <a:t>SalesShort</a:t>
            </a:r>
            <a:r>
              <a:rPr lang="en-US" dirty="0"/>
              <a:t> Database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76400"/>
            <a:ext cx="8229600" cy="280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7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</a:rPr>
              <a:t>Show the </a:t>
            </a:r>
            <a:r>
              <a:rPr lang="en-US" sz="2000" i="1" dirty="0" err="1">
                <a:latin typeface="+mn-lt"/>
              </a:rPr>
              <a:t>customerNumber</a:t>
            </a:r>
            <a:r>
              <a:rPr lang="en-US" sz="2000" dirty="0">
                <a:latin typeface="+mn-lt"/>
              </a:rPr>
              <a:t>, </a:t>
            </a:r>
            <a:r>
              <a:rPr lang="en-US" sz="2000" i="1" dirty="0" err="1">
                <a:latin typeface="+mn-lt"/>
              </a:rPr>
              <a:t>customerName</a:t>
            </a:r>
            <a:r>
              <a:rPr lang="en-US" sz="2000" dirty="0">
                <a:latin typeface="+mn-lt"/>
              </a:rPr>
              <a:t>, </a:t>
            </a:r>
            <a:r>
              <a:rPr lang="en-US" sz="2000" i="1" dirty="0">
                <a:latin typeface="+mn-lt"/>
              </a:rPr>
              <a:t>city, state,</a:t>
            </a:r>
            <a:r>
              <a:rPr lang="en-US" sz="2000" dirty="0">
                <a:latin typeface="+mn-lt"/>
              </a:rPr>
              <a:t> and </a:t>
            </a:r>
            <a:r>
              <a:rPr lang="en-US" sz="2000" i="1" dirty="0">
                <a:latin typeface="+mn-lt"/>
              </a:rPr>
              <a:t>country</a:t>
            </a:r>
            <a:r>
              <a:rPr lang="en-US" sz="2000" dirty="0">
                <a:latin typeface="+mn-lt"/>
              </a:rPr>
              <a:t> for all customers from the country ‘Germany.’ Order by </a:t>
            </a:r>
            <a:r>
              <a:rPr lang="en-US" sz="2000" i="1" dirty="0" err="1">
                <a:latin typeface="+mn-lt"/>
              </a:rPr>
              <a:t>customerName</a:t>
            </a:r>
            <a:r>
              <a:rPr lang="en-US" sz="2000" dirty="0">
                <a:latin typeface="+mn-lt"/>
              </a:rPr>
              <a:t> (A-Z).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</a:rPr>
              <a:t>Show everything from the </a:t>
            </a:r>
            <a:r>
              <a:rPr lang="en-US" sz="2000" i="1" dirty="0">
                <a:latin typeface="+mn-lt"/>
              </a:rPr>
              <a:t>products</a:t>
            </a:r>
            <a:r>
              <a:rPr lang="en-US" sz="2000" dirty="0">
                <a:latin typeface="+mn-lt"/>
              </a:rPr>
              <a:t> table where ‘Harley’ is somewhere in the </a:t>
            </a:r>
            <a:r>
              <a:rPr lang="en-US" sz="2000" i="1" dirty="0" err="1">
                <a:latin typeface="+mn-lt"/>
              </a:rPr>
              <a:t>productName</a:t>
            </a:r>
            <a:r>
              <a:rPr lang="en-US" sz="2000" dirty="0">
                <a:latin typeface="+mn-lt"/>
              </a:rPr>
              <a:t>. Order by </a:t>
            </a:r>
            <a:r>
              <a:rPr lang="en-US" sz="2000" i="1" dirty="0" err="1">
                <a:latin typeface="+mn-lt"/>
              </a:rPr>
              <a:t>productLine</a:t>
            </a:r>
            <a:r>
              <a:rPr lang="en-US" sz="2000" dirty="0">
                <a:latin typeface="+mn-lt"/>
              </a:rPr>
              <a:t> (A-Z), then by </a:t>
            </a:r>
            <a:r>
              <a:rPr lang="en-US" sz="2000" i="1" dirty="0" err="1">
                <a:latin typeface="+mn-lt"/>
              </a:rPr>
              <a:t>quantityInStock</a:t>
            </a:r>
            <a:r>
              <a:rPr lang="en-US" sz="2000" dirty="0">
                <a:latin typeface="+mn-lt"/>
              </a:rPr>
              <a:t> (lowest to highest).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</a:rPr>
              <a:t>Show </a:t>
            </a:r>
            <a:r>
              <a:rPr lang="en-US" sz="2000" i="1" dirty="0" err="1">
                <a:latin typeface="+mn-lt"/>
              </a:rPr>
              <a:t>productCode</a:t>
            </a:r>
            <a:r>
              <a:rPr lang="en-US" sz="2000" dirty="0">
                <a:latin typeface="+mn-lt"/>
              </a:rPr>
              <a:t>, </a:t>
            </a:r>
            <a:r>
              <a:rPr lang="en-US" sz="2000" i="1" dirty="0" err="1">
                <a:latin typeface="+mn-lt"/>
              </a:rPr>
              <a:t>productName</a:t>
            </a:r>
            <a:r>
              <a:rPr lang="en-US" sz="2000" dirty="0">
                <a:latin typeface="+mn-lt"/>
              </a:rPr>
              <a:t>, and margin (</a:t>
            </a:r>
            <a:r>
              <a:rPr lang="en-US" sz="2000" i="1" dirty="0" err="1">
                <a:latin typeface="+mn-lt"/>
              </a:rPr>
              <a:t>msrp</a:t>
            </a:r>
            <a:r>
              <a:rPr lang="en-US" sz="2000" dirty="0">
                <a:latin typeface="+mn-lt"/>
              </a:rPr>
              <a:t> – </a:t>
            </a:r>
            <a:r>
              <a:rPr lang="en-US" sz="2000" i="1" dirty="0" err="1">
                <a:latin typeface="+mn-lt"/>
              </a:rPr>
              <a:t>buyPrice</a:t>
            </a:r>
            <a:r>
              <a:rPr lang="en-US" sz="2000" dirty="0">
                <a:latin typeface="+mn-lt"/>
              </a:rPr>
              <a:t>). Show only the products with margins greater than 50. Order by margin (highest to lowest).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</a:rPr>
              <a:t>Show everything from the </a:t>
            </a:r>
            <a:r>
              <a:rPr lang="en-US" sz="2000" i="1" dirty="0">
                <a:latin typeface="+mn-lt"/>
              </a:rPr>
              <a:t>orders</a:t>
            </a:r>
            <a:r>
              <a:rPr lang="en-US" sz="2000" dirty="0">
                <a:latin typeface="+mn-lt"/>
              </a:rPr>
              <a:t> table that have a comment </a:t>
            </a:r>
            <a:r>
              <a:rPr lang="en-US" sz="2000">
                <a:latin typeface="+mn-lt"/>
              </a:rPr>
              <a:t>(i.e., do </a:t>
            </a:r>
            <a:r>
              <a:rPr lang="en-US" sz="2000" dirty="0">
                <a:latin typeface="+mn-lt"/>
              </a:rPr>
              <a:t>not include missing comments, comments with NULL values).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</a:rPr>
              <a:t>Show everything from the </a:t>
            </a:r>
            <a:r>
              <a:rPr lang="en-US" sz="2000" i="1" dirty="0">
                <a:latin typeface="+mn-lt"/>
              </a:rPr>
              <a:t>orders</a:t>
            </a:r>
            <a:r>
              <a:rPr lang="en-US" sz="2000" dirty="0">
                <a:latin typeface="+mn-lt"/>
              </a:rPr>
              <a:t> table where the status is not ‘Shipped.’ 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EFEF0FB-75D7-4F99-BA37-ECFF6AF45E34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LAB SQL 02</a:t>
            </a:r>
            <a:br>
              <a:rPr lang="en-US" dirty="0"/>
            </a:br>
            <a:r>
              <a:rPr lang="en-US" sz="1200" dirty="0"/>
              <a:t>Save a .</a:t>
            </a:r>
            <a:r>
              <a:rPr lang="en-US" sz="1200" dirty="0" err="1"/>
              <a:t>sql</a:t>
            </a:r>
            <a:r>
              <a:rPr lang="en-US" sz="1200" dirty="0"/>
              <a:t> script labeled: lab02_”your </a:t>
            </a:r>
            <a:r>
              <a:rPr lang="en-US" sz="1200" dirty="0" err="1"/>
              <a:t>IdentiKey</a:t>
            </a:r>
            <a:r>
              <a:rPr lang="en-US" sz="1200" dirty="0"/>
              <a:t>” (for example: lab02_kesp5555)</a:t>
            </a:r>
          </a:p>
        </p:txBody>
      </p:sp>
    </p:spTree>
    <p:extLst>
      <p:ext uri="{BB962C8B-B14F-4D97-AF65-F5344CB8AC3E}">
        <p14:creationId xmlns:p14="http://schemas.microsoft.com/office/powerpoint/2010/main" val="29476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1"/>
            <a:ext cx="8686800" cy="4648199"/>
          </a:xfrm>
        </p:spPr>
        <p:txBody>
          <a:bodyPr>
            <a:normAutofit fontScale="32500" lnSpcReduction="2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Show everything from the 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table where ‘Car’ is somewhere in the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productLine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. Then, order by 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MSRP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(largest to smallest). Show only the first twenty rows.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contactFirstName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contactLastName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creditLimit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where the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contactFirstName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has 5 characters (i.e., 5 characters exactly, spacing not included). Order by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contactLastName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(A-Z). You should use a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TRIM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function around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contactFirstName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in your SELECT statement to remove any leading and/or trailing spaces from this string field. You should also use the TRIM function, TRIM(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contactFirstName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with your WHERE clause to ensure you filter on people with only 5-character first names. There are a few ways to solve for this. 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productLine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productDescription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where the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productScale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is 1:10. Order by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productLine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(A-Z), then order by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(Z-A).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Show everything from the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orderdetails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where the ‘Total Price’ (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quantityOrdered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priceEach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) is greater than 500 and lower than 1000 (i.e., between 500.01 and 999.99). Order by ‘Total Price’ in descending order.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Show everything from the 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table where the customer is from the 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USA with a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creditLimit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greater than 100000.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BA3A5C-8A6E-4059-AA9E-5D79B930D9BB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LAB SQL 02</a:t>
            </a:r>
            <a:br>
              <a:rPr lang="en-US" dirty="0"/>
            </a:br>
            <a:r>
              <a:rPr lang="en-US" sz="1200" dirty="0"/>
              <a:t>Save a .</a:t>
            </a:r>
            <a:r>
              <a:rPr lang="en-US" sz="1200" dirty="0" err="1"/>
              <a:t>sql</a:t>
            </a:r>
            <a:r>
              <a:rPr lang="en-US" sz="1200" dirty="0"/>
              <a:t> script labeled: lab02_”your </a:t>
            </a:r>
            <a:r>
              <a:rPr lang="en-US" sz="1200" dirty="0" err="1"/>
              <a:t>IdentiKey</a:t>
            </a:r>
            <a:r>
              <a:rPr lang="en-US" sz="1200" dirty="0"/>
              <a:t>” (for example: lab02_kesp5555)</a:t>
            </a:r>
          </a:p>
        </p:txBody>
      </p:sp>
    </p:spTree>
    <p:extLst>
      <p:ext uri="{BB962C8B-B14F-4D97-AF65-F5344CB8AC3E}">
        <p14:creationId xmlns:p14="http://schemas.microsoft.com/office/powerpoint/2010/main" val="400390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One .</a:t>
            </a:r>
            <a:r>
              <a:rPr lang="en-US" sz="1800" dirty="0" err="1"/>
              <a:t>sql</a:t>
            </a:r>
            <a:r>
              <a:rPr lang="en-US" sz="1800" dirty="0"/>
              <a:t> file with your 10 SQL scripts.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A word document, PDF, </a:t>
            </a:r>
            <a:r>
              <a:rPr lang="en-US" sz="1800"/>
              <a:t>or PowerPoint </a:t>
            </a:r>
            <a:r>
              <a:rPr lang="en-US" sz="1800" dirty="0"/>
              <a:t>with screenshots of your SQL code and the first 10 - 20 lines of output for each of your 10 SQL scripts (i.e., select statements). Example: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This lab assignment will be reviewed by two peers, taking the average score from these two peer reviews, based on (1) the ability to execute/run each select statement and (2) the “recommended” output for each select statement.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dirty="0"/>
              <a:t>Submit the following: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307374" cy="22305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528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8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6065</TotalTime>
  <Words>666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Office Theme</vt:lpstr>
      <vt:lpstr>LAB SQL 02 Database(s): salesshort  Lab goals. Use the SELECT, WHERE, ORDER BY, LIMIT clauses using either your local MySQL Community Server instance or the on-premise MySQL server at Leeds. If you use your local MySQL Community Server instance, you will need to load the salesshort database into your local instance using the .sql file: DB02 salesshort.sql.  Remember to select ‘Don’t Limit’ to ensure your query results are not being limited to the first 10, 50, 100 rows, etc…    </vt:lpstr>
      <vt:lpstr>ER Diagram for SalesShort Database</vt:lpstr>
      <vt:lpstr>PowerPoint Presentation</vt:lpstr>
      <vt:lpstr>PowerPoint Presentation</vt:lpstr>
      <vt:lpstr>Submit the following: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MGMT4205</dc:title>
  <dc:creator>KarinaHauser</dc:creator>
  <cp:lastModifiedBy>keith</cp:lastModifiedBy>
  <cp:revision>295</cp:revision>
  <cp:lastPrinted>2015-09-01T03:40:58Z</cp:lastPrinted>
  <dcterms:created xsi:type="dcterms:W3CDTF">2010-10-28T17:57:07Z</dcterms:created>
  <dcterms:modified xsi:type="dcterms:W3CDTF">2020-09-10T20:23:43Z</dcterms:modified>
</cp:coreProperties>
</file>