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1" r:id="rId2"/>
    <p:sldId id="395" r:id="rId3"/>
    <p:sldId id="398" r:id="rId4"/>
    <p:sldId id="403" r:id="rId5"/>
    <p:sldId id="399" r:id="rId6"/>
    <p:sldId id="404" r:id="rId7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0" autoAdjust="0"/>
    <p:restoredTop sz="94660"/>
  </p:normalViewPr>
  <p:slideViewPr>
    <p:cSldViewPr>
      <p:cViewPr varScale="1">
        <p:scale>
          <a:sx n="103" d="100"/>
          <a:sy n="103" d="100"/>
        </p:scale>
        <p:origin x="201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r">
              <a:defRPr sz="1200"/>
            </a:lvl1pPr>
          </a:lstStyle>
          <a:p>
            <a:fld id="{5B16C4CA-F457-4247-8626-AD98CF60015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r">
              <a:defRPr sz="1200"/>
            </a:lvl1pPr>
          </a:lstStyle>
          <a:p>
            <a:fld id="{2734602C-0D6B-4881-9AF6-466861D6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9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r">
              <a:defRPr sz="1200"/>
            </a:lvl1pPr>
          </a:lstStyle>
          <a:p>
            <a:fld id="{A1E7C023-1A84-4A13-813C-B2FC46ED448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4850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5" rIns="94229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vert="horz" lIns="94229" tIns="47115" rIns="94229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r">
              <a:defRPr sz="1200"/>
            </a:lvl1pPr>
          </a:lstStyle>
          <a:p>
            <a:fld id="{F7E0ADA7-E000-4E37-A9D4-08F360D3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730783"/>
            <a:ext cx="7766460" cy="622017"/>
          </a:xfrm>
        </p:spPr>
        <p:txBody>
          <a:bodyPr>
            <a:normAutofit/>
          </a:bodyPr>
          <a:lstStyle>
            <a:lvl1pPr marL="0" indent="0" algn="ctr">
              <a:buNone/>
              <a:defRPr b="0" i="0" u="none" baseline="0"/>
            </a:lvl1pPr>
          </a:lstStyle>
          <a:p>
            <a:r>
              <a:rPr lang="en-US" sz="2800" i="1" dirty="0">
                <a:solidFill>
                  <a:srgbClr val="6C747B"/>
                </a:solidFill>
                <a:latin typeface="Arial"/>
                <a:cs typeface="Arial"/>
              </a:rPr>
              <a:t>Topic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10889" y="3750616"/>
            <a:ext cx="451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Dr. Karina Hauser</a:t>
            </a:r>
          </a:p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Senior</a:t>
            </a:r>
            <a:r>
              <a:rPr lang="en-US" sz="1600" baseline="0" dirty="0">
                <a:solidFill>
                  <a:srgbClr val="6C747B"/>
                </a:solidFill>
                <a:latin typeface="Arial"/>
                <a:cs typeface="Arial"/>
              </a:rPr>
              <a:t> Lecturer</a:t>
            </a:r>
            <a:endParaRPr lang="en-US" sz="1600" dirty="0">
              <a:solidFill>
                <a:srgbClr val="6C747B"/>
              </a:solidFill>
              <a:latin typeface="Arial"/>
              <a:cs typeface="Arial"/>
            </a:endParaRPr>
          </a:p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Management</a:t>
            </a:r>
            <a:r>
              <a:rPr lang="en-US" sz="1600" baseline="0" dirty="0">
                <a:solidFill>
                  <a:srgbClr val="6C747B"/>
                </a:solidFill>
                <a:latin typeface="Arial"/>
                <a:cs typeface="Arial"/>
              </a:rPr>
              <a:t> &amp; Entrepreneurship</a:t>
            </a:r>
            <a:endParaRPr lang="en-US" sz="1600" dirty="0">
              <a:solidFill>
                <a:srgbClr val="6C747B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1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8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74044"/>
            <a:ext cx="2743200" cy="5766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Oe3LdwuB4zKBNoo4CXCQuquqTPMThr7/view?usp=sharing" TargetMode="External"/><Relationship Id="rId2" Type="http://schemas.openxmlformats.org/officeDocument/2006/relationships/hyperlink" Target="https://drive.google.com/file/d/14gZL_Mur_a6Hicp2CeUQzjTYWY6QLi9V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mo.phpmyadmin.net/master-confi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229600" cy="3200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SQL 03</a:t>
            </a:r>
            <a:br>
              <a:rPr lang="en-US" b="1" dirty="0"/>
            </a:br>
            <a:r>
              <a:rPr lang="en-US" sz="2400" b="1" dirty="0"/>
              <a:t>Database(s): </a:t>
            </a:r>
            <a:r>
              <a:rPr lang="en-US" sz="2400" b="1" dirty="0" err="1"/>
              <a:t>salesshort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000" b="1" dirty="0"/>
              <a:t>Lab goals. </a:t>
            </a:r>
            <a:r>
              <a:rPr lang="en-US" sz="2000" dirty="0"/>
              <a:t>Use the GROUP BY, HAVING clauses and other aggregate functions with either your local MySQL Community Server instance or the on-premise MySQL server at Leeds. If you use your local MySQL Community Server instance, you will need to load the </a:t>
            </a:r>
            <a:r>
              <a:rPr lang="en-US" sz="2000" dirty="0" err="1"/>
              <a:t>salesshort</a:t>
            </a:r>
            <a:r>
              <a:rPr lang="en-US" sz="2000" dirty="0"/>
              <a:t> database into your local instance using the .</a:t>
            </a:r>
            <a:r>
              <a:rPr lang="en-US" sz="2000" dirty="0" err="1"/>
              <a:t>sql</a:t>
            </a:r>
            <a:r>
              <a:rPr lang="en-US" sz="2000" dirty="0"/>
              <a:t> file: </a:t>
            </a:r>
            <a:r>
              <a:rPr lang="en-US" sz="2000" dirty="0">
                <a:hlinkClick r:id="rId2"/>
              </a:rPr>
              <a:t>DB02 </a:t>
            </a:r>
            <a:r>
              <a:rPr lang="en-US" sz="2000" dirty="0" err="1">
                <a:hlinkClick r:id="rId2"/>
              </a:rPr>
              <a:t>salesshort.sql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Remember to select ‘Don’t Limit’ to ensure your query results are not being limited to the first 10, 50, 100 rows, etc…  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6C747B"/>
                </a:solidFill>
                <a:latin typeface="Arial"/>
                <a:cs typeface="Arial"/>
              </a:rPr>
              <a:t>Originally created by: Dr. Karina Hauser</a:t>
            </a:r>
          </a:p>
          <a:p>
            <a:pPr algn="r"/>
            <a:r>
              <a:rPr lang="en-US" sz="1200" dirty="0">
                <a:solidFill>
                  <a:srgbClr val="6C747B"/>
                </a:solidFill>
                <a:latin typeface="Arial"/>
                <a:cs typeface="Arial"/>
              </a:rPr>
              <a:t>Modified by: Keith Sparling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C747B"/>
                </a:solidFill>
                <a:latin typeface="Arial"/>
                <a:cs typeface="Arial"/>
              </a:rPr>
              <a:t>MSBX-5405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52943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still troubleshooting any part of the MySQL installation process and/or connection to the MySQL server instance at Leeds, please reference </a:t>
            </a:r>
            <a:r>
              <a:rPr lang="en-US" dirty="0">
                <a:hlinkClick r:id="rId3"/>
              </a:rPr>
              <a:t>this PowerPoint</a:t>
            </a:r>
            <a:r>
              <a:rPr lang="en-US" dirty="0"/>
              <a:t>. You can also use MySQL in </a:t>
            </a:r>
            <a:r>
              <a:rPr lang="en-US" dirty="0">
                <a:hlinkClick r:id="rId4"/>
              </a:rPr>
              <a:t>phpMyAdmin</a:t>
            </a:r>
            <a:r>
              <a:rPr lang="en-US" dirty="0"/>
              <a:t> as a demo.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764870"/>
            <a:ext cx="4298133" cy="699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24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for </a:t>
            </a:r>
            <a:r>
              <a:rPr lang="en-US" dirty="0" err="1"/>
              <a:t>SalesShort</a:t>
            </a:r>
            <a:r>
              <a:rPr lang="en-US" dirty="0"/>
              <a:t> Database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28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</a:rPr>
              <a:t>Aggregate Functions</a:t>
            </a:r>
          </a:p>
          <a:p>
            <a:pPr marL="0" indent="0">
              <a:buNone/>
            </a:pPr>
            <a:endParaRPr lang="en-US" sz="2000" b="1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Write SQL SELECT statements to answer the following…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How many customers are in the </a:t>
            </a:r>
            <a:r>
              <a:rPr lang="en-US" sz="1800" i="1" dirty="0">
                <a:latin typeface="+mn-lt"/>
              </a:rPr>
              <a:t>customers</a:t>
            </a:r>
            <a:r>
              <a:rPr lang="en-US" sz="1800" dirty="0">
                <a:latin typeface="+mn-lt"/>
              </a:rPr>
              <a:t> table?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How many German customers are in the </a:t>
            </a:r>
            <a:r>
              <a:rPr lang="en-US" sz="1800" i="1" dirty="0">
                <a:latin typeface="+mn-lt"/>
              </a:rPr>
              <a:t>customers</a:t>
            </a:r>
            <a:r>
              <a:rPr lang="en-US" sz="1800" dirty="0">
                <a:latin typeface="+mn-lt"/>
              </a:rPr>
              <a:t> table (i.e., from ‘Germany’)?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How many customers does the </a:t>
            </a:r>
            <a:r>
              <a:rPr lang="en-US" sz="1800" i="1" dirty="0">
                <a:latin typeface="+mn-lt"/>
              </a:rPr>
              <a:t>customers</a:t>
            </a:r>
            <a:r>
              <a:rPr lang="en-US" sz="1800" dirty="0">
                <a:latin typeface="+mn-lt"/>
              </a:rPr>
              <a:t> table have from each country? Order by most to least customers.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What is the average MSRP across all products in the </a:t>
            </a:r>
            <a:r>
              <a:rPr lang="en-US" sz="1800" i="1" dirty="0">
                <a:latin typeface="+mn-lt"/>
              </a:rPr>
              <a:t>products</a:t>
            </a:r>
            <a:r>
              <a:rPr lang="en-US" sz="1800" dirty="0">
                <a:latin typeface="+mn-lt"/>
              </a:rPr>
              <a:t> table?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What is the total revenue of the company using the </a:t>
            </a:r>
            <a:r>
              <a:rPr lang="en-US" sz="1800" i="1" dirty="0" err="1">
                <a:latin typeface="+mn-lt"/>
              </a:rPr>
              <a:t>orderdetails</a:t>
            </a:r>
            <a:r>
              <a:rPr lang="en-US" sz="1800" dirty="0">
                <a:latin typeface="+mn-lt"/>
              </a:rPr>
              <a:t> table? For ‘total revenue,’ we will use the formula sum(</a:t>
            </a:r>
            <a:r>
              <a:rPr lang="en-US" sz="1800" dirty="0" err="1">
                <a:latin typeface="+mn-lt"/>
              </a:rPr>
              <a:t>quantityOrdered</a:t>
            </a:r>
            <a:r>
              <a:rPr lang="en-US" sz="1800" dirty="0">
                <a:latin typeface="+mn-lt"/>
              </a:rPr>
              <a:t> * </a:t>
            </a:r>
            <a:r>
              <a:rPr lang="en-US" sz="1800" dirty="0" err="1">
                <a:latin typeface="+mn-lt"/>
              </a:rPr>
              <a:t>priceEach</a:t>
            </a:r>
            <a:r>
              <a:rPr lang="en-US" sz="1800" dirty="0">
                <a:latin typeface="+mn-lt"/>
              </a:rPr>
              <a:t>).  </a:t>
            </a:r>
          </a:p>
          <a:p>
            <a:endParaRPr lang="en-US" sz="18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4C69E7B-2271-4C9F-B18B-ED164C8E987C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 SQL 03</a:t>
            </a:r>
            <a:br>
              <a:rPr lang="en-US" dirty="0"/>
            </a:br>
            <a:r>
              <a:rPr lang="en-US" sz="1200" dirty="0"/>
              <a:t>Save a .</a:t>
            </a:r>
            <a:r>
              <a:rPr lang="en-US" sz="1200" dirty="0" err="1"/>
              <a:t>sql</a:t>
            </a:r>
            <a:r>
              <a:rPr lang="en-US" sz="1200" dirty="0"/>
              <a:t> script labeled: lab03_”your </a:t>
            </a:r>
            <a:r>
              <a:rPr lang="en-US" sz="1200" dirty="0" err="1"/>
              <a:t>IdentiKey</a:t>
            </a:r>
            <a:r>
              <a:rPr lang="en-US" sz="1200" dirty="0"/>
              <a:t>” (for example: lab03_kesp5555)</a:t>
            </a:r>
          </a:p>
        </p:txBody>
      </p:sp>
    </p:spTree>
    <p:extLst>
      <p:ext uri="{BB962C8B-B14F-4D97-AF65-F5344CB8AC3E}">
        <p14:creationId xmlns:p14="http://schemas.microsoft.com/office/powerpoint/2010/main" val="29476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</a:rPr>
              <a:t>GROUP BY/HAVING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Write SQL SELECT statements to answer the following…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+mn-lt"/>
              </a:rPr>
              <a:t>How many products (i.e., </a:t>
            </a:r>
            <a:r>
              <a:rPr lang="en-US" sz="1800" i="1" dirty="0" err="1">
                <a:latin typeface="+mn-lt"/>
              </a:rPr>
              <a:t>productName</a:t>
            </a:r>
            <a:r>
              <a:rPr lang="en-US" sz="1800" dirty="0">
                <a:latin typeface="+mn-lt"/>
              </a:rPr>
              <a:t>) does each </a:t>
            </a:r>
            <a:r>
              <a:rPr lang="en-US" sz="1800" i="1" dirty="0" err="1">
                <a:latin typeface="+mn-lt"/>
              </a:rPr>
              <a:t>productline</a:t>
            </a:r>
            <a:r>
              <a:rPr lang="en-US" sz="1800" dirty="0">
                <a:latin typeface="+mn-lt"/>
              </a:rPr>
              <a:t> have? Order by most to least.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+mn-lt"/>
              </a:rPr>
              <a:t>How many products does each </a:t>
            </a:r>
            <a:r>
              <a:rPr lang="en-US" sz="1800" i="1" dirty="0" err="1">
                <a:latin typeface="+mn-lt"/>
              </a:rPr>
              <a:t>productline</a:t>
            </a:r>
            <a:r>
              <a:rPr lang="en-US" sz="1800" dirty="0">
                <a:latin typeface="+mn-lt"/>
              </a:rPr>
              <a:t> have? Show only the </a:t>
            </a:r>
            <a:r>
              <a:rPr lang="en-US" sz="1800" i="1" dirty="0" err="1">
                <a:latin typeface="+mn-lt"/>
              </a:rPr>
              <a:t>productline</a:t>
            </a:r>
            <a:r>
              <a:rPr lang="en-US" sz="1800" dirty="0">
                <a:latin typeface="+mn-lt"/>
              </a:rPr>
              <a:t>(s) with 10 or more products. Order by most to least.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+mn-lt"/>
              </a:rPr>
              <a:t>Show the ‘total revenue’ (i.e., sum (</a:t>
            </a:r>
            <a:r>
              <a:rPr lang="en-US" sz="1800" i="1" dirty="0" err="1">
                <a:latin typeface="+mn-lt"/>
              </a:rPr>
              <a:t>quantityOrdered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* </a:t>
            </a:r>
            <a:r>
              <a:rPr lang="en-US" sz="1800" i="1" dirty="0" err="1">
                <a:latin typeface="+mn-lt"/>
              </a:rPr>
              <a:t>priceEach</a:t>
            </a:r>
            <a:r>
              <a:rPr lang="en-US" sz="1800" dirty="0">
                <a:latin typeface="+mn-lt"/>
              </a:rPr>
              <a:t>)) for each </a:t>
            </a:r>
            <a:r>
              <a:rPr lang="en-US" sz="1800" i="1" dirty="0" err="1">
                <a:latin typeface="+mn-lt"/>
              </a:rPr>
              <a:t>orderNumber</a:t>
            </a:r>
            <a:r>
              <a:rPr lang="en-US" sz="1800" dirty="0">
                <a:latin typeface="+mn-lt"/>
              </a:rPr>
              <a:t>. Order by highest to lowest revenue.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+mn-lt"/>
              </a:rPr>
              <a:t>How many orders have been cancelled (i.e., </a:t>
            </a:r>
            <a:r>
              <a:rPr lang="en-US" sz="1800" i="1" dirty="0">
                <a:latin typeface="+mn-lt"/>
              </a:rPr>
              <a:t>status</a:t>
            </a:r>
            <a:r>
              <a:rPr lang="en-US" sz="1800" dirty="0">
                <a:latin typeface="+mn-lt"/>
              </a:rPr>
              <a:t> = ‘cancelled’)?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+mn-lt"/>
              </a:rPr>
              <a:t>Show the total ‘quantity in stock value’ (i.e., sum(</a:t>
            </a:r>
            <a:r>
              <a:rPr lang="en-US" sz="1800" dirty="0" err="1">
                <a:latin typeface="+mn-lt"/>
              </a:rPr>
              <a:t>quantityInStock</a:t>
            </a:r>
            <a:r>
              <a:rPr lang="en-US" sz="1800" dirty="0">
                <a:latin typeface="+mn-lt"/>
              </a:rPr>
              <a:t> * </a:t>
            </a:r>
            <a:r>
              <a:rPr lang="en-US" sz="1800" dirty="0" err="1">
                <a:latin typeface="+mn-lt"/>
              </a:rPr>
              <a:t>buyPrice</a:t>
            </a:r>
            <a:r>
              <a:rPr lang="en-US" sz="1800" dirty="0">
                <a:latin typeface="+mn-lt"/>
              </a:rPr>
              <a:t>)) by </a:t>
            </a:r>
            <a:r>
              <a:rPr lang="en-US" sz="1800" i="1" dirty="0" err="1">
                <a:latin typeface="+mn-lt"/>
              </a:rPr>
              <a:t>productVendor</a:t>
            </a:r>
            <a:r>
              <a:rPr lang="en-US" sz="1800" dirty="0">
                <a:latin typeface="+mn-lt"/>
              </a:rPr>
              <a:t>. Order by highest to lowest ‘quantity in stock value.’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811B40-937B-4D4B-BEED-1D072DA7A69E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 SQL 03</a:t>
            </a:r>
            <a:br>
              <a:rPr lang="en-US" dirty="0"/>
            </a:br>
            <a:r>
              <a:rPr lang="en-US" sz="1200" dirty="0"/>
              <a:t>Save a .</a:t>
            </a:r>
            <a:r>
              <a:rPr lang="en-US" sz="1200" dirty="0" err="1"/>
              <a:t>sql</a:t>
            </a:r>
            <a:r>
              <a:rPr lang="en-US" sz="1200" dirty="0"/>
              <a:t> script labeled: lab03_”your </a:t>
            </a:r>
            <a:r>
              <a:rPr lang="en-US" sz="1200" dirty="0" err="1"/>
              <a:t>IdentiKey</a:t>
            </a:r>
            <a:r>
              <a:rPr lang="en-US" sz="1200" dirty="0"/>
              <a:t>” (for example: lab03_kesp5555)</a:t>
            </a:r>
          </a:p>
        </p:txBody>
      </p:sp>
    </p:spTree>
    <p:extLst>
      <p:ext uri="{BB962C8B-B14F-4D97-AF65-F5344CB8AC3E}">
        <p14:creationId xmlns:p14="http://schemas.microsoft.com/office/powerpoint/2010/main" val="348826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>
                <a:latin typeface="+mn-lt"/>
              </a:rPr>
              <a:t>How many customers from the </a:t>
            </a:r>
            <a:r>
              <a:rPr lang="en-US" sz="1800" i="1" dirty="0">
                <a:latin typeface="+mn-lt"/>
              </a:rPr>
              <a:t>customers</a:t>
            </a:r>
            <a:r>
              <a:rPr lang="en-US" sz="1800" dirty="0">
                <a:latin typeface="+mn-lt"/>
              </a:rPr>
              <a:t> table have no sales representative(s)?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1800" dirty="0">
                <a:latin typeface="+mn-lt"/>
              </a:rPr>
              <a:t>Show the ‘total revenue’ by </a:t>
            </a:r>
            <a:r>
              <a:rPr lang="en-US" sz="1800" i="1" dirty="0" err="1">
                <a:latin typeface="+mn-lt"/>
              </a:rPr>
              <a:t>productCode</a:t>
            </a:r>
            <a:r>
              <a:rPr lang="en-US" sz="1800" dirty="0">
                <a:latin typeface="+mn-lt"/>
              </a:rPr>
              <a:t>. Show only products with more than 50,000 in ‘total revenue.’ Order by highest to lowest revenue. 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1800" dirty="0">
                <a:latin typeface="+mn-lt"/>
              </a:rPr>
              <a:t>How many customers does the company have in each </a:t>
            </a:r>
            <a:r>
              <a:rPr lang="en-US" sz="1800" i="1" dirty="0">
                <a:latin typeface="+mn-lt"/>
              </a:rPr>
              <a:t>country/city </a:t>
            </a:r>
            <a:r>
              <a:rPr lang="en-US" sz="1800" dirty="0">
                <a:latin typeface="+mn-lt"/>
              </a:rPr>
              <a:t>(i.e., group by</a:t>
            </a:r>
            <a:r>
              <a:rPr lang="en-US" sz="1800" i="1" dirty="0">
                <a:latin typeface="+mn-lt"/>
              </a:rPr>
              <a:t> country, </a:t>
            </a:r>
            <a:r>
              <a:rPr lang="en-US" sz="1800" dirty="0">
                <a:latin typeface="+mn-lt"/>
              </a:rPr>
              <a:t>then by</a:t>
            </a:r>
            <a:r>
              <a:rPr lang="en-US" sz="1800" i="1" dirty="0">
                <a:latin typeface="+mn-lt"/>
              </a:rPr>
              <a:t> city)</a:t>
            </a:r>
            <a:r>
              <a:rPr lang="en-US" sz="1800" dirty="0">
                <a:latin typeface="+mn-lt"/>
              </a:rPr>
              <a:t> with a </a:t>
            </a:r>
            <a:r>
              <a:rPr lang="en-US" sz="1800" i="1" dirty="0" err="1">
                <a:latin typeface="+mn-lt"/>
              </a:rPr>
              <a:t>creditLimit</a:t>
            </a:r>
            <a:r>
              <a:rPr lang="en-US" sz="1800" dirty="0">
                <a:latin typeface="+mn-lt"/>
              </a:rPr>
              <a:t> over 100,000? Order by most to least customers while showing only cities with 2 or more customers. 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1800" dirty="0">
                <a:latin typeface="+mn-lt"/>
              </a:rPr>
              <a:t>How many customers does each sales representative (i.e., </a:t>
            </a:r>
            <a:r>
              <a:rPr lang="en-US" sz="1800" i="1" dirty="0" err="1">
                <a:latin typeface="+mn-lt"/>
              </a:rPr>
              <a:t>salesRepEmployeeNumber</a:t>
            </a:r>
            <a:r>
              <a:rPr lang="en-US" sz="1800" dirty="0">
                <a:latin typeface="+mn-lt"/>
              </a:rPr>
              <a:t>) have in each city? Remove/exclude any rows where the </a:t>
            </a:r>
            <a:r>
              <a:rPr lang="en-US" sz="1800" i="1">
                <a:latin typeface="+mn-lt"/>
              </a:rPr>
              <a:t>salesRepEmployeeNumber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is NULL. Order by the number of customers (i.e., count of customers) in descending order.</a:t>
            </a:r>
          </a:p>
          <a:p>
            <a:pPr marL="457200" indent="-457200">
              <a:buFont typeface="+mj-lt"/>
              <a:buAutoNum type="arabicPeriod" startAt="11"/>
              <a:tabLst>
                <a:tab pos="4572000" algn="l"/>
              </a:tabLst>
            </a:pPr>
            <a:r>
              <a:rPr lang="en-US" sz="1800" dirty="0">
                <a:latin typeface="+mn-lt"/>
              </a:rPr>
              <a:t>Show the number of products for each </a:t>
            </a:r>
            <a:r>
              <a:rPr lang="en-US" sz="1800" i="1" dirty="0" err="1">
                <a:latin typeface="+mn-lt"/>
              </a:rPr>
              <a:t>productScale</a:t>
            </a:r>
            <a:r>
              <a:rPr lang="en-US" sz="1800" dirty="0">
                <a:latin typeface="+mn-lt"/>
              </a:rPr>
              <a:t>. Order by </a:t>
            </a:r>
            <a:r>
              <a:rPr lang="en-US" sz="1800" i="1" dirty="0" err="1">
                <a:latin typeface="+mn-lt"/>
              </a:rPr>
              <a:t>productScale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in ascending order.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07194-2893-4147-A320-F4C8D5992966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 SQL 03</a:t>
            </a:r>
            <a:br>
              <a:rPr lang="en-US" dirty="0"/>
            </a:br>
            <a:r>
              <a:rPr lang="en-US" sz="1200" dirty="0"/>
              <a:t>Save a .</a:t>
            </a:r>
            <a:r>
              <a:rPr lang="en-US" sz="1200" dirty="0" err="1"/>
              <a:t>sql</a:t>
            </a:r>
            <a:r>
              <a:rPr lang="en-US" sz="1200" dirty="0"/>
              <a:t> script labeled: lab03_”your </a:t>
            </a:r>
            <a:r>
              <a:rPr lang="en-US" sz="1200" dirty="0" err="1"/>
              <a:t>IdentiKey</a:t>
            </a:r>
            <a:r>
              <a:rPr lang="en-US" sz="1200" dirty="0"/>
              <a:t>” (for example: lab03_kesp5555)</a:t>
            </a:r>
          </a:p>
        </p:txBody>
      </p:sp>
    </p:spTree>
    <p:extLst>
      <p:ext uri="{BB962C8B-B14F-4D97-AF65-F5344CB8AC3E}">
        <p14:creationId xmlns:p14="http://schemas.microsoft.com/office/powerpoint/2010/main" val="400390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One .</a:t>
            </a:r>
            <a:r>
              <a:rPr lang="en-US" sz="1800" dirty="0" err="1"/>
              <a:t>sql</a:t>
            </a:r>
            <a:r>
              <a:rPr lang="en-US" sz="1800" dirty="0"/>
              <a:t> file with your 15 SQL scripts.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OPTIONAL…a </a:t>
            </a:r>
            <a:r>
              <a:rPr lang="en-US" sz="1800" dirty="0"/>
              <a:t>word document, PDF, </a:t>
            </a:r>
            <a:r>
              <a:rPr lang="en-US" sz="1800"/>
              <a:t>or PowerPoint </a:t>
            </a:r>
            <a:r>
              <a:rPr lang="en-US" sz="1800" dirty="0"/>
              <a:t>with screenshots of your SQL code and the first 10 - 20 lines of output for each of your 15 SQL scripts (i.e., select statements). Example: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This lab assignment will be reviewed by two peers, taking the average score from these two peer reviews, based on (1) the ability to execute/run each select statement and (2) the “recommended” output for each select statement.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Submit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307374" cy="2230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38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8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8060</TotalTime>
  <Words>733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LAB SQL 03 Database(s): salesshort  Lab goals. Use the GROUP BY, HAVING clauses and other aggregate functions with either your local MySQL Community Server instance or the on-premise MySQL server at Leeds. If you use your local MySQL Community Server instance, you will need to load the salesshort database into your local instance using the .sql file: DB02 salesshort.sql.  Remember to select ‘Don’t Limit’ to ensure your query results are not being limited to the first 10, 50, 100 rows, etc…    </vt:lpstr>
      <vt:lpstr>ER Diagram for SalesShort Database</vt:lpstr>
      <vt:lpstr>PowerPoint Presentation</vt:lpstr>
      <vt:lpstr>PowerPoint Presentation</vt:lpstr>
      <vt:lpstr>PowerPoint Presentation</vt:lpstr>
      <vt:lpstr>Submit the following: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MGMT4205</dc:title>
  <dc:creator>KarinaHauser</dc:creator>
  <cp:lastModifiedBy>keith</cp:lastModifiedBy>
  <cp:revision>303</cp:revision>
  <cp:lastPrinted>2015-09-01T03:40:58Z</cp:lastPrinted>
  <dcterms:created xsi:type="dcterms:W3CDTF">2010-10-28T17:57:07Z</dcterms:created>
  <dcterms:modified xsi:type="dcterms:W3CDTF">2020-09-12T14:47:53Z</dcterms:modified>
</cp:coreProperties>
</file>