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401" r:id="rId2"/>
    <p:sldId id="395" r:id="rId3"/>
    <p:sldId id="398" r:id="rId4"/>
    <p:sldId id="399" r:id="rId5"/>
    <p:sldId id="403" r:id="rId6"/>
    <p:sldId id="404" r:id="rId7"/>
    <p:sldId id="405" r:id="rId8"/>
  </p:sldIdLst>
  <p:sldSz cx="9144000" cy="6858000" type="screen4x3"/>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3" d="2"/>
        <a:sy n="3" d="2"/>
      </p:scale>
      <p:origin x="0" y="0"/>
    </p:cViewPr>
  </p:notesTextViewPr>
  <p:sorterViewPr>
    <p:cViewPr varScale="1">
      <p:scale>
        <a:sx n="1" d="1"/>
        <a:sy n="1" d="1"/>
      </p:scale>
      <p:origin x="0" y="-7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5"/>
          </a:xfrm>
          <a:prstGeom prst="rect">
            <a:avLst/>
          </a:prstGeom>
        </p:spPr>
        <p:txBody>
          <a:bodyPr vert="horz" lIns="94229" tIns="47115" rIns="94229" bIns="47115" rtlCol="0"/>
          <a:lstStyle>
            <a:lvl1pPr algn="l">
              <a:defRPr sz="1200"/>
            </a:lvl1pPr>
          </a:lstStyle>
          <a:p>
            <a:endParaRPr lang="en-US"/>
          </a:p>
        </p:txBody>
      </p:sp>
      <p:sp>
        <p:nvSpPr>
          <p:cNvPr id="3" name="Date Placeholder 2"/>
          <p:cNvSpPr>
            <a:spLocks noGrp="1"/>
          </p:cNvSpPr>
          <p:nvPr>
            <p:ph type="dt" sz="quarter" idx="1"/>
          </p:nvPr>
        </p:nvSpPr>
        <p:spPr>
          <a:xfrm>
            <a:off x="4023093" y="0"/>
            <a:ext cx="3077739" cy="471055"/>
          </a:xfrm>
          <a:prstGeom prst="rect">
            <a:avLst/>
          </a:prstGeom>
        </p:spPr>
        <p:txBody>
          <a:bodyPr vert="horz" lIns="94229" tIns="47115" rIns="94229" bIns="47115" rtlCol="0"/>
          <a:lstStyle>
            <a:lvl1pPr algn="r">
              <a:defRPr sz="1200"/>
            </a:lvl1pPr>
          </a:lstStyle>
          <a:p>
            <a:fld id="{5B16C4CA-F457-4247-8626-AD98CF60015B}" type="datetimeFigureOut">
              <a:rPr lang="en-US" smtClean="0"/>
              <a:t>9/14/2020</a:t>
            </a:fld>
            <a:endParaRPr lang="en-US"/>
          </a:p>
        </p:txBody>
      </p:sp>
      <p:sp>
        <p:nvSpPr>
          <p:cNvPr id="4" name="Footer Placeholder 3"/>
          <p:cNvSpPr>
            <a:spLocks noGrp="1"/>
          </p:cNvSpPr>
          <p:nvPr>
            <p:ph type="ftr" sz="quarter" idx="2"/>
          </p:nvPr>
        </p:nvSpPr>
        <p:spPr>
          <a:xfrm>
            <a:off x="0" y="8917423"/>
            <a:ext cx="3077739" cy="471054"/>
          </a:xfrm>
          <a:prstGeom prst="rect">
            <a:avLst/>
          </a:prstGeom>
        </p:spPr>
        <p:txBody>
          <a:bodyPr vert="horz" lIns="94229" tIns="47115" rIns="94229" bIns="47115" rtlCol="0" anchor="b"/>
          <a:lstStyle>
            <a:lvl1pPr algn="l">
              <a:defRPr sz="1200"/>
            </a:lvl1pPr>
          </a:lstStyle>
          <a:p>
            <a:endParaRPr lang="en-US"/>
          </a:p>
        </p:txBody>
      </p:sp>
      <p:sp>
        <p:nvSpPr>
          <p:cNvPr id="5" name="Slide Number Placeholder 4"/>
          <p:cNvSpPr>
            <a:spLocks noGrp="1"/>
          </p:cNvSpPr>
          <p:nvPr>
            <p:ph type="sldNum" sz="quarter" idx="3"/>
          </p:nvPr>
        </p:nvSpPr>
        <p:spPr>
          <a:xfrm>
            <a:off x="4023093" y="8917423"/>
            <a:ext cx="3077739" cy="471054"/>
          </a:xfrm>
          <a:prstGeom prst="rect">
            <a:avLst/>
          </a:prstGeom>
        </p:spPr>
        <p:txBody>
          <a:bodyPr vert="horz" lIns="94229" tIns="47115" rIns="94229" bIns="47115" rtlCol="0" anchor="b"/>
          <a:lstStyle>
            <a:lvl1pPr algn="r">
              <a:defRPr sz="1200"/>
            </a:lvl1pPr>
          </a:lstStyle>
          <a:p>
            <a:fld id="{2734602C-0D6B-4881-9AF6-466861D6DEFF}" type="slidenum">
              <a:rPr lang="en-US" smtClean="0"/>
              <a:t>‹#›</a:t>
            </a:fld>
            <a:endParaRPr lang="en-US"/>
          </a:p>
        </p:txBody>
      </p:sp>
    </p:spTree>
    <p:extLst>
      <p:ext uri="{BB962C8B-B14F-4D97-AF65-F5344CB8AC3E}">
        <p14:creationId xmlns:p14="http://schemas.microsoft.com/office/powerpoint/2010/main" val="32203697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5" rIns="94229" bIns="47115" rtlCol="0"/>
          <a:lstStyle>
            <a:lvl1pPr algn="l">
              <a:defRPr sz="1200"/>
            </a:lvl1pPr>
          </a:lstStyle>
          <a:p>
            <a:endParaRPr lang="en-US"/>
          </a:p>
        </p:txBody>
      </p:sp>
      <p:sp>
        <p:nvSpPr>
          <p:cNvPr id="3" name="Date Placeholder 2"/>
          <p:cNvSpPr>
            <a:spLocks noGrp="1"/>
          </p:cNvSpPr>
          <p:nvPr>
            <p:ph type="dt" idx="1"/>
          </p:nvPr>
        </p:nvSpPr>
        <p:spPr>
          <a:xfrm>
            <a:off x="4023093" y="0"/>
            <a:ext cx="3077739" cy="469424"/>
          </a:xfrm>
          <a:prstGeom prst="rect">
            <a:avLst/>
          </a:prstGeom>
        </p:spPr>
        <p:txBody>
          <a:bodyPr vert="horz" lIns="94229" tIns="47115" rIns="94229" bIns="47115" rtlCol="0"/>
          <a:lstStyle>
            <a:lvl1pPr algn="r">
              <a:defRPr sz="1200"/>
            </a:lvl1pPr>
          </a:lstStyle>
          <a:p>
            <a:fld id="{A1E7C023-1A84-4A13-813C-B2FC46ED4488}" type="datetimeFigureOut">
              <a:rPr lang="en-US" smtClean="0"/>
              <a:t>9/14/2020</a:t>
            </a:fld>
            <a:endParaRPr lang="en-US"/>
          </a:p>
        </p:txBody>
      </p:sp>
      <p:sp>
        <p:nvSpPr>
          <p:cNvPr id="4" name="Slide Image Placeholder 3"/>
          <p:cNvSpPr>
            <a:spLocks noGrp="1" noRot="1" noChangeAspect="1"/>
          </p:cNvSpPr>
          <p:nvPr>
            <p:ph type="sldImg" idx="2"/>
          </p:nvPr>
        </p:nvSpPr>
        <p:spPr>
          <a:xfrm>
            <a:off x="1203325" y="704850"/>
            <a:ext cx="4695825" cy="3521075"/>
          </a:xfrm>
          <a:prstGeom prst="rect">
            <a:avLst/>
          </a:prstGeom>
          <a:noFill/>
          <a:ln w="12700">
            <a:solidFill>
              <a:prstClr val="black"/>
            </a:solidFill>
          </a:ln>
        </p:spPr>
        <p:txBody>
          <a:bodyPr vert="horz" lIns="94229" tIns="47115" rIns="94229" bIns="47115" rtlCol="0" anchor="ctr"/>
          <a:lstStyle/>
          <a:p>
            <a:endParaRPr lang="en-US"/>
          </a:p>
        </p:txBody>
      </p:sp>
      <p:sp>
        <p:nvSpPr>
          <p:cNvPr id="5" name="Notes Placeholder 4"/>
          <p:cNvSpPr>
            <a:spLocks noGrp="1"/>
          </p:cNvSpPr>
          <p:nvPr>
            <p:ph type="body" sz="quarter" idx="3"/>
          </p:nvPr>
        </p:nvSpPr>
        <p:spPr>
          <a:xfrm>
            <a:off x="710248" y="4459527"/>
            <a:ext cx="5681980" cy="4224814"/>
          </a:xfrm>
          <a:prstGeom prst="rect">
            <a:avLst/>
          </a:prstGeom>
        </p:spPr>
        <p:txBody>
          <a:bodyPr vert="horz" lIns="94229" tIns="47115" rIns="94229" bIns="471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69424"/>
          </a:xfrm>
          <a:prstGeom prst="rect">
            <a:avLst/>
          </a:prstGeom>
        </p:spPr>
        <p:txBody>
          <a:bodyPr vert="horz" lIns="94229" tIns="47115" rIns="94229" bIns="47115" rtlCol="0" anchor="b"/>
          <a:lstStyle>
            <a:lvl1pPr algn="l">
              <a:defRPr sz="1200"/>
            </a:lvl1pPr>
          </a:lstStyle>
          <a:p>
            <a:endParaRPr lang="en-US"/>
          </a:p>
        </p:txBody>
      </p:sp>
      <p:sp>
        <p:nvSpPr>
          <p:cNvPr id="7" name="Slide Number Placeholder 6"/>
          <p:cNvSpPr>
            <a:spLocks noGrp="1"/>
          </p:cNvSpPr>
          <p:nvPr>
            <p:ph type="sldNum" sz="quarter" idx="5"/>
          </p:nvPr>
        </p:nvSpPr>
        <p:spPr>
          <a:xfrm>
            <a:off x="4023093" y="8917422"/>
            <a:ext cx="3077739" cy="469424"/>
          </a:xfrm>
          <a:prstGeom prst="rect">
            <a:avLst/>
          </a:prstGeom>
        </p:spPr>
        <p:txBody>
          <a:bodyPr vert="horz" lIns="94229" tIns="47115" rIns="94229" bIns="47115" rtlCol="0" anchor="b"/>
          <a:lstStyle>
            <a:lvl1pPr algn="r">
              <a:defRPr sz="1200"/>
            </a:lvl1pPr>
          </a:lstStyle>
          <a:p>
            <a:fld id="{F7E0ADA7-E000-4E37-A9D4-08F360D33D0B}" type="slidenum">
              <a:rPr lang="en-US" smtClean="0"/>
              <a:t>‹#›</a:t>
            </a:fld>
            <a:endParaRPr lang="en-US"/>
          </a:p>
        </p:txBody>
      </p:sp>
    </p:spTree>
    <p:extLst>
      <p:ext uri="{BB962C8B-B14F-4D97-AF65-F5344CB8AC3E}">
        <p14:creationId xmlns:p14="http://schemas.microsoft.com/office/powerpoint/2010/main" val="113827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685800" y="2730783"/>
            <a:ext cx="7766460" cy="622017"/>
          </a:xfrm>
        </p:spPr>
        <p:txBody>
          <a:bodyPr>
            <a:normAutofit/>
          </a:bodyPr>
          <a:lstStyle>
            <a:lvl1pPr marL="0" indent="0" algn="ctr">
              <a:buNone/>
              <a:defRPr b="0" i="0" u="none" baseline="0"/>
            </a:lvl1pPr>
          </a:lstStyle>
          <a:p>
            <a:r>
              <a:rPr lang="en-US" sz="2800" i="1" dirty="0">
                <a:solidFill>
                  <a:srgbClr val="6C747B"/>
                </a:solidFill>
                <a:latin typeface="Arial"/>
                <a:cs typeface="Arial"/>
              </a:rPr>
              <a:t>Topic</a:t>
            </a:r>
          </a:p>
        </p:txBody>
      </p:sp>
      <p:sp>
        <p:nvSpPr>
          <p:cNvPr id="6" name="TextBox 5"/>
          <p:cNvSpPr txBox="1"/>
          <p:nvPr userDrawn="1"/>
        </p:nvSpPr>
        <p:spPr>
          <a:xfrm>
            <a:off x="2310889" y="3750616"/>
            <a:ext cx="4516282" cy="830997"/>
          </a:xfrm>
          <a:prstGeom prst="rect">
            <a:avLst/>
          </a:prstGeom>
          <a:noFill/>
        </p:spPr>
        <p:txBody>
          <a:bodyPr wrap="square" rtlCol="0">
            <a:spAutoFit/>
          </a:bodyPr>
          <a:lstStyle/>
          <a:p>
            <a:pPr algn="ctr"/>
            <a:r>
              <a:rPr lang="en-US" sz="1600" dirty="0">
                <a:solidFill>
                  <a:srgbClr val="6C747B"/>
                </a:solidFill>
                <a:latin typeface="Arial"/>
                <a:cs typeface="Arial"/>
              </a:rPr>
              <a:t>Dr. Karina Hauser</a:t>
            </a:r>
          </a:p>
          <a:p>
            <a:pPr algn="ctr"/>
            <a:r>
              <a:rPr lang="en-US" sz="1600" dirty="0">
                <a:solidFill>
                  <a:srgbClr val="6C747B"/>
                </a:solidFill>
                <a:latin typeface="Arial"/>
                <a:cs typeface="Arial"/>
              </a:rPr>
              <a:t>Senior</a:t>
            </a:r>
            <a:r>
              <a:rPr lang="en-US" sz="1600" baseline="0" dirty="0">
                <a:solidFill>
                  <a:srgbClr val="6C747B"/>
                </a:solidFill>
                <a:latin typeface="Arial"/>
                <a:cs typeface="Arial"/>
              </a:rPr>
              <a:t> Lecturer</a:t>
            </a:r>
            <a:endParaRPr lang="en-US" sz="1600" dirty="0">
              <a:solidFill>
                <a:srgbClr val="6C747B"/>
              </a:solidFill>
              <a:latin typeface="Arial"/>
              <a:cs typeface="Arial"/>
            </a:endParaRPr>
          </a:p>
          <a:p>
            <a:pPr algn="ctr"/>
            <a:r>
              <a:rPr lang="en-US" sz="1600" dirty="0">
                <a:solidFill>
                  <a:srgbClr val="6C747B"/>
                </a:solidFill>
                <a:latin typeface="Arial"/>
                <a:cs typeface="Arial"/>
              </a:rPr>
              <a:t>Management</a:t>
            </a:r>
            <a:r>
              <a:rPr lang="en-US" sz="1600" baseline="0" dirty="0">
                <a:solidFill>
                  <a:srgbClr val="6C747B"/>
                </a:solidFill>
                <a:latin typeface="Arial"/>
                <a:cs typeface="Arial"/>
              </a:rPr>
              <a:t> &amp; Entrepreneurship</a:t>
            </a:r>
            <a:endParaRPr lang="en-US" sz="1600" dirty="0">
              <a:solidFill>
                <a:srgbClr val="6C747B"/>
              </a:solidFill>
              <a:latin typeface="Arial"/>
              <a:cs typeface="Arial"/>
            </a:endParaRPr>
          </a:p>
        </p:txBody>
      </p:sp>
      <p:sp>
        <p:nvSpPr>
          <p:cNvPr id="4" name="Title 3"/>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943160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ext Placeholder 2"/>
          <p:cNvSpPr>
            <a:spLocks noGrp="1"/>
          </p:cNvSpPr>
          <p:nvPr>
            <p:ph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aseline="0">
                <a:solidFill>
                  <a:schemeClr val="bg1">
                    <a:lumMod val="50000"/>
                  </a:schemeClr>
                </a:solidFill>
                <a:latin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baseline="0">
                <a:latin typeface="Arial" pitchFamily="34" charset="0"/>
              </a:defRPr>
            </a:lvl1pPr>
            <a:lvl2pPr>
              <a:defRPr baseline="0">
                <a:latin typeface="Arial" pitchFamily="34" charset="0"/>
              </a:defRPr>
            </a:lvl2pPr>
            <a:lvl3pPr>
              <a:defRPr baseline="0">
                <a:latin typeface="Arial" pitchFamily="34" charset="0"/>
              </a:defRPr>
            </a:lvl3pPr>
            <a:lvl4pPr>
              <a:defRPr baseline="0">
                <a:latin typeface="Arial" pitchFamily="34" charset="0"/>
              </a:defRPr>
            </a:lvl4pPr>
            <a:lvl5pPr>
              <a:defRPr baseline="0">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8837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tif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p:cNvCxnSpPr/>
          <p:nvPr userDrawn="1"/>
        </p:nvCxnSpPr>
        <p:spPr>
          <a:xfrm>
            <a:off x="457200" y="6096000"/>
            <a:ext cx="8229600" cy="1588"/>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57200" y="6174044"/>
            <a:ext cx="2743200" cy="576606"/>
          </a:xfrm>
          <a:prstGeom prst="rect">
            <a:avLst/>
          </a:prstGeom>
        </p:spPr>
      </p:pic>
    </p:spTree>
  </p:cSld>
  <p:clrMap bg1="lt1" tx1="dk1" bg2="lt2" tx2="dk2" accent1="accent1" accent2="accent2" accent3="accent3" accent4="accent4" accent5="accent5" accent6="accent6" hlink="hlink" folHlink="folHlink"/>
  <p:sldLayoutIdLst>
    <p:sldLayoutId id="2147483656"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Black"/>
          <a:ea typeface="+mn-ea"/>
          <a:cs typeface="Arial Black"/>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file/d/1GOe3LdwuB4zKBNoo4CXCQuquqTPMThr7/view?usp=sharing" TargetMode="External"/><Relationship Id="rId2" Type="http://schemas.openxmlformats.org/officeDocument/2006/relationships/hyperlink" Target="https://drive.google.com/open?id=1FiSJll261Zec9yELRa6XTYpbHech-hbB"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emo.phpmyadmin.net/master-confi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mysql.com/doc/refman/8.0/en/group-by-handling.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14400"/>
            <a:ext cx="8229600" cy="3200400"/>
          </a:xfrm>
        </p:spPr>
        <p:txBody>
          <a:bodyPr>
            <a:normAutofit fontScale="90000"/>
          </a:bodyPr>
          <a:lstStyle/>
          <a:p>
            <a:r>
              <a:rPr lang="en-US" b="1" dirty="0"/>
              <a:t>LAB SQL 04</a:t>
            </a:r>
            <a:br>
              <a:rPr lang="en-US" b="1" dirty="0"/>
            </a:br>
            <a:r>
              <a:rPr lang="en-US" sz="2400" b="1" dirty="0"/>
              <a:t>Database(s): </a:t>
            </a:r>
            <a:r>
              <a:rPr lang="en-US" sz="2400" b="1" dirty="0" err="1"/>
              <a:t>salesshort</a:t>
            </a:r>
            <a:br>
              <a:rPr lang="en-US" sz="2400" b="1" dirty="0"/>
            </a:br>
            <a:br>
              <a:rPr lang="en-US" sz="2400" b="1" dirty="0"/>
            </a:br>
            <a:r>
              <a:rPr lang="en-US" sz="2000" b="1" dirty="0"/>
              <a:t>Lab goals. </a:t>
            </a:r>
            <a:r>
              <a:rPr lang="en-US" sz="2000" dirty="0"/>
              <a:t>Use inner joins with either your local MySQL Community Server instance or the on-premise MySQL server at Leeds. If you use your local MySQL Community Server instance, you will need to load the </a:t>
            </a:r>
            <a:r>
              <a:rPr lang="en-US" sz="2000" dirty="0" err="1"/>
              <a:t>salesshort</a:t>
            </a:r>
            <a:r>
              <a:rPr lang="en-US" sz="2000" dirty="0"/>
              <a:t> database into your local instance using the .</a:t>
            </a:r>
            <a:r>
              <a:rPr lang="en-US" sz="2000" dirty="0" err="1"/>
              <a:t>sql</a:t>
            </a:r>
            <a:r>
              <a:rPr lang="en-US" sz="2000" dirty="0"/>
              <a:t> file: </a:t>
            </a:r>
            <a:r>
              <a:rPr lang="en-US" sz="2000" dirty="0">
                <a:hlinkClick r:id="rId2"/>
              </a:rPr>
              <a:t>S02 </a:t>
            </a:r>
            <a:r>
              <a:rPr lang="en-US" sz="2000" dirty="0" err="1">
                <a:hlinkClick r:id="rId2"/>
              </a:rPr>
              <a:t>salesshort.sql</a:t>
            </a:r>
            <a:r>
              <a:rPr lang="en-US" sz="2000" dirty="0"/>
              <a:t>.</a:t>
            </a:r>
            <a:br>
              <a:rPr lang="en-US" sz="2000" dirty="0"/>
            </a:br>
            <a:br>
              <a:rPr lang="en-US" sz="2000" dirty="0"/>
            </a:br>
            <a:r>
              <a:rPr lang="en-US" sz="2000" dirty="0"/>
              <a:t>Remember to select ‘Don’t Limit’ to ensure your query results are not being limited to the first 10, 50, 100 rows, etc…  </a:t>
            </a:r>
            <a:br>
              <a:rPr lang="en-US" sz="2000" dirty="0"/>
            </a:br>
            <a:br>
              <a:rPr lang="en-US" sz="2000" dirty="0"/>
            </a:br>
            <a:endParaRPr lang="en-US" sz="2000" dirty="0"/>
          </a:p>
        </p:txBody>
      </p:sp>
      <p:sp>
        <p:nvSpPr>
          <p:cNvPr id="6" name="TextBox 5"/>
          <p:cNvSpPr txBox="1"/>
          <p:nvPr/>
        </p:nvSpPr>
        <p:spPr>
          <a:xfrm>
            <a:off x="5791200" y="5638800"/>
            <a:ext cx="2895600" cy="461665"/>
          </a:xfrm>
          <a:prstGeom prst="rect">
            <a:avLst/>
          </a:prstGeom>
          <a:noFill/>
        </p:spPr>
        <p:txBody>
          <a:bodyPr wrap="square" rtlCol="0">
            <a:spAutoFit/>
          </a:bodyPr>
          <a:lstStyle/>
          <a:p>
            <a:pPr algn="r"/>
            <a:r>
              <a:rPr lang="en-US" sz="1200" dirty="0">
                <a:solidFill>
                  <a:srgbClr val="6C747B"/>
                </a:solidFill>
                <a:latin typeface="Arial"/>
                <a:cs typeface="Arial"/>
              </a:rPr>
              <a:t>Originally created by: Dr. Karina Hauser</a:t>
            </a:r>
          </a:p>
          <a:p>
            <a:pPr algn="r"/>
            <a:r>
              <a:rPr lang="en-US" sz="1200" dirty="0">
                <a:solidFill>
                  <a:srgbClr val="6C747B"/>
                </a:solidFill>
                <a:latin typeface="Arial"/>
                <a:cs typeface="Arial"/>
              </a:rPr>
              <a:t>Modified by: Keith Sparling</a:t>
            </a:r>
          </a:p>
        </p:txBody>
      </p:sp>
      <p:sp>
        <p:nvSpPr>
          <p:cNvPr id="4" name="TextBox 3"/>
          <p:cNvSpPr txBox="1"/>
          <p:nvPr/>
        </p:nvSpPr>
        <p:spPr>
          <a:xfrm>
            <a:off x="533400" y="5410200"/>
            <a:ext cx="2895600" cy="646331"/>
          </a:xfrm>
          <a:prstGeom prst="rect">
            <a:avLst/>
          </a:prstGeom>
          <a:noFill/>
        </p:spPr>
        <p:txBody>
          <a:bodyPr wrap="square" rtlCol="0">
            <a:spAutoFit/>
          </a:bodyPr>
          <a:lstStyle/>
          <a:p>
            <a:r>
              <a:rPr lang="en-US" sz="3600" dirty="0">
                <a:solidFill>
                  <a:srgbClr val="6C747B"/>
                </a:solidFill>
                <a:latin typeface="Arial"/>
                <a:cs typeface="Arial"/>
              </a:rPr>
              <a:t>MSBX-5405</a:t>
            </a:r>
          </a:p>
        </p:txBody>
      </p:sp>
      <p:sp>
        <p:nvSpPr>
          <p:cNvPr id="3" name="TextBox 2"/>
          <p:cNvSpPr txBox="1"/>
          <p:nvPr/>
        </p:nvSpPr>
        <p:spPr>
          <a:xfrm>
            <a:off x="152400" y="4529435"/>
            <a:ext cx="8153400" cy="923330"/>
          </a:xfrm>
          <a:prstGeom prst="rect">
            <a:avLst/>
          </a:prstGeom>
          <a:noFill/>
        </p:spPr>
        <p:txBody>
          <a:bodyPr wrap="square" rtlCol="0">
            <a:spAutoFit/>
          </a:bodyPr>
          <a:lstStyle/>
          <a:p>
            <a:r>
              <a:rPr lang="en-US" dirty="0"/>
              <a:t>If you are still troubleshooting any part of the MySQL installation process and/or connection to the MySQL server instance at Leeds, please reference </a:t>
            </a:r>
            <a:r>
              <a:rPr lang="en-US" dirty="0">
                <a:hlinkClick r:id="rId3"/>
              </a:rPr>
              <a:t>this PowerPoint</a:t>
            </a:r>
            <a:r>
              <a:rPr lang="en-US" dirty="0"/>
              <a:t>. You can also use MySQL in </a:t>
            </a:r>
            <a:r>
              <a:rPr lang="en-US" dirty="0">
                <a:hlinkClick r:id="rId4"/>
              </a:rPr>
              <a:t>phpMyAdmin</a:t>
            </a:r>
            <a:r>
              <a:rPr lang="en-US" dirty="0"/>
              <a:t> as a demo.</a:t>
            </a:r>
          </a:p>
        </p:txBody>
      </p:sp>
      <p:pic>
        <p:nvPicPr>
          <p:cNvPr id="5" name="Picture 4"/>
          <p:cNvPicPr>
            <a:picLocks noChangeAspect="1"/>
          </p:cNvPicPr>
          <p:nvPr/>
        </p:nvPicPr>
        <p:blipFill>
          <a:blip r:embed="rId5"/>
          <a:stretch>
            <a:fillRect/>
          </a:stretch>
        </p:blipFill>
        <p:spPr>
          <a:xfrm>
            <a:off x="4495800" y="3764870"/>
            <a:ext cx="4298133" cy="699860"/>
          </a:xfrm>
          <a:prstGeom prst="rect">
            <a:avLst/>
          </a:prstGeom>
          <a:ln>
            <a:solidFill>
              <a:schemeClr val="tx1"/>
            </a:solidFill>
          </a:ln>
        </p:spPr>
      </p:pic>
    </p:spTree>
    <p:extLst>
      <p:ext uri="{BB962C8B-B14F-4D97-AF65-F5344CB8AC3E}">
        <p14:creationId xmlns:p14="http://schemas.microsoft.com/office/powerpoint/2010/main" val="155724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534400" cy="1143000"/>
          </a:xfrm>
        </p:spPr>
        <p:txBody>
          <a:bodyPr>
            <a:normAutofit fontScale="90000"/>
          </a:bodyPr>
          <a:lstStyle/>
          <a:p>
            <a:r>
              <a:rPr lang="en-US" dirty="0"/>
              <a:t>ER Diagram for </a:t>
            </a:r>
            <a:r>
              <a:rPr lang="en-US" dirty="0" err="1"/>
              <a:t>SalesShort</a:t>
            </a:r>
            <a:r>
              <a:rPr lang="en-US" dirty="0"/>
              <a:t> Database</a:t>
            </a:r>
          </a:p>
        </p:txBody>
      </p:sp>
      <p:pic>
        <p:nvPicPr>
          <p:cNvPr id="7" name="Content Placeholder 6"/>
          <p:cNvPicPr>
            <a:picLocks noGrp="1" noChangeAspect="1"/>
          </p:cNvPicPr>
          <p:nvPr>
            <p:ph idx="1"/>
          </p:nvPr>
        </p:nvPicPr>
        <p:blipFill>
          <a:blip r:embed="rId2"/>
          <a:stretch>
            <a:fillRect/>
          </a:stretch>
        </p:blipFill>
        <p:spPr>
          <a:xfrm>
            <a:off x="304800" y="1676400"/>
            <a:ext cx="8229600" cy="2803337"/>
          </a:xfrm>
          <a:prstGeom prst="rect">
            <a:avLst/>
          </a:prstGeom>
        </p:spPr>
      </p:pic>
    </p:spTree>
    <p:extLst>
      <p:ext uri="{BB962C8B-B14F-4D97-AF65-F5344CB8AC3E}">
        <p14:creationId xmlns:p14="http://schemas.microsoft.com/office/powerpoint/2010/main" val="2244378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457200" indent="-457200">
              <a:buFont typeface="+mj-lt"/>
              <a:buAutoNum type="arabicPeriod"/>
            </a:pPr>
            <a:r>
              <a:rPr lang="en-US" sz="2400" dirty="0">
                <a:latin typeface="+mn-lt"/>
              </a:rPr>
              <a:t>Show all customers (number and name) and their cancelled orders only (order number, order date, and status).</a:t>
            </a:r>
          </a:p>
          <a:p>
            <a:pPr marL="457200" indent="-457200">
              <a:buFont typeface="+mj-lt"/>
              <a:buAutoNum type="arabicPeriod"/>
            </a:pPr>
            <a:r>
              <a:rPr lang="en-US" sz="2400" dirty="0">
                <a:latin typeface="+mn-lt"/>
              </a:rPr>
              <a:t>Show the </a:t>
            </a:r>
            <a:r>
              <a:rPr lang="en-US" sz="2400" dirty="0" err="1">
                <a:latin typeface="+mn-lt"/>
              </a:rPr>
              <a:t>customerNumber</a:t>
            </a:r>
            <a:r>
              <a:rPr lang="en-US" sz="2400" dirty="0">
                <a:latin typeface="+mn-lt"/>
              </a:rPr>
              <a:t>, </a:t>
            </a:r>
            <a:r>
              <a:rPr lang="en-US" sz="2400" dirty="0" err="1">
                <a:latin typeface="+mn-lt"/>
              </a:rPr>
              <a:t>customerName</a:t>
            </a:r>
            <a:r>
              <a:rPr lang="en-US" sz="2400" dirty="0">
                <a:latin typeface="+mn-lt"/>
              </a:rPr>
              <a:t>, and each customer’s number of orders (i.e., </a:t>
            </a:r>
            <a:r>
              <a:rPr lang="en-US" sz="2400" i="1" dirty="0">
                <a:latin typeface="+mn-lt"/>
              </a:rPr>
              <a:t>count(</a:t>
            </a:r>
            <a:r>
              <a:rPr lang="en-US" sz="2400" i="1" dirty="0" err="1">
                <a:latin typeface="+mn-lt"/>
              </a:rPr>
              <a:t>orderNumber</a:t>
            </a:r>
            <a:r>
              <a:rPr lang="en-US" sz="2400" i="1" dirty="0">
                <a:latin typeface="+mn-lt"/>
              </a:rPr>
              <a:t>))</a:t>
            </a:r>
            <a:r>
              <a:rPr lang="en-US" sz="2400" dirty="0">
                <a:latin typeface="+mn-lt"/>
              </a:rPr>
              <a:t>. Group by the </a:t>
            </a:r>
            <a:r>
              <a:rPr lang="en-US" sz="2400" dirty="0" err="1">
                <a:latin typeface="+mn-lt"/>
              </a:rPr>
              <a:t>customerNumber</a:t>
            </a:r>
            <a:r>
              <a:rPr lang="en-US" sz="2400" dirty="0">
                <a:latin typeface="+mn-lt"/>
              </a:rPr>
              <a:t>. Order by the number of orders (most to least).</a:t>
            </a:r>
          </a:p>
          <a:p>
            <a:pPr marL="457200" indent="-457200">
              <a:buFont typeface="+mj-lt"/>
              <a:buAutoNum type="arabicPeriod"/>
            </a:pPr>
            <a:r>
              <a:rPr lang="en-US" sz="2400" dirty="0">
                <a:latin typeface="+mn-lt"/>
              </a:rPr>
              <a:t>Show the product line, text description of the product line, and the number of products in the product line. Group by the product line. Order by the product line (A-Z).</a:t>
            </a:r>
          </a:p>
          <a:p>
            <a:pPr marL="457200" indent="-457200">
              <a:buFont typeface="+mj-lt"/>
              <a:buAutoNum type="arabicPeriod"/>
            </a:pPr>
            <a:r>
              <a:rPr lang="en-US" sz="2400" dirty="0">
                <a:latin typeface="+mn-lt"/>
              </a:rPr>
              <a:t>Show all orders (order number, order date, status) with product code, product name, and </a:t>
            </a:r>
            <a:r>
              <a:rPr lang="en-US" sz="2400" i="1" dirty="0">
                <a:latin typeface="+mn-lt"/>
              </a:rPr>
              <a:t>sum(</a:t>
            </a:r>
            <a:r>
              <a:rPr lang="en-US" sz="2400" i="1" dirty="0" err="1">
                <a:latin typeface="+mn-lt"/>
              </a:rPr>
              <a:t>quantityOrdered</a:t>
            </a:r>
            <a:r>
              <a:rPr lang="en-US" sz="2400" dirty="0">
                <a:latin typeface="+mn-lt"/>
              </a:rPr>
              <a:t>). Group by the order number, then group by the product code. Order by the order number, then order by the product name.</a:t>
            </a:r>
          </a:p>
          <a:p>
            <a:pPr marL="457200" indent="-457200">
              <a:buFont typeface="+mj-lt"/>
              <a:buAutoNum type="arabicPeriod"/>
            </a:pPr>
            <a:r>
              <a:rPr lang="en-US" sz="2400" dirty="0">
                <a:latin typeface="+mn-lt"/>
              </a:rPr>
              <a:t>Show all orders (order number, order date) with the ‘Total Revenue’ </a:t>
            </a:r>
            <a:r>
              <a:rPr lang="en-US" sz="2400" i="1" dirty="0">
                <a:latin typeface="+mn-lt"/>
              </a:rPr>
              <a:t>(</a:t>
            </a:r>
            <a:r>
              <a:rPr lang="en-US" sz="2400" i="1" dirty="0" err="1">
                <a:latin typeface="+mn-lt"/>
              </a:rPr>
              <a:t>quantityOrdered</a:t>
            </a:r>
            <a:r>
              <a:rPr lang="en-US" sz="2400" i="1" dirty="0">
                <a:latin typeface="+mn-lt"/>
              </a:rPr>
              <a:t> * </a:t>
            </a:r>
            <a:r>
              <a:rPr lang="en-US" sz="2400" i="1" dirty="0" err="1">
                <a:latin typeface="+mn-lt"/>
              </a:rPr>
              <a:t>priceEach</a:t>
            </a:r>
            <a:r>
              <a:rPr lang="en-US" sz="2400" i="1" dirty="0">
                <a:latin typeface="+mn-lt"/>
              </a:rPr>
              <a:t>) </a:t>
            </a:r>
            <a:r>
              <a:rPr lang="en-US" sz="2400" dirty="0">
                <a:latin typeface="+mn-lt"/>
              </a:rPr>
              <a:t>for the order. Group by the order number. Order by highest ‘Total Revenue’ to lowest. </a:t>
            </a:r>
          </a:p>
        </p:txBody>
      </p:sp>
      <p:sp>
        <p:nvSpPr>
          <p:cNvPr id="7" name="Title 2">
            <a:extLst>
              <a:ext uri="{FF2B5EF4-FFF2-40B4-BE49-F238E27FC236}">
                <a16:creationId xmlns:a16="http://schemas.microsoft.com/office/drawing/2014/main" id="{3CB8F83F-D596-450D-A787-54A2A49DD5F8}"/>
              </a:ext>
            </a:extLst>
          </p:cNvPr>
          <p:cNvSpPr txBox="1">
            <a:spLocks/>
          </p:cNvSpPr>
          <p:nvPr/>
        </p:nvSpPr>
        <p:spPr>
          <a:xfrm>
            <a:off x="304800" y="2286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mj-lt"/>
                <a:ea typeface="+mj-ea"/>
                <a:cs typeface="+mj-cs"/>
              </a:defRPr>
            </a:lvl1pPr>
          </a:lstStyle>
          <a:p>
            <a:r>
              <a:rPr lang="en-US" b="1" dirty="0"/>
              <a:t>LAB SQL 04</a:t>
            </a:r>
            <a:br>
              <a:rPr lang="en-US" dirty="0"/>
            </a:br>
            <a:r>
              <a:rPr lang="en-US" sz="1200" dirty="0"/>
              <a:t>Save a .</a:t>
            </a:r>
            <a:r>
              <a:rPr lang="en-US" sz="1200" dirty="0" err="1"/>
              <a:t>sql</a:t>
            </a:r>
            <a:r>
              <a:rPr lang="en-US" sz="1200" dirty="0"/>
              <a:t> script labeled: lab04_”your </a:t>
            </a:r>
            <a:r>
              <a:rPr lang="en-US" sz="1200" dirty="0" err="1"/>
              <a:t>IdentiKey</a:t>
            </a:r>
            <a:r>
              <a:rPr lang="en-US" sz="1200" dirty="0"/>
              <a:t>” (for example: lab04_kesp5555)</a:t>
            </a:r>
          </a:p>
        </p:txBody>
      </p:sp>
    </p:spTree>
    <p:extLst>
      <p:ext uri="{BB962C8B-B14F-4D97-AF65-F5344CB8AC3E}">
        <p14:creationId xmlns:p14="http://schemas.microsoft.com/office/powerpoint/2010/main" val="294767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Font typeface="+mj-lt"/>
              <a:buAutoNum type="arabicPeriod" startAt="6"/>
            </a:pPr>
            <a:r>
              <a:rPr lang="en-US" sz="2000" dirty="0">
                <a:latin typeface="+mn-lt"/>
              </a:rPr>
              <a:t>Show the ‘Total Revenue’ by product (code and name). Show only orders that have been cancelled.  Group by the product code. Order by ‘total revenue’ (highest to lowest).</a:t>
            </a:r>
          </a:p>
          <a:p>
            <a:pPr marL="457200" indent="-457200">
              <a:buFont typeface="+mj-lt"/>
              <a:buAutoNum type="arabicPeriod" startAt="6"/>
            </a:pPr>
            <a:r>
              <a:rPr lang="en-US" sz="2000" dirty="0">
                <a:latin typeface="+mn-lt"/>
              </a:rPr>
              <a:t>Show the ‘Total Revenue’ by customer (customer number and name). Show only orders with a status of resolved or shipped. Group by the customer number. Order by ‘total revenue’ (highest to lowest).</a:t>
            </a:r>
          </a:p>
          <a:p>
            <a:pPr marL="457200" indent="-457200">
              <a:buFont typeface="+mj-lt"/>
              <a:buAutoNum type="arabicPeriod" startAt="6"/>
            </a:pPr>
            <a:r>
              <a:rPr lang="en-US" sz="2000" dirty="0">
                <a:latin typeface="+mn-lt"/>
              </a:rPr>
              <a:t>Show all orders (number and date) with the product name, quantity ordered, </a:t>
            </a:r>
            <a:r>
              <a:rPr lang="en-US" sz="2000" dirty="0" err="1">
                <a:latin typeface="+mn-lt"/>
              </a:rPr>
              <a:t>msrp</a:t>
            </a:r>
            <a:r>
              <a:rPr lang="en-US" sz="2000" dirty="0">
                <a:latin typeface="+mn-lt"/>
              </a:rPr>
              <a:t>, price each, buy price, the difference between </a:t>
            </a:r>
            <a:r>
              <a:rPr lang="en-US" sz="2000" dirty="0" err="1">
                <a:latin typeface="+mn-lt"/>
              </a:rPr>
              <a:t>msrp</a:t>
            </a:r>
            <a:r>
              <a:rPr lang="en-US" sz="2000" dirty="0">
                <a:latin typeface="+mn-lt"/>
              </a:rPr>
              <a:t> and buy price (‘Potential Profit’), and the difference between price each and buy price (‘Actual Profit’). Show also the percentage of actual profit compared to potential profit (i.e., actual profit divided by the potential profit). Order by this percentage in descending order.</a:t>
            </a:r>
          </a:p>
          <a:p>
            <a:endParaRPr lang="en-US" sz="2400" dirty="0"/>
          </a:p>
          <a:p>
            <a:endParaRPr lang="en-US" sz="2400" dirty="0"/>
          </a:p>
        </p:txBody>
      </p:sp>
      <p:sp>
        <p:nvSpPr>
          <p:cNvPr id="3" name="Title 2">
            <a:extLst>
              <a:ext uri="{FF2B5EF4-FFF2-40B4-BE49-F238E27FC236}">
                <a16:creationId xmlns:a16="http://schemas.microsoft.com/office/drawing/2014/main" id="{239F50ED-C1D9-4541-85BA-7F338C9C637B}"/>
              </a:ext>
            </a:extLst>
          </p:cNvPr>
          <p:cNvSpPr txBox="1">
            <a:spLocks/>
          </p:cNvSpPr>
          <p:nvPr/>
        </p:nvSpPr>
        <p:spPr>
          <a:xfrm>
            <a:off x="304800" y="2286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mj-lt"/>
                <a:ea typeface="+mj-ea"/>
                <a:cs typeface="+mj-cs"/>
              </a:defRPr>
            </a:lvl1pPr>
          </a:lstStyle>
          <a:p>
            <a:r>
              <a:rPr lang="en-US" b="1" dirty="0"/>
              <a:t>LAB SQL 04</a:t>
            </a:r>
            <a:br>
              <a:rPr lang="en-US" dirty="0"/>
            </a:br>
            <a:r>
              <a:rPr lang="en-US" sz="1200" dirty="0"/>
              <a:t>Save a .</a:t>
            </a:r>
            <a:r>
              <a:rPr lang="en-US" sz="1200" dirty="0" err="1"/>
              <a:t>sql</a:t>
            </a:r>
            <a:r>
              <a:rPr lang="en-US" sz="1200" dirty="0"/>
              <a:t> script labeled: lab04_”your </a:t>
            </a:r>
            <a:r>
              <a:rPr lang="en-US" sz="1200" dirty="0" err="1"/>
              <a:t>IdentiKey</a:t>
            </a:r>
            <a:r>
              <a:rPr lang="en-US" sz="1200" dirty="0"/>
              <a:t>” (for example: lab04_kesp5555)</a:t>
            </a:r>
          </a:p>
        </p:txBody>
      </p:sp>
    </p:spTree>
    <p:extLst>
      <p:ext uri="{BB962C8B-B14F-4D97-AF65-F5344CB8AC3E}">
        <p14:creationId xmlns:p14="http://schemas.microsoft.com/office/powerpoint/2010/main" val="400390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Font typeface="+mj-lt"/>
              <a:buAutoNum type="arabicPeriod" startAt="9"/>
            </a:pPr>
            <a:r>
              <a:rPr lang="en-US" sz="2000" dirty="0">
                <a:latin typeface="+mn-lt"/>
              </a:rPr>
              <a:t>Show all customers (customer number and name), and total quantity they ordered per product (code and name). Group by the customer number, then group by the product code. Order by the customer number, then by the product code.</a:t>
            </a:r>
          </a:p>
          <a:p>
            <a:pPr marL="457200" indent="-457200">
              <a:buFont typeface="+mj-lt"/>
              <a:buAutoNum type="arabicPeriod" startAt="9"/>
            </a:pPr>
            <a:r>
              <a:rPr lang="en-US" sz="2000" dirty="0">
                <a:latin typeface="+mn-lt"/>
              </a:rPr>
              <a:t>Show all United States customers (customer number and name), the products (code and name) the customer bought, the product line,  and the product text description. Group by the customer number, then group by the product code. Order by the customer number, then by the product code.</a:t>
            </a:r>
          </a:p>
          <a:p>
            <a:pPr marL="457200" indent="-457200">
              <a:buFont typeface="+mj-lt"/>
              <a:buAutoNum type="arabicPeriod" startAt="9"/>
            </a:pPr>
            <a:r>
              <a:rPr lang="en-US" sz="2000" dirty="0">
                <a:latin typeface="+mn-lt"/>
              </a:rPr>
              <a:t>Show ‘Total Revenue’ by country. Group by the country. Order by the highest to lowest ‘Total Revenue’. Show only shipped orders. Show only countries with a ‘total revenue’ greater than $500,000. </a:t>
            </a:r>
          </a:p>
          <a:p>
            <a:endParaRPr lang="en-US" sz="2400" dirty="0"/>
          </a:p>
          <a:p>
            <a:endParaRPr lang="en-US" sz="2400" dirty="0"/>
          </a:p>
        </p:txBody>
      </p:sp>
      <p:sp>
        <p:nvSpPr>
          <p:cNvPr id="3" name="Title 2">
            <a:extLst>
              <a:ext uri="{FF2B5EF4-FFF2-40B4-BE49-F238E27FC236}">
                <a16:creationId xmlns:a16="http://schemas.microsoft.com/office/drawing/2014/main" id="{F9C402AA-0915-4338-B247-A6A6D6A99D78}"/>
              </a:ext>
            </a:extLst>
          </p:cNvPr>
          <p:cNvSpPr txBox="1">
            <a:spLocks/>
          </p:cNvSpPr>
          <p:nvPr/>
        </p:nvSpPr>
        <p:spPr>
          <a:xfrm>
            <a:off x="304800" y="2286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mj-lt"/>
                <a:ea typeface="+mj-ea"/>
                <a:cs typeface="+mj-cs"/>
              </a:defRPr>
            </a:lvl1pPr>
          </a:lstStyle>
          <a:p>
            <a:r>
              <a:rPr lang="en-US" b="1" dirty="0"/>
              <a:t>LAB SQL 04</a:t>
            </a:r>
            <a:br>
              <a:rPr lang="en-US" dirty="0"/>
            </a:br>
            <a:r>
              <a:rPr lang="en-US" sz="1200" dirty="0"/>
              <a:t>Save a .</a:t>
            </a:r>
            <a:r>
              <a:rPr lang="en-US" sz="1200" dirty="0" err="1"/>
              <a:t>sql</a:t>
            </a:r>
            <a:r>
              <a:rPr lang="en-US" sz="1200" dirty="0"/>
              <a:t> script labeled: lab04_”your </a:t>
            </a:r>
            <a:r>
              <a:rPr lang="en-US" sz="1200" dirty="0" err="1"/>
              <a:t>IdentiKey</a:t>
            </a:r>
            <a:r>
              <a:rPr lang="en-US" sz="1200" dirty="0"/>
              <a:t>” (for example: lab04_kesp5555)</a:t>
            </a:r>
          </a:p>
        </p:txBody>
      </p:sp>
    </p:spTree>
    <p:extLst>
      <p:ext uri="{BB962C8B-B14F-4D97-AF65-F5344CB8AC3E}">
        <p14:creationId xmlns:p14="http://schemas.microsoft.com/office/powerpoint/2010/main" val="690118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029200"/>
          </a:xfrm>
        </p:spPr>
        <p:txBody>
          <a:bodyPr>
            <a:normAutofit fontScale="92500" lnSpcReduction="20000"/>
          </a:bodyPr>
          <a:lstStyle/>
          <a:p>
            <a:pPr marL="514350" indent="-514350">
              <a:buFont typeface="+mj-lt"/>
              <a:buAutoNum type="arabicPeriod"/>
            </a:pPr>
            <a:r>
              <a:rPr lang="en-US" sz="1800" dirty="0"/>
              <a:t>One .</a:t>
            </a:r>
            <a:r>
              <a:rPr lang="en-US" sz="1800" dirty="0" err="1"/>
              <a:t>sql</a:t>
            </a:r>
            <a:r>
              <a:rPr lang="en-US" sz="1800" dirty="0"/>
              <a:t> file with your 11 SQL scripts. </a:t>
            </a:r>
          </a:p>
          <a:p>
            <a:pPr marL="514350" indent="-514350">
              <a:buFont typeface="+mj-lt"/>
              <a:buAutoNum type="arabicPeriod"/>
            </a:pPr>
            <a:r>
              <a:rPr lang="en-US" sz="1800"/>
              <a:t>OPTIONAL…a </a:t>
            </a:r>
            <a:r>
              <a:rPr lang="en-US" sz="1800" dirty="0"/>
              <a:t>word document, PDF, or PowerPoint with screenshots of your SQL code and the first 10 - 20 lines of output for each of your 11 SQL scripts (i.e., select statements). Example:</a:t>
            </a:r>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r>
              <a:rPr lang="en-US" sz="1800" dirty="0"/>
              <a:t>This lab assignment will be reviewed by two peers, taking the average score from these two peer reviews, based on (1) the ability to execute/run each select statement and (2) the “recommended” output for each select statement.  </a:t>
            </a:r>
          </a:p>
        </p:txBody>
      </p:sp>
      <p:sp>
        <p:nvSpPr>
          <p:cNvPr id="3" name="Title 2"/>
          <p:cNvSpPr>
            <a:spLocks noGrp="1"/>
          </p:cNvSpPr>
          <p:nvPr>
            <p:ph type="title"/>
          </p:nvPr>
        </p:nvSpPr>
        <p:spPr>
          <a:xfrm>
            <a:off x="457200" y="122238"/>
            <a:ext cx="8229600" cy="792162"/>
          </a:xfrm>
        </p:spPr>
        <p:txBody>
          <a:bodyPr/>
          <a:lstStyle/>
          <a:p>
            <a:r>
              <a:rPr lang="en-US" dirty="0"/>
              <a:t>Submit the following:</a:t>
            </a:r>
          </a:p>
        </p:txBody>
      </p:sp>
      <p:pic>
        <p:nvPicPr>
          <p:cNvPr id="4" name="Picture 3"/>
          <p:cNvPicPr>
            <a:picLocks noChangeAspect="1"/>
          </p:cNvPicPr>
          <p:nvPr/>
        </p:nvPicPr>
        <p:blipFill>
          <a:blip r:embed="rId2"/>
          <a:stretch>
            <a:fillRect/>
          </a:stretch>
        </p:blipFill>
        <p:spPr>
          <a:xfrm>
            <a:off x="457200" y="2209800"/>
            <a:ext cx="8307374" cy="2230516"/>
          </a:xfrm>
          <a:prstGeom prst="rect">
            <a:avLst/>
          </a:prstGeom>
          <a:ln>
            <a:solidFill>
              <a:schemeClr val="tx1"/>
            </a:solidFill>
          </a:ln>
        </p:spPr>
      </p:pic>
    </p:spTree>
    <p:extLst>
      <p:ext uri="{BB962C8B-B14F-4D97-AF65-F5344CB8AC3E}">
        <p14:creationId xmlns:p14="http://schemas.microsoft.com/office/powerpoint/2010/main" val="2193380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534400" cy="1143000"/>
          </a:xfrm>
        </p:spPr>
        <p:txBody>
          <a:bodyPr>
            <a:normAutofit fontScale="90000"/>
          </a:bodyPr>
          <a:lstStyle/>
          <a:p>
            <a:pPr algn="l" fontAlgn="base"/>
            <a:r>
              <a:rPr lang="en-US" b="0" i="0" dirty="0">
                <a:solidFill>
                  <a:srgbClr val="555555"/>
                </a:solidFill>
                <a:effectLst/>
                <a:latin typeface="Open Sans" panose="020B0606030504020204" pitchFamily="34" charset="0"/>
              </a:rPr>
              <a:t>12.20.3 MySQL Handling of GROUP BY</a:t>
            </a:r>
          </a:p>
        </p:txBody>
      </p:sp>
      <p:sp>
        <p:nvSpPr>
          <p:cNvPr id="4" name="Content Placeholder 3">
            <a:extLst>
              <a:ext uri="{FF2B5EF4-FFF2-40B4-BE49-F238E27FC236}">
                <a16:creationId xmlns:a16="http://schemas.microsoft.com/office/drawing/2014/main" id="{DE5E002F-5A66-4D06-9EFA-386A4B601548}"/>
              </a:ext>
            </a:extLst>
          </p:cNvPr>
          <p:cNvSpPr>
            <a:spLocks noGrp="1"/>
          </p:cNvSpPr>
          <p:nvPr>
            <p:ph idx="1"/>
          </p:nvPr>
        </p:nvSpPr>
        <p:spPr/>
        <p:txBody>
          <a:bodyPr>
            <a:normAutofit/>
          </a:bodyPr>
          <a:lstStyle/>
          <a:p>
            <a:r>
              <a:rPr lang="en-US" sz="1400" dirty="0">
                <a:latin typeface="+mj-lt"/>
              </a:rPr>
              <a:t>From the </a:t>
            </a:r>
            <a:r>
              <a:rPr lang="en-US" sz="1400" dirty="0">
                <a:latin typeface="+mj-lt"/>
                <a:hlinkClick r:id="rId2"/>
              </a:rPr>
              <a:t>MySQL 8.0 Reference Manual</a:t>
            </a:r>
            <a:r>
              <a:rPr lang="en-US" sz="1400" dirty="0">
                <a:latin typeface="+mj-lt"/>
              </a:rPr>
              <a:t>, this explains how MySQL works with "non-aggregates" to determine whether they have functional dependency with other columns used in the GROUP BY clause.</a:t>
            </a: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endParaRPr lang="en-US" sz="1400" dirty="0">
              <a:latin typeface="+mj-lt"/>
            </a:endParaRPr>
          </a:p>
          <a:p>
            <a:pPr marL="0" indent="0">
              <a:buNone/>
            </a:pPr>
            <a:endParaRPr lang="en-US" sz="1400" dirty="0">
              <a:latin typeface="+mj-lt"/>
            </a:endParaRPr>
          </a:p>
        </p:txBody>
      </p:sp>
      <p:pic>
        <p:nvPicPr>
          <p:cNvPr id="6" name="Picture 5">
            <a:extLst>
              <a:ext uri="{FF2B5EF4-FFF2-40B4-BE49-F238E27FC236}">
                <a16:creationId xmlns:a16="http://schemas.microsoft.com/office/drawing/2014/main" id="{5410506E-A80A-400A-9BE8-3BC4C69139A8}"/>
              </a:ext>
            </a:extLst>
          </p:cNvPr>
          <p:cNvPicPr>
            <a:picLocks noChangeAspect="1"/>
          </p:cNvPicPr>
          <p:nvPr/>
        </p:nvPicPr>
        <p:blipFill>
          <a:blip r:embed="rId3"/>
          <a:stretch>
            <a:fillRect/>
          </a:stretch>
        </p:blipFill>
        <p:spPr>
          <a:xfrm>
            <a:off x="228600" y="2362200"/>
            <a:ext cx="8686800" cy="3185251"/>
          </a:xfrm>
          <a:prstGeom prst="rect">
            <a:avLst/>
          </a:prstGeom>
          <a:ln>
            <a:solidFill>
              <a:schemeClr val="tx1">
                <a:lumMod val="85000"/>
                <a:lumOff val="15000"/>
              </a:schemeClr>
            </a:solidFill>
          </a:ln>
        </p:spPr>
      </p:pic>
    </p:spTree>
    <p:extLst>
      <p:ext uri="{BB962C8B-B14F-4D97-AF65-F5344CB8AC3E}">
        <p14:creationId xmlns:p14="http://schemas.microsoft.com/office/powerpoint/2010/main" val="513776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800" dirty="0" smtClean="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6068</TotalTime>
  <Words>864</Words>
  <Application>Microsoft Office PowerPoint</Application>
  <PresentationFormat>On-screen Show (4:3)</PresentationFormat>
  <Paragraphs>47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Calibri</vt:lpstr>
      <vt:lpstr>Open Sans</vt:lpstr>
      <vt:lpstr>Office Theme</vt:lpstr>
      <vt:lpstr>LAB SQL 04 Database(s): salesshort  Lab goals. Use inner joins with either your local MySQL Community Server instance or the on-premise MySQL server at Leeds. If you use your local MySQL Community Server instance, you will need to load the salesshort database into your local instance using the .sql file: S02 salesshort.sql.  Remember to select ‘Don’t Limit’ to ensure your query results are not being limited to the first 10, 50, 100 rows, etc…    </vt:lpstr>
      <vt:lpstr>ER Diagram for SalesShort Database</vt:lpstr>
      <vt:lpstr>PowerPoint Presentation</vt:lpstr>
      <vt:lpstr>PowerPoint Presentation</vt:lpstr>
      <vt:lpstr>PowerPoint Presentation</vt:lpstr>
      <vt:lpstr>Submit the following:</vt:lpstr>
      <vt:lpstr>12.20.3 MySQL Handling of GROUP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MGMT4205</dc:title>
  <dc:creator>KarinaHauser</dc:creator>
  <cp:lastModifiedBy>keith</cp:lastModifiedBy>
  <cp:revision>296</cp:revision>
  <cp:lastPrinted>2015-09-01T03:40:58Z</cp:lastPrinted>
  <dcterms:created xsi:type="dcterms:W3CDTF">2010-10-28T17:57:07Z</dcterms:created>
  <dcterms:modified xsi:type="dcterms:W3CDTF">2020-09-15T04:14:51Z</dcterms:modified>
</cp:coreProperties>
</file>