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7102475" cy="9388475"/>
  <p:embeddedFontLst>
    <p:embeddedFont>
      <p:font typeface="Arial Black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zSGRlXwbGspY80NQpge92RVoc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46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3" y="0"/>
            <a:ext cx="3077739" cy="46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3325" y="704850"/>
            <a:ext cx="4695825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4459527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917422"/>
            <a:ext cx="3077739" cy="469424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710248" y="4459527"/>
            <a:ext cx="5681980" cy="4224814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203325" y="704850"/>
            <a:ext cx="4695825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710248" y="4459527"/>
            <a:ext cx="5681980" cy="4224814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1203325" y="704850"/>
            <a:ext cx="4695825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710248" y="4459527"/>
            <a:ext cx="5681980" cy="4224814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1203325" y="704850"/>
            <a:ext cx="4695825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710248" y="4459527"/>
            <a:ext cx="5681980" cy="4224814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203325" y="704850"/>
            <a:ext cx="4695825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710248" y="4459527"/>
            <a:ext cx="5681980" cy="4224814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1203325" y="704850"/>
            <a:ext cx="4695825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710248" y="4459527"/>
            <a:ext cx="5681980" cy="4224814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1203325" y="704850"/>
            <a:ext cx="4695825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685800" y="2730783"/>
            <a:ext cx="7766460" cy="622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 u="none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9"/>
          <p:cNvSpPr txBox="1"/>
          <p:nvPr/>
        </p:nvSpPr>
        <p:spPr>
          <a:xfrm>
            <a:off x="2310889" y="3750616"/>
            <a:ext cx="451628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C747B"/>
                </a:solidFill>
                <a:latin typeface="Arial"/>
                <a:ea typeface="Arial"/>
                <a:cs typeface="Arial"/>
                <a:sym typeface="Arial"/>
              </a:rPr>
              <a:t>Dr. Karina Hauser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C747B"/>
                </a:solidFill>
                <a:latin typeface="Arial"/>
                <a:ea typeface="Arial"/>
                <a:cs typeface="Arial"/>
                <a:sym typeface="Arial"/>
              </a:rPr>
              <a:t>Senior</a:t>
            </a:r>
            <a:r>
              <a:rPr lang="en-US" sz="1600">
                <a:solidFill>
                  <a:srgbClr val="6C747B"/>
                </a:solidFill>
                <a:latin typeface="Arial"/>
                <a:ea typeface="Arial"/>
                <a:cs typeface="Arial"/>
                <a:sym typeface="Arial"/>
              </a:rPr>
              <a:t> Lecturer</a:t>
            </a:r>
            <a:endParaRPr sz="1600">
              <a:solidFill>
                <a:srgbClr val="6C74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C747B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r>
              <a:rPr lang="en-US" sz="1600">
                <a:solidFill>
                  <a:srgbClr val="6C747B"/>
                </a:solidFill>
                <a:latin typeface="Arial"/>
                <a:ea typeface="Arial"/>
                <a:cs typeface="Arial"/>
                <a:sym typeface="Arial"/>
              </a:rPr>
              <a:t> &amp; Entrepreneurship</a:t>
            </a:r>
            <a:endParaRPr sz="1600">
              <a:solidFill>
                <a:srgbClr val="6C74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Arial"/>
              <a:buNone/>
              <a:defRPr sz="4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7"/>
          <p:cNvCxnSpPr/>
          <p:nvPr/>
        </p:nvCxnSpPr>
        <p:spPr>
          <a:xfrm>
            <a:off x="457200" y="6096000"/>
            <a:ext cx="82296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" name="Google Shape;13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6174044"/>
            <a:ext cx="2743200" cy="57660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open?id=1FiSJll261Zec9yELRa6XTYpbHech-hbB" TargetMode="External"/><Relationship Id="rId4" Type="http://schemas.openxmlformats.org/officeDocument/2006/relationships/hyperlink" Target="https://drive.google.com/file/d/1GOe3LdwuB4zKBNoo4CXCQuquqTPMThr7/view?usp=sharing" TargetMode="External"/><Relationship Id="rId5" Type="http://schemas.openxmlformats.org/officeDocument/2006/relationships/hyperlink" Target="https://demo.phpmyadmin.net/master-config/" TargetMode="External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geeksengine.com/database/basic-select/literal-character-strings.php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>
            <p:ph type="title"/>
          </p:nvPr>
        </p:nvSpPr>
        <p:spPr>
          <a:xfrm>
            <a:off x="152400" y="9144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/>
              <a:t>LAB SQL 05</a:t>
            </a:r>
            <a:br>
              <a:rPr b="1" lang="en-US" sz="3600"/>
            </a:br>
            <a:r>
              <a:rPr b="1" lang="en-US" sz="2160"/>
              <a:t>Database(s): salesshort</a:t>
            </a:r>
            <a:br>
              <a:rPr b="1" lang="en-US" sz="2160"/>
            </a:br>
            <a:br>
              <a:rPr b="1" lang="en-US" sz="2160"/>
            </a:br>
            <a:r>
              <a:rPr b="1" lang="en-US" sz="1800"/>
              <a:t>Lab goals. </a:t>
            </a:r>
            <a:r>
              <a:rPr lang="en-US" sz="1800"/>
              <a:t>Use outer joins, unions, and self joins with either your local MySQL Community Server instance or the on-premise MySQL server at Leeds. If you use your local MySQL Community Server instance, you will need to load the salesshort database into your local instance using the .sql file: 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S02 salesshort.sql</a:t>
            </a:r>
            <a:r>
              <a:rPr lang="en-US" sz="1800"/>
              <a:t>.</a:t>
            </a:r>
            <a:br>
              <a:rPr lang="en-US" sz="1800"/>
            </a:br>
            <a:br>
              <a:rPr lang="en-US" sz="1800"/>
            </a:br>
            <a:r>
              <a:rPr lang="en-US" sz="1800"/>
              <a:t>Remember to select ‘Don’t Limit’ to ensure your query results are not being limited to the first 10, 50, 100 rows, etc…  </a:t>
            </a:r>
            <a:br>
              <a:rPr lang="en-US" sz="1800"/>
            </a:br>
            <a:br>
              <a:rPr lang="en-US" sz="1800"/>
            </a:br>
            <a:endParaRPr sz="1800"/>
          </a:p>
        </p:txBody>
      </p:sp>
      <p:sp>
        <p:nvSpPr>
          <p:cNvPr id="35" name="Google Shape;35;p1"/>
          <p:cNvSpPr txBox="1"/>
          <p:nvPr/>
        </p:nvSpPr>
        <p:spPr>
          <a:xfrm>
            <a:off x="5791200" y="5638800"/>
            <a:ext cx="2895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C747B"/>
                </a:solidFill>
                <a:latin typeface="Arial"/>
                <a:ea typeface="Arial"/>
                <a:cs typeface="Arial"/>
                <a:sym typeface="Arial"/>
              </a:rPr>
              <a:t>Originally created by: Dr. Karina Hauser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C747B"/>
                </a:solidFill>
                <a:latin typeface="Arial"/>
                <a:ea typeface="Arial"/>
                <a:cs typeface="Arial"/>
                <a:sym typeface="Arial"/>
              </a:rPr>
              <a:t>Modified by: Keith Sparling</a:t>
            </a:r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533400" y="5410200"/>
            <a:ext cx="289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6C747B"/>
                </a:solidFill>
                <a:latin typeface="Arial"/>
                <a:ea typeface="Arial"/>
                <a:cs typeface="Arial"/>
                <a:sym typeface="Arial"/>
              </a:rPr>
              <a:t>MSBX-5405</a:t>
            </a:r>
            <a:endParaRPr/>
          </a:p>
        </p:txBody>
      </p:sp>
      <p:sp>
        <p:nvSpPr>
          <p:cNvPr id="37" name="Google Shape;37;p1"/>
          <p:cNvSpPr txBox="1"/>
          <p:nvPr/>
        </p:nvSpPr>
        <p:spPr>
          <a:xfrm>
            <a:off x="152400" y="4529435"/>
            <a:ext cx="8153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are still troubleshooting any part of the MySQL installation process and/or connection to the MySQL server instance at Leeds, please reference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PowerPoint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You can also use MySQL in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phpMyAdmin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 demo.</a:t>
            </a:r>
            <a:endParaRPr/>
          </a:p>
        </p:txBody>
      </p:sp>
      <p:pic>
        <p:nvPicPr>
          <p:cNvPr id="38" name="Google Shape;3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5800" y="3764870"/>
            <a:ext cx="4298133" cy="6998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ER Diagram for SalesShort Database</a:t>
            </a:r>
            <a:endParaRPr/>
          </a:p>
        </p:txBody>
      </p:sp>
      <p:pic>
        <p:nvPicPr>
          <p:cNvPr id="44" name="Google Shape;44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76400"/>
            <a:ext cx="8229600" cy="280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Write SELECT statements to answer the following using </a:t>
            </a:r>
            <a:r>
              <a:rPr b="1" i="1" lang="en-US" sz="1800">
                <a:latin typeface="Arial"/>
                <a:ea typeface="Arial"/>
                <a:cs typeface="Arial"/>
                <a:sym typeface="Arial"/>
              </a:rPr>
              <a:t>left joins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-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Show all customers (customer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Number and customerName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 without any orders.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How many products (i.e., 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via a count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 don't have an order?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Show all productlines (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productLine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textDescription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 that don’t have products.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How many customers (i.e., 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via a count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  don’t have orders?</a:t>
            </a:r>
            <a:endParaRPr/>
          </a:p>
        </p:txBody>
      </p:sp>
      <p:sp>
        <p:nvSpPr>
          <p:cNvPr id="50" name="Google Shape;50;p3"/>
          <p:cNvSpPr txBox="1"/>
          <p:nvPr/>
        </p:nvSpPr>
        <p:spPr>
          <a:xfrm>
            <a:off x="3048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SQL 05</a:t>
            </a:r>
            <a:b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a .sql script labeled: lab05_”your IdentiKey” (for example: lab05_kesp5555)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Write a SELECT statement to answer the following using a </a:t>
            </a:r>
            <a:r>
              <a:rPr b="1" i="1" lang="en-US" sz="1800"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-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5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Create a list with the following four fields: </a:t>
            </a:r>
            <a:endParaRPr/>
          </a:p>
          <a:p>
            <a:pPr indent="-457200" lvl="1" marL="8572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under one column aliased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name,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combine both the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customerName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/>
              <a:t>and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productVendor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fields together (i.e., mix your customers and vendors together in one column)</a:t>
            </a:r>
            <a:r>
              <a:rPr i="1" lang="en-US" sz="1400"/>
              <a:t>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457200" lvl="1" marL="8572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productCode</a:t>
            </a:r>
            <a:r>
              <a:rPr i="1" lang="en-US" sz="1400"/>
              <a:t>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457200" lvl="1" marL="8572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under one column aliased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quantity,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combine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/>
              <a:t>b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oth the </a:t>
            </a:r>
            <a:r>
              <a:rPr i="1" lang="en-US" sz="1400"/>
              <a:t>quantityOrdered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(for customers) and the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quantityInStock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(for vendors) fields together; and</a:t>
            </a:r>
            <a:endParaRPr/>
          </a:p>
          <a:p>
            <a:pPr indent="-457200" lvl="1" marL="8572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 new column labeled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i="1" lang="en-US" sz="1400"/>
              <a:t> </a:t>
            </a:r>
            <a:r>
              <a:rPr lang="en-US" sz="1400"/>
              <a:t>as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 calculated field that identifies (i.e., 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stamps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) the table source (e.g., ‘customer,’ ‘vendor’) depending on where the information comes from. If the data comes from the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table, stamp the string/text: ‘customer’. If the data comes from the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products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table, stamp the string/text: ‘vendor’.  </a:t>
            </a:r>
            <a:endParaRPr sz="14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productCode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(A-Z), then order by quantity (highest qty to lowest qty).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This SELECT statement is worth 2 points.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56" name="Google Shape;5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1770" y="4953000"/>
            <a:ext cx="3935030" cy="106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" name="Google Shape;57;p4"/>
          <p:cNvSpPr txBox="1"/>
          <p:nvPr/>
        </p:nvSpPr>
        <p:spPr>
          <a:xfrm>
            <a:off x="3048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SQL 05</a:t>
            </a:r>
            <a:b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a .sql script labeled: lab05_”your IdentiKey” (for example: lab05_kesp5555)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i="1" lang="en-US" sz="1665">
                <a:latin typeface="Arial"/>
                <a:ea typeface="Arial"/>
                <a:cs typeface="Arial"/>
                <a:sym typeface="Arial"/>
              </a:rPr>
              <a:t>Write SELECT statements to answer the following using </a:t>
            </a:r>
            <a:r>
              <a:rPr b="1" i="1" lang="en-US" sz="1665">
                <a:latin typeface="Arial"/>
                <a:ea typeface="Arial"/>
                <a:cs typeface="Arial"/>
                <a:sym typeface="Arial"/>
              </a:rPr>
              <a:t>self joins</a:t>
            </a:r>
            <a:r>
              <a:rPr i="1" lang="en-US" sz="1665"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AutoNum type="arabicPeriod" startAt="6"/>
            </a:pPr>
            <a:r>
              <a:rPr lang="en-US" sz="1665">
                <a:latin typeface="Arial"/>
                <a:ea typeface="Arial"/>
                <a:cs typeface="Arial"/>
                <a:sym typeface="Arial"/>
              </a:rPr>
              <a:t>Which country is ‘Rovelli Gifts’ in? Show all customers (including ‘Rovelli Gifts’) from that country to include their </a:t>
            </a:r>
            <a:r>
              <a:rPr i="1" lang="en-US" sz="1665">
                <a:latin typeface="Arial"/>
                <a:ea typeface="Arial"/>
                <a:cs typeface="Arial"/>
                <a:sym typeface="Arial"/>
              </a:rPr>
              <a:t>customerNumber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665">
                <a:latin typeface="Arial"/>
                <a:ea typeface="Arial"/>
                <a:cs typeface="Arial"/>
                <a:sym typeface="Arial"/>
              </a:rPr>
              <a:t>customerName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665"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i="1" lang="en-US" sz="1665">
                <a:latin typeface="Arial"/>
                <a:ea typeface="Arial"/>
                <a:cs typeface="Arial"/>
                <a:sym typeface="Arial"/>
              </a:rPr>
              <a:t>country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. Order by </a:t>
            </a:r>
            <a:r>
              <a:rPr i="1" lang="en-US" sz="1665">
                <a:latin typeface="Arial"/>
                <a:ea typeface="Arial"/>
                <a:cs typeface="Arial"/>
                <a:sym typeface="Arial"/>
              </a:rPr>
              <a:t>customerName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 (A-Z).</a:t>
            </a:r>
            <a:endParaRPr/>
          </a:p>
          <a:p>
            <a:pPr indent="-237172" lvl="0" marL="3429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t/>
            </a:r>
            <a:endParaRPr sz="1665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AutoNum type="arabicPeriod" startAt="6"/>
            </a:pPr>
            <a:r>
              <a:rPr lang="en-US" sz="1665">
                <a:latin typeface="Arial"/>
                <a:ea typeface="Arial"/>
                <a:cs typeface="Arial"/>
                <a:sym typeface="Arial"/>
              </a:rPr>
              <a:t>Determine the vendor for ‘1968 Ford Mustang’ and show the </a:t>
            </a:r>
            <a:r>
              <a:rPr b="1" lang="en-US" sz="1665">
                <a:latin typeface="Arial"/>
                <a:ea typeface="Arial"/>
                <a:cs typeface="Arial"/>
                <a:sym typeface="Arial"/>
              </a:rPr>
              <a:t>other products 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sold/offered by that vendor (</a:t>
            </a:r>
            <a:r>
              <a:rPr b="1" lang="en-US" sz="1665"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65">
                <a:latin typeface="Arial"/>
                <a:ea typeface="Arial"/>
                <a:cs typeface="Arial"/>
                <a:sym typeface="Arial"/>
              </a:rPr>
              <a:t>not include ‘1968 Ford Mustang’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). Show the </a:t>
            </a:r>
            <a:r>
              <a:rPr i="1" lang="en-US" sz="1665">
                <a:latin typeface="Arial"/>
                <a:ea typeface="Arial"/>
                <a:cs typeface="Arial"/>
                <a:sym typeface="Arial"/>
              </a:rPr>
              <a:t>productCode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665">
                <a:latin typeface="Arial"/>
                <a:ea typeface="Arial"/>
                <a:cs typeface="Arial"/>
                <a:sym typeface="Arial"/>
              </a:rPr>
              <a:t>productName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i="1" lang="en-US" sz="1665">
                <a:latin typeface="Arial"/>
                <a:ea typeface="Arial"/>
                <a:cs typeface="Arial"/>
                <a:sym typeface="Arial"/>
              </a:rPr>
              <a:t>productLine 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of these other products. Order by </a:t>
            </a:r>
            <a:r>
              <a:rPr i="1" lang="en-US" sz="1665">
                <a:latin typeface="Arial"/>
                <a:ea typeface="Arial"/>
                <a:cs typeface="Arial"/>
                <a:sym typeface="Arial"/>
              </a:rPr>
              <a:t>productCode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 (A-Z).</a:t>
            </a:r>
            <a:endParaRPr/>
          </a:p>
          <a:p>
            <a:pPr indent="-237172" lvl="0" marL="3429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t/>
            </a:r>
            <a:endParaRPr sz="1665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AutoNum type="arabicPeriod" startAt="6"/>
            </a:pPr>
            <a:r>
              <a:rPr lang="en-US" sz="1665">
                <a:latin typeface="Arial"/>
                <a:ea typeface="Arial"/>
                <a:cs typeface="Arial"/>
                <a:sym typeface="Arial"/>
              </a:rPr>
              <a:t>Which products did ‘Boards &amp; Toys Co.’ buy? Show the </a:t>
            </a:r>
            <a:r>
              <a:rPr b="1" lang="en-US" sz="1665">
                <a:latin typeface="Arial"/>
                <a:ea typeface="Arial"/>
                <a:cs typeface="Arial"/>
                <a:sym typeface="Arial"/>
              </a:rPr>
              <a:t>other customers 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65">
                <a:latin typeface="Arial"/>
                <a:ea typeface="Arial"/>
                <a:cs typeface="Arial"/>
                <a:sym typeface="Arial"/>
              </a:rPr>
              <a:t>not including ‘Boards &amp; Toys Co.’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) who bought these same products. Show the </a:t>
            </a:r>
            <a:r>
              <a:rPr i="1" lang="en-US" sz="1665">
                <a:latin typeface="Arial"/>
                <a:ea typeface="Arial"/>
                <a:cs typeface="Arial"/>
                <a:sym typeface="Arial"/>
              </a:rPr>
              <a:t>customerNumber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665">
                <a:latin typeface="Arial"/>
                <a:ea typeface="Arial"/>
                <a:cs typeface="Arial"/>
                <a:sym typeface="Arial"/>
              </a:rPr>
              <a:t>customerName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665">
                <a:latin typeface="Arial"/>
                <a:ea typeface="Arial"/>
                <a:cs typeface="Arial"/>
                <a:sym typeface="Arial"/>
              </a:rPr>
              <a:t>productCode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i="1" lang="en-US" sz="1665">
                <a:latin typeface="Arial"/>
                <a:ea typeface="Arial"/>
                <a:cs typeface="Arial"/>
                <a:sym typeface="Arial"/>
              </a:rPr>
              <a:t>productName 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of these other customers. Order by </a:t>
            </a:r>
            <a:r>
              <a:rPr i="1" lang="en-US" sz="1665">
                <a:latin typeface="Arial"/>
                <a:ea typeface="Arial"/>
                <a:cs typeface="Arial"/>
                <a:sym typeface="Arial"/>
              </a:rPr>
              <a:t>productCode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 (A-Z). </a:t>
            </a:r>
            <a:r>
              <a:rPr b="1" lang="en-US" sz="1665">
                <a:latin typeface="Arial"/>
                <a:ea typeface="Arial"/>
                <a:cs typeface="Arial"/>
                <a:sym typeface="Arial"/>
              </a:rPr>
              <a:t>This SELECT statement is worth 2 points.</a:t>
            </a:r>
            <a:r>
              <a:rPr lang="en-US" sz="1665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70C0"/>
              </a:buClr>
              <a:buSzPts val="1665"/>
              <a:buNone/>
            </a:pPr>
            <a:br>
              <a:rPr lang="en-US" sz="1665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8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For initial help, you’ll use inner joins to join the </a:t>
            </a:r>
            <a:r>
              <a:rPr i="1" lang="en-US" sz="148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lang="en-US" sz="148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48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orders</a:t>
            </a:r>
            <a:r>
              <a:rPr lang="en-US" sz="148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48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orderdetails</a:t>
            </a:r>
            <a:r>
              <a:rPr lang="en-US" sz="148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i="1" lang="en-US" sz="148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r>
              <a:rPr lang="en-US" sz="148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tables. Then, you’ll use self joins with those same tables.  </a:t>
            </a:r>
            <a:endParaRPr sz="1665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"/>
          <p:cNvSpPr txBox="1"/>
          <p:nvPr/>
        </p:nvSpPr>
        <p:spPr>
          <a:xfrm>
            <a:off x="3048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SQL 05</a:t>
            </a:r>
            <a:b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a .sql script labeled: lab05_”your IdentiKey” (for example: lab05_kesp5555)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idx="1" type="body"/>
          </p:nvPr>
        </p:nvSpPr>
        <p:spPr>
          <a:xfrm>
            <a:off x="457200" y="838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AutoNum type="arabicPeriod"/>
            </a:pPr>
            <a:r>
              <a:rPr lang="en-US" sz="1665"/>
              <a:t>One .sql file with your 8 SQL scripts. 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AutoNum type="arabicPeriod"/>
            </a:pPr>
            <a:r>
              <a:rPr lang="en-US" sz="1665"/>
              <a:t>OPTIONAL…a word document, PDF, or PowerPoint with screenshots of your SQL code and the first 10 - 20 lines of output for each of your 8 SQL scripts (i.e., select statements). Example:</a:t>
            </a:r>
            <a:endParaRPr/>
          </a:p>
          <a:p>
            <a:pPr indent="-408622" lvl="0" marL="5143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t/>
            </a:r>
            <a:endParaRPr sz="1665"/>
          </a:p>
          <a:p>
            <a:pPr indent="-408622" lvl="0" marL="5143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t/>
            </a:r>
            <a:endParaRPr sz="1665"/>
          </a:p>
          <a:p>
            <a:pPr indent="-408622" lvl="0" marL="5143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t/>
            </a:r>
            <a:endParaRPr sz="1665"/>
          </a:p>
          <a:p>
            <a:pPr indent="-408622" lvl="0" marL="5143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t/>
            </a:r>
            <a:endParaRPr sz="1665"/>
          </a:p>
          <a:p>
            <a:pPr indent="-408622" lvl="0" marL="5143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t/>
            </a:r>
            <a:endParaRPr sz="1665"/>
          </a:p>
          <a:p>
            <a:pPr indent="-408622" lvl="0" marL="5143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t/>
            </a:r>
            <a:endParaRPr sz="1665"/>
          </a:p>
          <a:p>
            <a:pPr indent="-408622" lvl="0" marL="5143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t/>
            </a:r>
            <a:endParaRPr sz="1665"/>
          </a:p>
          <a:p>
            <a:pPr indent="-408622" lvl="0" marL="5143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t/>
            </a:r>
            <a:endParaRPr sz="1665"/>
          </a:p>
          <a:p>
            <a:pPr indent="-408622" lvl="0" marL="5143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t/>
            </a:r>
            <a:endParaRPr sz="1665"/>
          </a:p>
          <a:p>
            <a:pPr indent="-408622" lvl="0" marL="5143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t/>
            </a:r>
            <a:endParaRPr sz="1665"/>
          </a:p>
          <a:p>
            <a:pPr indent="-514350" lvl="0" marL="51435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AutoNum type="arabicPeriod"/>
            </a:pPr>
            <a:r>
              <a:rPr lang="en-US" sz="1665"/>
              <a:t>This lab assignment will be reviewed by two peers, taking the average score from these two peer reviews, based on (1) the ability to execute/run each select statement and (2) the “recommended” output for each select statement.  </a:t>
            </a:r>
            <a:endParaRPr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457200" y="1222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Submit the following:</a:t>
            </a:r>
            <a:endParaRPr/>
          </a:p>
        </p:txBody>
      </p:sp>
      <p:pic>
        <p:nvPicPr>
          <p:cNvPr id="70" name="Google Shape;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09800"/>
            <a:ext cx="8307374" cy="22305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2010-10-28T17:57:07Z</dcterms:created>
  <dc:creator>KarinaHauser</dc:creator>
</cp:coreProperties>
</file>