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01" r:id="rId2"/>
    <p:sldId id="395" r:id="rId3"/>
    <p:sldId id="398" r:id="rId4"/>
    <p:sldId id="403" r:id="rId5"/>
    <p:sldId id="404" r:id="rId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r">
              <a:defRPr sz="1200"/>
            </a:lvl1pPr>
          </a:lstStyle>
          <a:p>
            <a:fld id="{5B16C4CA-F457-4247-8626-AD98CF60015B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r">
              <a:defRPr sz="1200"/>
            </a:lvl1pPr>
          </a:lstStyle>
          <a:p>
            <a:fld id="{2734602C-0D6B-4881-9AF6-466861D6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9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/>
          <a:lstStyle>
            <a:lvl1pPr algn="r">
              <a:defRPr sz="1200"/>
            </a:lvl1pPr>
          </a:lstStyle>
          <a:p>
            <a:fld id="{A1E7C023-1A84-4A13-813C-B2FC46ED448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4850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5" rIns="94229" bIns="471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7"/>
            <a:ext cx="5681980" cy="4224814"/>
          </a:xfrm>
          <a:prstGeom prst="rect">
            <a:avLst/>
          </a:prstGeom>
        </p:spPr>
        <p:txBody>
          <a:bodyPr vert="horz" lIns="94229" tIns="47115" rIns="94229" bIns="47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9" tIns="47115" rIns="94229" bIns="47115" rtlCol="0" anchor="b"/>
          <a:lstStyle>
            <a:lvl1pPr algn="r">
              <a:defRPr sz="1200"/>
            </a:lvl1pPr>
          </a:lstStyle>
          <a:p>
            <a:fld id="{F7E0ADA7-E000-4E37-A9D4-08F360D33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730783"/>
            <a:ext cx="7766460" cy="622017"/>
          </a:xfrm>
        </p:spPr>
        <p:txBody>
          <a:bodyPr>
            <a:normAutofit/>
          </a:bodyPr>
          <a:lstStyle>
            <a:lvl1pPr marL="0" indent="0" algn="ctr">
              <a:buNone/>
              <a:defRPr b="0" i="0" u="none" baseline="0"/>
            </a:lvl1pPr>
          </a:lstStyle>
          <a:p>
            <a:r>
              <a:rPr lang="en-US" sz="2800" i="1" dirty="0">
                <a:solidFill>
                  <a:srgbClr val="6C747B"/>
                </a:solidFill>
                <a:latin typeface="Arial"/>
                <a:cs typeface="Arial"/>
              </a:rPr>
              <a:t>Topic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10889" y="3750616"/>
            <a:ext cx="451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Dr. Karina Hauser</a:t>
            </a:r>
          </a:p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Senior</a:t>
            </a:r>
            <a:r>
              <a:rPr lang="en-US" sz="1600" baseline="0" dirty="0">
                <a:solidFill>
                  <a:srgbClr val="6C747B"/>
                </a:solidFill>
                <a:latin typeface="Arial"/>
                <a:cs typeface="Arial"/>
              </a:rPr>
              <a:t> Lecturer</a:t>
            </a:r>
            <a:endParaRPr lang="en-US" sz="1600" dirty="0">
              <a:solidFill>
                <a:srgbClr val="6C747B"/>
              </a:solidFill>
              <a:latin typeface="Arial"/>
              <a:cs typeface="Arial"/>
            </a:endParaRPr>
          </a:p>
          <a:p>
            <a:pPr algn="ctr"/>
            <a:r>
              <a:rPr lang="en-US" sz="1600" dirty="0">
                <a:solidFill>
                  <a:srgbClr val="6C747B"/>
                </a:solidFill>
                <a:latin typeface="Arial"/>
                <a:cs typeface="Arial"/>
              </a:rPr>
              <a:t>Management</a:t>
            </a:r>
            <a:r>
              <a:rPr lang="en-US" sz="1600" baseline="0" dirty="0">
                <a:solidFill>
                  <a:srgbClr val="6C747B"/>
                </a:solidFill>
                <a:latin typeface="Arial"/>
                <a:cs typeface="Arial"/>
              </a:rPr>
              <a:t> &amp; Entrepreneurship</a:t>
            </a:r>
            <a:endParaRPr lang="en-US" sz="1600" dirty="0">
              <a:solidFill>
                <a:srgbClr val="6C747B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1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88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096000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74044"/>
            <a:ext cx="2743200" cy="5766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Oe3LdwuB4zKBNoo4CXCQuquqTPMThr7/view?usp=sharing" TargetMode="External"/><Relationship Id="rId2" Type="http://schemas.openxmlformats.org/officeDocument/2006/relationships/hyperlink" Target="https://drive.google.com/open?id=1FiSJll261Zec9yELRa6XTYpbHech-hb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mo.phpmyadmin.net/master-confi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229600" cy="3200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 SQL 06</a:t>
            </a:r>
            <a:br>
              <a:rPr lang="en-US" b="1" dirty="0"/>
            </a:br>
            <a:r>
              <a:rPr lang="en-US" sz="2400" b="1" dirty="0"/>
              <a:t>Database(s): </a:t>
            </a:r>
            <a:r>
              <a:rPr lang="en-US" sz="2400" b="1" dirty="0" err="1"/>
              <a:t>salesshort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000" b="1" dirty="0"/>
              <a:t>Lab goals. </a:t>
            </a:r>
            <a:r>
              <a:rPr lang="en-US" sz="2000" dirty="0"/>
              <a:t>Use subqueries with either your local MySQL Community Server instance or the on-premise MySQL server at Leeds. If you use your local MySQL Community Server instance, you will need to load the </a:t>
            </a:r>
            <a:r>
              <a:rPr lang="en-US" sz="2000" dirty="0" err="1"/>
              <a:t>salesshort</a:t>
            </a:r>
            <a:r>
              <a:rPr lang="en-US" sz="2000" dirty="0"/>
              <a:t> database into your local instance using the .</a:t>
            </a:r>
            <a:r>
              <a:rPr lang="en-US" sz="2000" dirty="0" err="1"/>
              <a:t>sql</a:t>
            </a:r>
            <a:r>
              <a:rPr lang="en-US" sz="2000" dirty="0"/>
              <a:t> file: </a:t>
            </a:r>
            <a:r>
              <a:rPr lang="en-US" sz="2000" dirty="0">
                <a:hlinkClick r:id="rId2"/>
              </a:rPr>
              <a:t> S02 </a:t>
            </a:r>
            <a:r>
              <a:rPr lang="en-US" sz="2000" dirty="0" err="1">
                <a:hlinkClick r:id="rId2"/>
              </a:rPr>
              <a:t>salesshort.sql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Remember to select ‘Don’t Limit’ to ensure your query results are not being limited to the first 10, 50, 100 rows, etc…  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5638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6C747B"/>
                </a:solidFill>
                <a:latin typeface="Arial"/>
                <a:cs typeface="Arial"/>
              </a:rPr>
              <a:t>Originally created by: Dr. Karina Hauser</a:t>
            </a:r>
          </a:p>
          <a:p>
            <a:pPr algn="r"/>
            <a:r>
              <a:rPr lang="en-US" sz="1200" dirty="0">
                <a:solidFill>
                  <a:srgbClr val="6C747B"/>
                </a:solidFill>
                <a:latin typeface="Arial"/>
                <a:cs typeface="Arial"/>
              </a:rPr>
              <a:t>Modified by: Keith Sparling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410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C747B"/>
                </a:solidFill>
                <a:latin typeface="Arial"/>
                <a:cs typeface="Arial"/>
              </a:rPr>
              <a:t>MSBX-5405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4529435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still troubleshooting any part of the MySQL installation process and/or connection to the MySQL server instance at Leeds, please reference </a:t>
            </a:r>
            <a:r>
              <a:rPr lang="en-US" dirty="0">
                <a:hlinkClick r:id="rId3"/>
              </a:rPr>
              <a:t>this PowerPoint</a:t>
            </a:r>
            <a:r>
              <a:rPr lang="en-US" dirty="0"/>
              <a:t>. You can also use MySQL in </a:t>
            </a:r>
            <a:r>
              <a:rPr lang="en-US" dirty="0">
                <a:hlinkClick r:id="rId4"/>
              </a:rPr>
              <a:t>phpMyAdmin</a:t>
            </a:r>
            <a:r>
              <a:rPr lang="en-US" dirty="0"/>
              <a:t> as a demo.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764870"/>
            <a:ext cx="4298133" cy="699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24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for </a:t>
            </a:r>
            <a:r>
              <a:rPr lang="en-US" dirty="0" err="1"/>
              <a:t>SalesShort</a:t>
            </a:r>
            <a:r>
              <a:rPr lang="en-US" dirty="0"/>
              <a:t> Database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8229600" cy="28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latin typeface="+mn-lt"/>
              </a:rPr>
              <a:t>Write SELECT statements to answer the following using </a:t>
            </a:r>
            <a:r>
              <a:rPr lang="en-US" sz="1800" b="1" i="1" dirty="0">
                <a:latin typeface="+mn-lt"/>
              </a:rPr>
              <a:t>subqueries…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Show all the orders where </a:t>
            </a:r>
            <a:r>
              <a:rPr lang="en-US" sz="1800" i="1" dirty="0" err="1">
                <a:latin typeface="+mn-lt"/>
              </a:rPr>
              <a:t>quantityOrdered</a:t>
            </a:r>
            <a:r>
              <a:rPr lang="en-US" sz="1800" dirty="0">
                <a:latin typeface="+mn-lt"/>
              </a:rPr>
              <a:t> is larger than the average </a:t>
            </a:r>
            <a:r>
              <a:rPr lang="en-US" sz="1800" i="1" dirty="0" err="1">
                <a:latin typeface="+mn-lt"/>
              </a:rPr>
              <a:t>quantityOrdered</a:t>
            </a:r>
            <a:r>
              <a:rPr lang="en-US" sz="1800" dirty="0">
                <a:latin typeface="+mn-lt"/>
              </a:rPr>
              <a:t>. Show the </a:t>
            </a:r>
            <a:r>
              <a:rPr lang="en-US" sz="1800" i="1" dirty="0" err="1">
                <a:latin typeface="+mn-lt"/>
              </a:rPr>
              <a:t>customerNumber</a:t>
            </a:r>
            <a:r>
              <a:rPr lang="en-US" sz="1800" dirty="0">
                <a:latin typeface="+mn-lt"/>
              </a:rPr>
              <a:t>, </a:t>
            </a:r>
            <a:r>
              <a:rPr lang="en-US" sz="1800" i="1" dirty="0" err="1">
                <a:latin typeface="+mn-lt"/>
              </a:rPr>
              <a:t>customerName</a:t>
            </a:r>
            <a:r>
              <a:rPr lang="en-US" sz="1800" dirty="0">
                <a:latin typeface="+mn-lt"/>
              </a:rPr>
              <a:t>, </a:t>
            </a:r>
            <a:r>
              <a:rPr lang="en-US" sz="1800" i="1" dirty="0" err="1">
                <a:latin typeface="+mn-lt"/>
              </a:rPr>
              <a:t>orderNumber</a:t>
            </a:r>
            <a:r>
              <a:rPr lang="en-US" sz="1800" dirty="0">
                <a:latin typeface="+mn-lt"/>
              </a:rPr>
              <a:t>, sum (</a:t>
            </a:r>
            <a:r>
              <a:rPr lang="en-US" sz="1800" i="1" dirty="0" err="1">
                <a:latin typeface="+mn-lt"/>
              </a:rPr>
              <a:t>quantityOrdered</a:t>
            </a:r>
            <a:r>
              <a:rPr lang="en-US" sz="1800" dirty="0">
                <a:latin typeface="+mn-lt"/>
              </a:rPr>
              <a:t>), and average (</a:t>
            </a:r>
            <a:r>
              <a:rPr lang="en-US" sz="1800" i="1" dirty="0" err="1">
                <a:latin typeface="+mn-lt"/>
              </a:rPr>
              <a:t>quantityOrdered</a:t>
            </a:r>
            <a:r>
              <a:rPr lang="en-US" sz="1800" dirty="0">
                <a:latin typeface="+mn-lt"/>
              </a:rPr>
              <a:t>). Order by </a:t>
            </a:r>
            <a:r>
              <a:rPr lang="en-US" sz="1800" i="1" dirty="0" err="1">
                <a:latin typeface="+mn-lt"/>
              </a:rPr>
              <a:t>customerName</a:t>
            </a:r>
            <a:r>
              <a:rPr lang="en-US" sz="1800" dirty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Show the customer with the most ‘revenue’ (i.e., ‘revenue’ = </a:t>
            </a:r>
            <a:r>
              <a:rPr lang="en-US" sz="1800" i="1" dirty="0" err="1">
                <a:latin typeface="+mn-lt"/>
              </a:rPr>
              <a:t>quanitityOrdered</a:t>
            </a:r>
            <a:r>
              <a:rPr lang="en-US" sz="1800" dirty="0">
                <a:latin typeface="+mn-lt"/>
              </a:rPr>
              <a:t> * </a:t>
            </a:r>
            <a:r>
              <a:rPr lang="en-US" sz="1800" i="1" dirty="0" err="1">
                <a:latin typeface="+mn-lt"/>
              </a:rPr>
              <a:t>priceEach</a:t>
            </a:r>
            <a:r>
              <a:rPr lang="en-US" sz="1800" dirty="0">
                <a:latin typeface="+mn-lt"/>
              </a:rPr>
              <a:t>). Show the </a:t>
            </a:r>
            <a:r>
              <a:rPr lang="en-US" sz="1800" i="1" dirty="0" err="1">
                <a:latin typeface="+mn-lt"/>
              </a:rPr>
              <a:t>customerNumber</a:t>
            </a:r>
            <a:r>
              <a:rPr lang="en-US" sz="1800" dirty="0">
                <a:latin typeface="+mn-lt"/>
              </a:rPr>
              <a:t>, </a:t>
            </a:r>
            <a:r>
              <a:rPr lang="en-US" sz="1800" i="1" dirty="0" err="1">
                <a:latin typeface="+mn-lt"/>
              </a:rPr>
              <a:t>customerName</a:t>
            </a:r>
            <a:r>
              <a:rPr lang="en-US" sz="1800" dirty="0">
                <a:latin typeface="+mn-lt"/>
              </a:rPr>
              <a:t>, and ‘revenue’ columns. Make sure that if two or more customers have the same ‘revenue’, both/all ties are listed.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Show the top three customers based on ‘revenue’. Show the </a:t>
            </a:r>
            <a:r>
              <a:rPr lang="en-US" sz="1800" i="1" dirty="0" err="1">
                <a:latin typeface="+mn-lt"/>
              </a:rPr>
              <a:t>customerNumber</a:t>
            </a:r>
            <a:r>
              <a:rPr lang="en-US" sz="1800" dirty="0">
                <a:latin typeface="+mn-lt"/>
              </a:rPr>
              <a:t>, </a:t>
            </a:r>
            <a:r>
              <a:rPr lang="en-US" sz="1800" i="1" dirty="0" err="1">
                <a:latin typeface="+mn-lt"/>
              </a:rPr>
              <a:t>customerName</a:t>
            </a:r>
            <a:r>
              <a:rPr lang="en-US" sz="1800" dirty="0">
                <a:latin typeface="+mn-lt"/>
              </a:rPr>
              <a:t>, and ‘revenue’ columns. Make sure that if two or more customers have the same ‘revenue’, both/all ties are listed.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0F2110A-6D98-41E2-9D50-6B7CA8214849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LAB SQL 06</a:t>
            </a:r>
            <a:br>
              <a:rPr lang="en-US" dirty="0"/>
            </a:br>
            <a:r>
              <a:rPr lang="en-US" sz="1200" dirty="0"/>
              <a:t>Save a .</a:t>
            </a:r>
            <a:r>
              <a:rPr lang="en-US" sz="1200" dirty="0" err="1"/>
              <a:t>sql</a:t>
            </a:r>
            <a:r>
              <a:rPr lang="en-US" sz="1200" dirty="0"/>
              <a:t> script labeled: lab06_”your </a:t>
            </a:r>
            <a:r>
              <a:rPr lang="en-US" sz="1200" dirty="0" err="1"/>
              <a:t>IdentiKey</a:t>
            </a:r>
            <a:r>
              <a:rPr lang="en-US" sz="1200" dirty="0"/>
              <a:t>” (for example: lab06_kesp5555)</a:t>
            </a:r>
          </a:p>
        </p:txBody>
      </p:sp>
    </p:spTree>
    <p:extLst>
      <p:ext uri="{BB962C8B-B14F-4D97-AF65-F5344CB8AC3E}">
        <p14:creationId xmlns:p14="http://schemas.microsoft.com/office/powerpoint/2010/main" val="29476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1800" dirty="0">
                <a:latin typeface="+mn-lt"/>
              </a:rPr>
              <a:t>Show all customers whose ‘revenue’ is more than 30% above the average ‘revenue’. Show the </a:t>
            </a:r>
            <a:r>
              <a:rPr lang="en-US" sz="1800" i="1" dirty="0" err="1">
                <a:latin typeface="+mn-lt"/>
              </a:rPr>
              <a:t>customerNumber</a:t>
            </a:r>
            <a:r>
              <a:rPr lang="en-US" sz="1800" dirty="0">
                <a:latin typeface="+mn-lt"/>
              </a:rPr>
              <a:t>, </a:t>
            </a:r>
            <a:r>
              <a:rPr lang="en-US" sz="1800" i="1" dirty="0" err="1">
                <a:latin typeface="+mn-lt"/>
              </a:rPr>
              <a:t>customerName</a:t>
            </a:r>
            <a:r>
              <a:rPr lang="en-US" sz="1800" dirty="0">
                <a:latin typeface="+mn-lt"/>
              </a:rPr>
              <a:t>, ‘revenue,’ and the following calculated field: average revenue + 30% (i.e., 30% above the average ‘revenue’ = average (revenue) * 1.3). Order by customer ‘revenue’ (highest to lowest).</a:t>
            </a:r>
          </a:p>
          <a:p>
            <a:pPr>
              <a:buFont typeface="+mj-lt"/>
              <a:buAutoNum type="arabicPeriod" startAt="4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 startAt="4"/>
            </a:pPr>
            <a:r>
              <a:rPr lang="en-US" sz="1800" dirty="0">
                <a:latin typeface="+mn-lt"/>
              </a:rPr>
              <a:t>Show the ‘revenue’ per </a:t>
            </a:r>
            <a:r>
              <a:rPr lang="en-US" sz="1800" i="1" dirty="0" err="1">
                <a:latin typeface="+mn-lt"/>
              </a:rPr>
              <a:t>productLine</a:t>
            </a:r>
            <a:r>
              <a:rPr lang="en-US" sz="1800" dirty="0">
                <a:latin typeface="+mn-lt"/>
              </a:rPr>
              <a:t>, average </a:t>
            </a:r>
            <a:r>
              <a:rPr lang="en-US" sz="1800" i="1" dirty="0" err="1">
                <a:latin typeface="+mn-lt"/>
              </a:rPr>
              <a:t>quantityInStock</a:t>
            </a:r>
            <a:r>
              <a:rPr lang="en-US" sz="1800" dirty="0">
                <a:latin typeface="+mn-lt"/>
              </a:rPr>
              <a:t> per </a:t>
            </a:r>
            <a:r>
              <a:rPr lang="en-US" sz="1800" i="1" dirty="0" err="1">
                <a:latin typeface="+mn-lt"/>
              </a:rPr>
              <a:t>productLine</a:t>
            </a:r>
            <a:r>
              <a:rPr lang="en-US" sz="1800" dirty="0">
                <a:latin typeface="+mn-lt"/>
              </a:rPr>
              <a:t>, ‘revenue’ per </a:t>
            </a:r>
            <a:r>
              <a:rPr lang="en-US" sz="1800" i="1" dirty="0" err="1">
                <a:latin typeface="+mn-lt"/>
              </a:rPr>
              <a:t>productCode</a:t>
            </a:r>
            <a:r>
              <a:rPr lang="en-US" sz="1800" dirty="0">
                <a:latin typeface="+mn-lt"/>
              </a:rPr>
              <a:t>, and average </a:t>
            </a:r>
            <a:r>
              <a:rPr lang="en-US" sz="1800" i="1" dirty="0" err="1">
                <a:latin typeface="+mn-lt"/>
              </a:rPr>
              <a:t>quantityInStock</a:t>
            </a:r>
            <a:r>
              <a:rPr lang="en-US" sz="1800" dirty="0">
                <a:latin typeface="+mn-lt"/>
              </a:rPr>
              <a:t> per </a:t>
            </a:r>
            <a:r>
              <a:rPr lang="en-US" sz="1800" i="1" dirty="0" err="1">
                <a:latin typeface="+mn-lt"/>
              </a:rPr>
              <a:t>productCode</a:t>
            </a:r>
            <a:r>
              <a:rPr lang="en-US" sz="1800" dirty="0">
                <a:latin typeface="+mn-lt"/>
              </a:rPr>
              <a:t>. Show the </a:t>
            </a:r>
            <a:r>
              <a:rPr lang="en-US" sz="1800" i="1" dirty="0" err="1">
                <a:latin typeface="+mn-lt"/>
              </a:rPr>
              <a:t>productCode’s</a:t>
            </a:r>
            <a:r>
              <a:rPr lang="en-US" sz="1800" dirty="0">
                <a:latin typeface="+mn-lt"/>
              </a:rPr>
              <a:t> ‘revenue’ as a % of the </a:t>
            </a:r>
            <a:r>
              <a:rPr lang="en-US" sz="1800" i="1" dirty="0" err="1">
                <a:latin typeface="+mn-lt"/>
              </a:rPr>
              <a:t>productLine’s</a:t>
            </a:r>
            <a:r>
              <a:rPr lang="en-US" sz="1800" dirty="0">
                <a:latin typeface="+mn-lt"/>
              </a:rPr>
              <a:t> ‘revenue’. Order by (1) the </a:t>
            </a:r>
            <a:r>
              <a:rPr lang="en-US" sz="1800" i="1" dirty="0" err="1">
                <a:latin typeface="+mn-lt"/>
              </a:rPr>
              <a:t>productLine</a:t>
            </a:r>
            <a:r>
              <a:rPr lang="en-US" sz="1800" dirty="0">
                <a:latin typeface="+mn-lt"/>
              </a:rPr>
              <a:t> and then (2) the  </a:t>
            </a:r>
            <a:r>
              <a:rPr lang="en-US" sz="1800" i="1" dirty="0" err="1">
                <a:latin typeface="+mn-lt"/>
              </a:rPr>
              <a:t>productCode’s</a:t>
            </a:r>
            <a:r>
              <a:rPr lang="en-US" sz="1800" dirty="0">
                <a:latin typeface="+mn-lt"/>
              </a:rPr>
              <a:t> ‘revenue’ as a % of the </a:t>
            </a:r>
            <a:r>
              <a:rPr lang="en-US" sz="1800" i="1" dirty="0" err="1">
                <a:latin typeface="+mn-lt"/>
              </a:rPr>
              <a:t>productLine’s</a:t>
            </a:r>
            <a:r>
              <a:rPr lang="en-US" sz="1800" dirty="0">
                <a:latin typeface="+mn-lt"/>
              </a:rPr>
              <a:t> ‘revenue’.</a:t>
            </a:r>
          </a:p>
          <a:p>
            <a:pPr marL="0" indent="0">
              <a:buNone/>
            </a:pPr>
            <a:r>
              <a:rPr lang="en-US" sz="1600" i="1" dirty="0">
                <a:latin typeface="+mn-lt"/>
              </a:rPr>
              <a:t>You should get 109 rows returned in your results. Here is a sample of some of those results:</a:t>
            </a:r>
            <a:endParaRPr lang="en-US" sz="1800" i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8" y="4953000"/>
            <a:ext cx="8066667" cy="1028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A9426793-D3AB-4795-8B96-6FAB58C6714F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LAB SQL 06</a:t>
            </a:r>
            <a:br>
              <a:rPr lang="en-US" dirty="0"/>
            </a:br>
            <a:r>
              <a:rPr lang="en-US" sz="1200" dirty="0"/>
              <a:t>Save a .</a:t>
            </a:r>
            <a:r>
              <a:rPr lang="en-US" sz="1200" dirty="0" err="1"/>
              <a:t>sql</a:t>
            </a:r>
            <a:r>
              <a:rPr lang="en-US" sz="1200" dirty="0"/>
              <a:t> script labeled: lab06_”your </a:t>
            </a:r>
            <a:r>
              <a:rPr lang="en-US" sz="1200" dirty="0" err="1"/>
              <a:t>IdentiKey</a:t>
            </a:r>
            <a:r>
              <a:rPr lang="en-US" sz="1200" dirty="0"/>
              <a:t>” (for example: lab06_kesp5555)</a:t>
            </a:r>
          </a:p>
        </p:txBody>
      </p:sp>
    </p:spTree>
    <p:extLst>
      <p:ext uri="{BB962C8B-B14F-4D97-AF65-F5344CB8AC3E}">
        <p14:creationId xmlns:p14="http://schemas.microsoft.com/office/powerpoint/2010/main" val="2981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One .</a:t>
            </a:r>
            <a:r>
              <a:rPr lang="en-US" sz="1800" dirty="0" err="1"/>
              <a:t>sql</a:t>
            </a:r>
            <a:r>
              <a:rPr lang="en-US" sz="1800" dirty="0"/>
              <a:t> file with your 5 SQL scripts.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OPTIONAL…a word document, PDF, or PowerPoint with screenshots of your SQL code and the first 10 - 20 lines of output for each of your 5 SQL scripts (i.e., select statements). Example: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This lab assignment will be reviewed by two peers, taking the average score from these two peer reviews, based on (1) the ability to execute/run each select statement and (2) the “recommended” output for each select statement.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/>
              <a:t>Submit the following: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307374" cy="2230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38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8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606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LAB SQL 06 Database(s): salesshort  Lab goals. Use subqueries with either your local MySQL Community Server instance or the on-premise MySQL server at Leeds. If you use your local MySQL Community Server instance, you will need to load the salesshort database into your local instance using the .sql file:  S02 salesshort.sql.  Remember to select ‘Don’t Limit’ to ensure your query results are not being limited to the first 10, 50, 100 rows, etc…    </vt:lpstr>
      <vt:lpstr>ER Diagram for SalesShort Database</vt:lpstr>
      <vt:lpstr>PowerPoint Presentation</vt:lpstr>
      <vt:lpstr>PowerPoint Presentation</vt:lpstr>
      <vt:lpstr>Submit the following: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MGMT4205</dc:title>
  <dc:creator>KarinaHauser</dc:creator>
  <cp:lastModifiedBy>keith</cp:lastModifiedBy>
  <cp:revision>298</cp:revision>
  <cp:lastPrinted>2015-09-01T03:40:58Z</cp:lastPrinted>
  <dcterms:created xsi:type="dcterms:W3CDTF">2010-10-28T17:57:07Z</dcterms:created>
  <dcterms:modified xsi:type="dcterms:W3CDTF">2020-09-15T05:14:09Z</dcterms:modified>
</cp:coreProperties>
</file>