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9" r:id="rId19"/>
  </p:sldIdLst>
  <p:sldSz cx="9144000" cy="6858000" type="screen4x3"/>
  <p:notesSz cx="6858000" cy="97377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784" autoAdjust="0"/>
    <p:restoredTop sz="94660"/>
  </p:normalViewPr>
  <p:slideViewPr>
    <p:cSldViewPr>
      <p:cViewPr varScale="1">
        <p:scale>
          <a:sx n="72" d="100"/>
          <a:sy n="72" d="100"/>
        </p:scale>
        <p:origin x="17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notesViewPr>
    <p:cSldViewPr>
      <p:cViewPr varScale="1">
        <p:scale>
          <a:sx n="58" d="100"/>
          <a:sy n="58" d="100"/>
        </p:scale>
        <p:origin x="-2532" y="-90"/>
      </p:cViewPr>
      <p:guideLst>
        <p:guide orient="horz" pos="306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7922A80-CCD4-40F2-B040-47B41E668D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10EFA11-8AE0-4685-ADF4-2969E8C9D3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DFCAE263-9DF0-4B16-8A9C-352B6AC510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487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9D41700A-C2D0-4F9A-B8FA-8E3D4032310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487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D4F1E0-61A5-4E0A-8F97-D4FC52669F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C9F7935-CF27-48C2-A9C4-5F0B3AF03B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9D52164-7937-4F58-B935-863F4735A9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DCADF168-72FD-477A-92B7-24F2B900E8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30250"/>
            <a:ext cx="4867275" cy="3651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CB191660-0C3A-48CB-BB50-9991F059F9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25975"/>
            <a:ext cx="54864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8F3E9292-3D03-4714-B057-C526F019D8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487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9580FD34-188F-46CE-9B53-A9744E9E1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487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75FA4C-AEFE-4223-B9BA-8958FCA6F88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A9E4E6-9905-44D9-B3C8-6CF56E868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A19EE-A9F2-4DD5-BD89-7FFC1B30BC39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568BAE3C-600A-4A15-8ACC-ABA1922BE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C6854D2-73D6-45C9-AFE4-8D98A77E5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id="{2067372F-CE8C-4932-A27E-AE1ADD928A2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38915" name="Rectangle 3">
              <a:extLst>
                <a:ext uri="{FF2B5EF4-FFF2-40B4-BE49-F238E27FC236}">
                  <a16:creationId xmlns:a16="http://schemas.microsoft.com/office/drawing/2014/main" id="{917295B3-B45A-4867-9ECE-F5B4B9C45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38916" name="AutoShape 4">
              <a:extLst>
                <a:ext uri="{FF2B5EF4-FFF2-40B4-BE49-F238E27FC236}">
                  <a16:creationId xmlns:a16="http://schemas.microsoft.com/office/drawing/2014/main" id="{F3E20E30-F725-43F1-B6CD-5910B9B2CA27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17" name="Group 5">
            <a:extLst>
              <a:ext uri="{FF2B5EF4-FFF2-40B4-BE49-F238E27FC236}">
                <a16:creationId xmlns:a16="http://schemas.microsoft.com/office/drawing/2014/main" id="{BCF74940-A34A-4053-B016-3F8344B976EE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38918" name="AutoShape 6">
              <a:extLst>
                <a:ext uri="{FF2B5EF4-FFF2-40B4-BE49-F238E27FC236}">
                  <a16:creationId xmlns:a16="http://schemas.microsoft.com/office/drawing/2014/main" id="{FDD6C60F-2818-43B7-854C-CCD3BC3400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919" name="AutoShape 7">
              <a:extLst>
                <a:ext uri="{FF2B5EF4-FFF2-40B4-BE49-F238E27FC236}">
                  <a16:creationId xmlns:a16="http://schemas.microsoft.com/office/drawing/2014/main" id="{6B8A560A-86AD-4474-9BCA-5BBC7DCB3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8920" name="Rectangle 8">
            <a:extLst>
              <a:ext uri="{FF2B5EF4-FFF2-40B4-BE49-F238E27FC236}">
                <a16:creationId xmlns:a16="http://schemas.microsoft.com/office/drawing/2014/main" id="{3BEABB18-F890-49F7-AA96-5584A536F6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pt-BR" altLang="pt-BR" noProof="0"/>
              <a:t>Click to edit Master subtitle style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1960AFEE-CA30-43CC-B689-B0069D48C224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5CFC0289-F255-4F36-B841-6936014C34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BR" altLang="pt-BR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079EB104-F0AA-4924-B37A-C0E4152C01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32A7F379-DC58-4929-B43C-6CD947691131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38924" name="AutoShape 12">
            <a:extLst>
              <a:ext uri="{FF2B5EF4-FFF2-40B4-BE49-F238E27FC236}">
                <a16:creationId xmlns:a16="http://schemas.microsoft.com/office/drawing/2014/main" id="{5BA77B98-9763-436B-B634-A9A84B52471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 altLang="pt-BR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BDD0-A07D-4B92-ADAF-48357578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7B8AD8-6997-406F-847F-94A62D68B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6AAE66-5AFA-4C89-BD98-BAC482D2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718AD2-4665-46E7-B98E-B3218A7A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6C438-03FA-4602-A5C3-26E1869A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40BD5-75BD-41C1-8620-AE51FA32B48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705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C9CE7-4851-4376-AB5B-20948C3B1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862B1A-E9B3-44C1-98A3-80512FE70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11A47-31F2-4DDA-B0E7-D386D299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7D0B6-B092-41A9-A858-49CFD8DA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0D9C0-2ACE-4C1B-B86E-0F26F743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52E13-FE8A-4463-A7FF-9B8D94DFBC2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476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9016F-40CB-4491-9CE0-78F756CF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889B4-5C3A-4542-9915-FF30C16B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7354B-8E1B-4DCF-B40B-556FC5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49111-C778-4FCE-B453-BF6439E3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059A9-EDD5-4D97-AA8F-DE4E9C37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CDDFD-49C0-4B7E-89F5-3DBCB4F49E2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434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C889D-4B28-4415-A600-66EC57A5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93E7B7-4C86-4D49-A032-6FED3F37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446AD-22D9-4115-B648-58DE6F72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A4522-D36D-4746-95D7-991D8AE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2FA1E-52BD-477E-9EA3-9C34EC47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20BA9-1A11-43B5-BA56-6E7955B6A46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084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99399-DE18-4D6F-87F1-6595B3FD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87624-10AF-410C-84E3-B427097D5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89C1ED-8F32-4E86-99E0-4B18ECA13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E4FDE5-594B-400D-82CD-A13B9332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E8CAA2-60B8-4796-B563-82AC4C69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34F4F-2E10-4448-A712-632FAAE1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A384D-2299-4AA4-8E15-7D17146DF07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284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103E0-155E-41BB-AF19-BE492D57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ADA7EB-16FF-447F-8E65-8986A4B7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BB1198-C691-471C-87E5-25917F62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5F2060-553F-48F5-B9BE-329FED601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363261-CE44-496E-A643-5A04DEF5B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24DDBB-3B3C-4B77-9B97-1A74A6BA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44FD72-ABA9-462D-B67F-B9F93AD4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8EED8F-C731-4A93-9380-92E0209E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7DB48-07A2-4151-B7F2-4926A75EF12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934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0188A-17F7-47F8-A654-6746CC6D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CE99A6-FD48-4A75-AEA5-D29ADAD0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B2D580-C3CC-4A8E-A3CE-3A45CF89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9C12AA-4092-478B-AEE0-35D1F9DB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47F6F-CB57-4268-9016-F6B790285A4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293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674B27-FF66-4E6F-B0E2-0851BB31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CF3404-2BD6-42A0-BC8D-D9C07963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781F7B-92B4-4458-8538-10183EB0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7508D-E8AF-4197-86C7-1B861CA9B86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56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42C-46DF-45E4-B3B2-425F5225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839C95-4907-4521-B3DF-06519214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40C531-7DA4-4491-B95A-8B0F6F3CF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A66918-EA19-4A16-B457-2E6FA67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B4405-18DB-43FD-965C-BCA0D925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FA9692-EF1A-424D-9740-84B7F591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D9943-E9E1-475C-A287-3A469CC1A69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304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26C22-C627-440C-82BB-ABB5BD30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8DD5FE-5320-47A8-8EE4-2F1694D91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96F965-AA12-4155-96B3-34ED93AA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E15AA8-4EB8-4806-93D0-973E4A07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3BB9C5-17BA-4C07-9F65-FAD0E108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DE84E5-5F6D-4552-A524-53634754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E2699-564A-4976-961B-2829A195788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id="{C7DCBD4D-74EF-46F1-81BF-C82B68ECD0F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7891" name="Group 3">
              <a:extLst>
                <a:ext uri="{FF2B5EF4-FFF2-40B4-BE49-F238E27FC236}">
                  <a16:creationId xmlns:a16="http://schemas.microsoft.com/office/drawing/2014/main" id="{C508BBA4-44D0-4331-9DD3-E2AAEAA43E2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7892" name="Rectangle 4">
                <a:extLst>
                  <a:ext uri="{FF2B5EF4-FFF2-40B4-BE49-F238E27FC236}">
                    <a16:creationId xmlns:a16="http://schemas.microsoft.com/office/drawing/2014/main" id="{7E846FF4-86A3-4030-A145-E67C809C5C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893" name="Freeform 5">
                <a:extLst>
                  <a:ext uri="{FF2B5EF4-FFF2-40B4-BE49-F238E27FC236}">
                    <a16:creationId xmlns:a16="http://schemas.microsoft.com/office/drawing/2014/main" id="{2DA26711-1352-4B67-837D-30CA412330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7894" name="Group 6">
              <a:extLst>
                <a:ext uri="{FF2B5EF4-FFF2-40B4-BE49-F238E27FC236}">
                  <a16:creationId xmlns:a16="http://schemas.microsoft.com/office/drawing/2014/main" id="{93375F81-687D-49AB-86EF-AF529A7D4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7895" name="AutoShape 7">
                <a:extLst>
                  <a:ext uri="{FF2B5EF4-FFF2-40B4-BE49-F238E27FC236}">
                    <a16:creationId xmlns:a16="http://schemas.microsoft.com/office/drawing/2014/main" id="{F0EC6C95-B323-4A10-B898-66CB4F57C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896" name="AutoShape 8">
                <a:extLst>
                  <a:ext uri="{FF2B5EF4-FFF2-40B4-BE49-F238E27FC236}">
                    <a16:creationId xmlns:a16="http://schemas.microsoft.com/office/drawing/2014/main" id="{0477FD81-EACB-4B66-BBC3-8CAC9721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7897" name="AutoShape 9">
            <a:extLst>
              <a:ext uri="{FF2B5EF4-FFF2-40B4-BE49-F238E27FC236}">
                <a16:creationId xmlns:a16="http://schemas.microsoft.com/office/drawing/2014/main" id="{CE166CF9-EC87-4C99-9CD6-58EA2A609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E02FB55B-F8EA-4CA8-A133-2CD63AA2E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BBC42443-68CC-4BC3-848D-1E92D598EF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pt-BR" altLang="pt-BR"/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A354BFA5-3A42-49A3-958D-85D335B36D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37901" name="Rectangle 13">
            <a:extLst>
              <a:ext uri="{FF2B5EF4-FFF2-40B4-BE49-F238E27FC236}">
                <a16:creationId xmlns:a16="http://schemas.microsoft.com/office/drawing/2014/main" id="{8B2DD737-43A3-4756-B25C-68419143D9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9DF0999B-65C4-48C7-9A73-E8064CDBC48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>
            <a:extLst>
              <a:ext uri="{FF2B5EF4-FFF2-40B4-BE49-F238E27FC236}">
                <a16:creationId xmlns:a16="http://schemas.microsoft.com/office/drawing/2014/main" id="{8DBE7DB8-BAFA-4565-8697-E7F01744C7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zh-CN">
                <a:ea typeface="宋体" panose="02010600030101010101" pitchFamily="2" charset="-122"/>
              </a:rPr>
              <a:t>Tensão e Corrente Alternada (AC) </a:t>
            </a:r>
            <a:endParaRPr lang="pt-BR" alt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414541F-AD84-47AC-93C1-B0E85B284F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00563" y="2276475"/>
            <a:ext cx="4643437" cy="2592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600" dirty="0"/>
              <a:t>Tensão Contínua</a:t>
            </a:r>
          </a:p>
          <a:p>
            <a:pPr>
              <a:lnSpc>
                <a:spcPct val="80000"/>
              </a:lnSpc>
            </a:pPr>
            <a:r>
              <a:rPr lang="pt-BR" altLang="pt-BR" sz="1600" dirty="0"/>
              <a:t>Tensão Alternada </a:t>
            </a:r>
          </a:p>
          <a:p>
            <a:pPr>
              <a:lnSpc>
                <a:spcPct val="80000"/>
              </a:lnSpc>
            </a:pPr>
            <a:r>
              <a:rPr lang="pt-BR" altLang="pt-BR" sz="1600" dirty="0"/>
              <a:t>Tensão Senoidal</a:t>
            </a:r>
          </a:p>
          <a:p>
            <a:pPr>
              <a:lnSpc>
                <a:spcPct val="80000"/>
              </a:lnSpc>
            </a:pPr>
            <a:r>
              <a:rPr lang="pt-BR" altLang="pt-BR" sz="1600" dirty="0" err="1"/>
              <a:t>Freqüência</a:t>
            </a:r>
            <a:r>
              <a:rPr lang="pt-BR" altLang="pt-BR" sz="1600" dirty="0"/>
              <a:t> Elétrica e Período</a:t>
            </a:r>
          </a:p>
          <a:p>
            <a:pPr>
              <a:lnSpc>
                <a:spcPct val="80000"/>
              </a:lnSpc>
            </a:pPr>
            <a:r>
              <a:rPr lang="pt-BR" altLang="pt-BR" sz="1600" dirty="0"/>
              <a:t>Corrente Alternada</a:t>
            </a:r>
          </a:p>
          <a:p>
            <a:pPr>
              <a:lnSpc>
                <a:spcPct val="80000"/>
              </a:lnSpc>
            </a:pPr>
            <a:r>
              <a:rPr lang="pt-BR" altLang="pt-BR" sz="1600" dirty="0"/>
              <a:t>Relação entre graus elétricos e tempo</a:t>
            </a:r>
          </a:p>
          <a:p>
            <a:pPr>
              <a:lnSpc>
                <a:spcPct val="80000"/>
              </a:lnSpc>
            </a:pPr>
            <a:r>
              <a:rPr lang="pt-BR" altLang="pt-BR" sz="1600" dirty="0"/>
              <a:t>Valores Característicos de Tensão e de Corrente</a:t>
            </a:r>
          </a:p>
          <a:p>
            <a:pPr>
              <a:lnSpc>
                <a:spcPct val="80000"/>
              </a:lnSpc>
            </a:pPr>
            <a:endParaRPr lang="pt-BR" altLang="pt-BR" sz="1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AutoShape 2">
            <a:extLst>
              <a:ext uri="{FF2B5EF4-FFF2-40B4-BE49-F238E27FC236}">
                <a16:creationId xmlns:a16="http://schemas.microsoft.com/office/drawing/2014/main" id="{410E09D3-0D38-437E-A172-A68B7EB8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12.4 Corrente Alternada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12AEA568-119F-48D9-B723-E517B18F9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465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400" dirty="0"/>
              <a:t>Exemplo 1: Uma tensão senoidal CA é aplicada a uma resistência de 10</a:t>
            </a:r>
            <a:r>
              <a:rPr lang="pt-BR" altLang="pt-BR" sz="2400" dirty="0">
                <a:sym typeface="Symbol" panose="05050102010706020507" pitchFamily="18" charset="2"/>
              </a:rPr>
              <a:t></a:t>
            </a:r>
            <a:r>
              <a:rPr lang="pt-BR" altLang="pt-BR" sz="2400" dirty="0"/>
              <a:t>. Mostre a onda senoidal resultante para a corrente alternada.</a:t>
            </a:r>
          </a:p>
          <a:p>
            <a:pPr>
              <a:spcBef>
                <a:spcPct val="50000"/>
              </a:spcBef>
            </a:pPr>
            <a:r>
              <a:rPr lang="pt-BR" altLang="pt-BR" sz="2400" dirty="0"/>
              <a:t>O Valor instantâneo da corrente é i=v/R. Num circuito apenas com resistência, a forma de onda da corrente segue a polaridade da forma de onda da tensão.</a:t>
            </a:r>
          </a:p>
          <a:p>
            <a:pPr>
              <a:spcBef>
                <a:spcPct val="50000"/>
              </a:spcBef>
            </a:pPr>
            <a:r>
              <a:rPr lang="pt-BR" altLang="pt-BR" sz="2400" dirty="0"/>
              <a:t>Como a corrente é definida pela expressão: i = I</a:t>
            </a:r>
            <a:r>
              <a:rPr lang="pt-BR" altLang="pt-BR" sz="2400" baseline="-25000" dirty="0"/>
              <a:t>M</a:t>
            </a:r>
            <a:r>
              <a:rPr lang="pt-BR" altLang="pt-BR" sz="2400" dirty="0"/>
              <a:t>. </a:t>
            </a:r>
            <a:r>
              <a:rPr lang="pt-BR" altLang="pt-BR" sz="2400" dirty="0" err="1"/>
              <a:t>sen</a:t>
            </a:r>
            <a:r>
              <a:rPr lang="pt-BR" altLang="pt-BR" sz="2400" dirty="0"/>
              <a:t> θ = </a:t>
            </a:r>
            <a:r>
              <a:rPr lang="pt-BR" altLang="pt-BR" sz="2400" dirty="0" err="1"/>
              <a:t>I</a:t>
            </a:r>
            <a:r>
              <a:rPr lang="pt-BR" altLang="pt-BR" sz="2000" dirty="0" err="1"/>
              <a:t>pico</a:t>
            </a:r>
            <a:r>
              <a:rPr lang="pt-BR" altLang="pt-BR" sz="2400" dirty="0"/>
              <a:t>. </a:t>
            </a:r>
            <a:r>
              <a:rPr lang="pt-BR" altLang="pt-BR" sz="2400" dirty="0" err="1"/>
              <a:t>sen</a:t>
            </a:r>
            <a:r>
              <a:rPr lang="pt-BR" altLang="pt-BR" sz="2400" dirty="0"/>
              <a:t> θ </a:t>
            </a:r>
          </a:p>
        </p:txBody>
      </p:sp>
      <p:sp>
        <p:nvSpPr>
          <p:cNvPr id="223236" name="Rectangle 4">
            <a:extLst>
              <a:ext uri="{FF2B5EF4-FFF2-40B4-BE49-F238E27FC236}">
                <a16:creationId xmlns:a16="http://schemas.microsoft.com/office/drawing/2014/main" id="{ADACBC00-5CAA-4CBB-A7FD-7B7046F88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3237" name="Rectangle 5">
            <a:extLst>
              <a:ext uri="{FF2B5EF4-FFF2-40B4-BE49-F238E27FC236}">
                <a16:creationId xmlns:a16="http://schemas.microsoft.com/office/drawing/2014/main" id="{B23A61A5-2456-4D8D-A4D4-1458D852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3239" name="Rectangle 7">
            <a:extLst>
              <a:ext uri="{FF2B5EF4-FFF2-40B4-BE49-F238E27FC236}">
                <a16:creationId xmlns:a16="http://schemas.microsoft.com/office/drawing/2014/main" id="{66E773DC-5729-485F-83EA-E08CE99C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AutoShape 2">
            <a:extLst>
              <a:ext uri="{FF2B5EF4-FFF2-40B4-BE49-F238E27FC236}">
                <a16:creationId xmlns:a16="http://schemas.microsoft.com/office/drawing/2014/main" id="{1B5B633D-7408-4865-8159-D0E632B0F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12.4 Corrente Alternada</a:t>
            </a:r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B18DEF24-5149-42F4-A35A-0628132F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4261" name="Rectangle 5">
            <a:extLst>
              <a:ext uri="{FF2B5EF4-FFF2-40B4-BE49-F238E27FC236}">
                <a16:creationId xmlns:a16="http://schemas.microsoft.com/office/drawing/2014/main" id="{6EB186F3-6100-484E-8134-A31B7B7E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4263" name="Rectangle 7">
            <a:extLst>
              <a:ext uri="{FF2B5EF4-FFF2-40B4-BE49-F238E27FC236}">
                <a16:creationId xmlns:a16="http://schemas.microsoft.com/office/drawing/2014/main" id="{372C5F7B-B90A-44D2-8FBB-89DCD3FF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24265" name="Picture 9">
            <a:extLst>
              <a:ext uri="{FF2B5EF4-FFF2-40B4-BE49-F238E27FC236}">
                <a16:creationId xmlns:a16="http://schemas.microsoft.com/office/drawing/2014/main" id="{BF80F3DC-A3FB-4FD3-BA50-C165A596F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92375"/>
            <a:ext cx="7777162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AutoShape 2">
            <a:extLst>
              <a:ext uri="{FF2B5EF4-FFF2-40B4-BE49-F238E27FC236}">
                <a16:creationId xmlns:a16="http://schemas.microsoft.com/office/drawing/2014/main" id="{AB830E7F-C61E-4A2D-A56C-5D3156012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12.4 Corrente Alternada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399D9166-E48D-48DA-8C69-EBB009880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305800" cy="1066797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pt-BR" altLang="pt-BR" sz="2400" dirty="0"/>
              <a:t>O valor máximo da corrente é: IM = VM / R = </a:t>
            </a:r>
            <a:r>
              <a:rPr lang="pt-BR" altLang="pt-BR" sz="2400" dirty="0" err="1"/>
              <a:t>Vpico</a:t>
            </a:r>
            <a:r>
              <a:rPr lang="pt-BR" altLang="pt-BR" sz="2400" dirty="0"/>
              <a:t> / R =10/10 = 1A</a:t>
            </a:r>
          </a:p>
          <a:p>
            <a:pPr marL="0" indent="0">
              <a:spcBef>
                <a:spcPct val="50000"/>
              </a:spcBef>
              <a:buNone/>
            </a:pPr>
            <a:endParaRPr lang="pt-BR" altLang="pt-BR" sz="2400" dirty="0"/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3F2F8A69-D8DC-4B29-9678-AF0DFCF34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7CBE0859-D6C9-4033-872C-928CF847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6311" name="Rectangle 7">
            <a:extLst>
              <a:ext uri="{FF2B5EF4-FFF2-40B4-BE49-F238E27FC236}">
                <a16:creationId xmlns:a16="http://schemas.microsoft.com/office/drawing/2014/main" id="{B3E1A4F9-AC52-4271-98A9-07947061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26313" name="Picture 9">
            <a:extLst>
              <a:ext uri="{FF2B5EF4-FFF2-40B4-BE49-F238E27FC236}">
                <a16:creationId xmlns:a16="http://schemas.microsoft.com/office/drawing/2014/main" id="{49FFF49E-359B-485F-80C6-DF5B1762C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60"/>
          <a:stretch>
            <a:fillRect/>
          </a:stretch>
        </p:blipFill>
        <p:spPr bwMode="auto">
          <a:xfrm>
            <a:off x="2794794" y="3419126"/>
            <a:ext cx="4392612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AutoShape 2">
            <a:extLst>
              <a:ext uri="{FF2B5EF4-FFF2-40B4-BE49-F238E27FC236}">
                <a16:creationId xmlns:a16="http://schemas.microsoft.com/office/drawing/2014/main" id="{420774F2-C98A-4C55-9087-3FA5D6D00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12.5 Relação entre graus elétricos e tempo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3C47900C-EDBF-42F7-8539-79A9A1E90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305800" cy="16430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400" dirty="0"/>
              <a:t>O ângulo de 360º = 2 </a:t>
            </a:r>
            <a:r>
              <a:rPr lang="el-GR" altLang="pt-BR" sz="2400" dirty="0"/>
              <a:t>π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rads</a:t>
            </a:r>
            <a:r>
              <a:rPr lang="pt-BR" altLang="pt-BR" sz="2400" dirty="0"/>
              <a:t> ,representa o tempo para um ciclo, ou período T. </a:t>
            </a:r>
          </a:p>
          <a:p>
            <a:pPr>
              <a:spcBef>
                <a:spcPct val="50000"/>
              </a:spcBef>
            </a:pPr>
            <a:r>
              <a:rPr lang="pt-BR" altLang="pt-BR" sz="2400" dirty="0"/>
              <a:t>Portanto, temos a seguinte representação gráfica.</a:t>
            </a:r>
          </a:p>
        </p:txBody>
      </p:sp>
      <p:sp>
        <p:nvSpPr>
          <p:cNvPr id="227332" name="Rectangle 4">
            <a:extLst>
              <a:ext uri="{FF2B5EF4-FFF2-40B4-BE49-F238E27FC236}">
                <a16:creationId xmlns:a16="http://schemas.microsoft.com/office/drawing/2014/main" id="{78CBC7CC-A645-46E4-A892-A3ED0CA7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7333" name="Rectangle 5">
            <a:extLst>
              <a:ext uri="{FF2B5EF4-FFF2-40B4-BE49-F238E27FC236}">
                <a16:creationId xmlns:a16="http://schemas.microsoft.com/office/drawing/2014/main" id="{3EE3A8A6-A9E5-441A-90EA-E007DF4A8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7335" name="Rectangle 7">
            <a:extLst>
              <a:ext uri="{FF2B5EF4-FFF2-40B4-BE49-F238E27FC236}">
                <a16:creationId xmlns:a16="http://schemas.microsoft.com/office/drawing/2014/main" id="{77B55F35-2D0D-4335-8A5B-05776A54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27337" name="Picture 9">
            <a:extLst>
              <a:ext uri="{FF2B5EF4-FFF2-40B4-BE49-F238E27FC236}">
                <a16:creationId xmlns:a16="http://schemas.microsoft.com/office/drawing/2014/main" id="{69BFCC35-1BFF-4A4A-A35F-B7335E19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746500"/>
            <a:ext cx="4176713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AutoShape 2">
            <a:extLst>
              <a:ext uri="{FF2B5EF4-FFF2-40B4-BE49-F238E27FC236}">
                <a16:creationId xmlns:a16="http://schemas.microsoft.com/office/drawing/2014/main" id="{912F71F5-862F-4652-83E0-3C3F6E556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12.5 Relação entre graus elétricos e tempo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822C97C9-5CDC-4BE8-8186-7630E5468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3878263" cy="42354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/>
              <a:t>Exemplo 2: Uma corrente CA varia ao longo de um ciclo completo em 1/100s. Qual o período e a freqüência? Se a corrente tiver um valor máximo de 5A, mostre a forma de onda para a corrente em graus e em segundos.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2000"/>
              <a:t>T = 1/100 s ou 10 ms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2000"/>
              <a:t>f = 1/T = 1/1/100 = 100Hz</a:t>
            </a:r>
          </a:p>
          <a:p>
            <a:pPr>
              <a:spcBef>
                <a:spcPct val="50000"/>
              </a:spcBef>
            </a:pPr>
            <a:endParaRPr lang="pt-BR" altLang="pt-BR" sz="2000"/>
          </a:p>
        </p:txBody>
      </p:sp>
      <p:sp>
        <p:nvSpPr>
          <p:cNvPr id="228356" name="Rectangle 4">
            <a:extLst>
              <a:ext uri="{FF2B5EF4-FFF2-40B4-BE49-F238E27FC236}">
                <a16:creationId xmlns:a16="http://schemas.microsoft.com/office/drawing/2014/main" id="{36754E50-0B68-408B-92F1-E4ECB7C23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8357" name="Rectangle 5">
            <a:extLst>
              <a:ext uri="{FF2B5EF4-FFF2-40B4-BE49-F238E27FC236}">
                <a16:creationId xmlns:a16="http://schemas.microsoft.com/office/drawing/2014/main" id="{FB874AFA-DC93-4BFC-AD73-72A65D6B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8359" name="Rectangle 7">
            <a:extLst>
              <a:ext uri="{FF2B5EF4-FFF2-40B4-BE49-F238E27FC236}">
                <a16:creationId xmlns:a16="http://schemas.microsoft.com/office/drawing/2014/main" id="{A0CF0952-C735-43E8-947E-0746FA5DF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28361" name="Picture 9">
            <a:extLst>
              <a:ext uri="{FF2B5EF4-FFF2-40B4-BE49-F238E27FC236}">
                <a16:creationId xmlns:a16="http://schemas.microsoft.com/office/drawing/2014/main" id="{66099F5D-F6B6-4D55-8D33-539FC517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997200"/>
            <a:ext cx="4500562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62" name="Rectangle 10">
            <a:extLst>
              <a:ext uri="{FF2B5EF4-FFF2-40B4-BE49-F238E27FC236}">
                <a16:creationId xmlns:a16="http://schemas.microsoft.com/office/drawing/2014/main" id="{343E7BF6-E95E-4183-B67F-29BE129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2420938"/>
            <a:ext cx="3122612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/>
              <a:t>Graficamente: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AutoShape 2">
            <a:extLst>
              <a:ext uri="{FF2B5EF4-FFF2-40B4-BE49-F238E27FC236}">
                <a16:creationId xmlns:a16="http://schemas.microsoft.com/office/drawing/2014/main" id="{99C1DB41-0F5B-4F82-8C13-5DB87A75A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12.6 Valores Característicos de Tensão e de Corrente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1008F98C-B3D0-419E-ADB4-BF3DF2023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81950" cy="42354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400" dirty="0"/>
              <a:t>Valor de pico é o valor máximo </a:t>
            </a:r>
            <a:r>
              <a:rPr lang="pt-BR" altLang="pt-BR" sz="2400" dirty="0" err="1"/>
              <a:t>V</a:t>
            </a:r>
            <a:r>
              <a:rPr lang="pt-BR" altLang="pt-BR" sz="2400" baseline="-25000" dirty="0" err="1"/>
              <a:t>Max</a:t>
            </a:r>
            <a:r>
              <a:rPr lang="pt-BR" altLang="pt-BR" sz="2400" dirty="0"/>
              <a:t> ou </a:t>
            </a:r>
            <a:r>
              <a:rPr lang="pt-BR" altLang="pt-BR" sz="2400" dirty="0" err="1"/>
              <a:t>I</a:t>
            </a:r>
            <a:r>
              <a:rPr lang="pt-BR" altLang="pt-BR" sz="2400" baseline="-25000" dirty="0" err="1"/>
              <a:t>Max</a:t>
            </a:r>
            <a:r>
              <a:rPr lang="pt-BR" altLang="pt-BR" sz="2400" dirty="0"/>
              <a:t>. </a:t>
            </a:r>
          </a:p>
          <a:p>
            <a:pPr>
              <a:spcBef>
                <a:spcPct val="50000"/>
              </a:spcBef>
            </a:pPr>
            <a:r>
              <a:rPr lang="pt-BR" altLang="pt-BR" sz="2400" dirty="0"/>
              <a:t>Valor de pico a pico é igual ao dobro do valor de pico, quando os picos positivo e negativo são simétricos.</a:t>
            </a:r>
          </a:p>
          <a:p>
            <a:pPr>
              <a:spcBef>
                <a:spcPct val="50000"/>
              </a:spcBef>
            </a:pPr>
            <a:r>
              <a:rPr lang="pt-BR" altLang="pt-BR" sz="2400" dirty="0"/>
              <a:t>Valor médio, corresponde à média aritmética de todos os valores numa onda senoidal, considerando um meio ciclo, sendo assim, o Valor </a:t>
            </a:r>
            <a:r>
              <a:rPr lang="pt-BR" altLang="pt-BR" sz="2400" dirty="0" err="1"/>
              <a:t>Medio</a:t>
            </a:r>
            <a:r>
              <a:rPr lang="pt-BR" altLang="pt-BR" sz="2400" dirty="0"/>
              <a:t> é igual a 0,637 x valor de pico.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2400" dirty="0" err="1"/>
              <a:t>V</a:t>
            </a:r>
            <a:r>
              <a:rPr lang="pt-BR" altLang="pt-BR" sz="2400" baseline="-25000" dirty="0" err="1"/>
              <a:t>Médio</a:t>
            </a:r>
            <a:r>
              <a:rPr lang="pt-BR" altLang="pt-BR" sz="2400" dirty="0"/>
              <a:t> = 0,637. </a:t>
            </a:r>
            <a:r>
              <a:rPr lang="pt-BR" altLang="pt-BR" sz="2400" dirty="0" err="1"/>
              <a:t>V</a:t>
            </a:r>
            <a:r>
              <a:rPr lang="pt-BR" altLang="pt-BR" sz="2400" baseline="-25000" dirty="0" err="1"/>
              <a:t>Max</a:t>
            </a:r>
            <a:r>
              <a:rPr lang="pt-BR" altLang="pt-BR" sz="2400" dirty="0"/>
              <a:t>    e   </a:t>
            </a:r>
            <a:r>
              <a:rPr lang="pt-BR" altLang="pt-BR" sz="2400" dirty="0" err="1"/>
              <a:t>I</a:t>
            </a:r>
            <a:r>
              <a:rPr lang="pt-BR" altLang="pt-BR" sz="2400" baseline="-25000" dirty="0" err="1"/>
              <a:t>Médio</a:t>
            </a:r>
            <a:r>
              <a:rPr lang="pt-BR" altLang="pt-BR" sz="2400" dirty="0"/>
              <a:t> = 0,637 . </a:t>
            </a:r>
            <a:r>
              <a:rPr lang="pt-BR" altLang="pt-BR" sz="2400" dirty="0" err="1"/>
              <a:t>I</a:t>
            </a:r>
            <a:r>
              <a:rPr lang="pt-BR" altLang="pt-BR" sz="2400" baseline="-25000" dirty="0" err="1"/>
              <a:t>max</a:t>
            </a:r>
            <a:endParaRPr lang="pt-BR" altLang="pt-BR" sz="2400" baseline="-25000" dirty="0"/>
          </a:p>
          <a:p>
            <a:pPr algn="ctr">
              <a:spcBef>
                <a:spcPct val="50000"/>
              </a:spcBef>
              <a:buNone/>
            </a:pPr>
            <a:r>
              <a:rPr lang="pt-BR" altLang="pt-BR" sz="2400" dirty="0" err="1"/>
              <a:t>V</a:t>
            </a:r>
            <a:r>
              <a:rPr lang="pt-BR" altLang="pt-BR" sz="2400" baseline="-25000" dirty="0" err="1"/>
              <a:t>Médio</a:t>
            </a:r>
            <a:r>
              <a:rPr lang="pt-BR" altLang="pt-BR" sz="2400" dirty="0"/>
              <a:t> = 0,637. </a:t>
            </a:r>
            <a:r>
              <a:rPr lang="pt-BR" altLang="pt-BR" sz="2400" dirty="0" err="1"/>
              <a:t>V</a:t>
            </a:r>
            <a:r>
              <a:rPr lang="pt-BR" altLang="pt-BR" sz="2400" baseline="-25000" dirty="0" err="1"/>
              <a:t>pico</a:t>
            </a:r>
            <a:r>
              <a:rPr lang="pt-BR" altLang="pt-BR" sz="2400" dirty="0"/>
              <a:t>    e   </a:t>
            </a:r>
            <a:r>
              <a:rPr lang="pt-BR" altLang="pt-BR" sz="2400" dirty="0" err="1"/>
              <a:t>I</a:t>
            </a:r>
            <a:r>
              <a:rPr lang="pt-BR" altLang="pt-BR" sz="2400" baseline="-25000" dirty="0" err="1"/>
              <a:t>Médio</a:t>
            </a:r>
            <a:r>
              <a:rPr lang="pt-BR" altLang="pt-BR" sz="2400" dirty="0"/>
              <a:t> = 0,637 . </a:t>
            </a:r>
            <a:r>
              <a:rPr lang="pt-BR" altLang="pt-BR" sz="2400" dirty="0" err="1"/>
              <a:t>I</a:t>
            </a:r>
            <a:r>
              <a:rPr lang="pt-BR" altLang="pt-BR" sz="2400" baseline="-25000" dirty="0" err="1"/>
              <a:t>pico</a:t>
            </a:r>
            <a:endParaRPr lang="pt-BR" altLang="pt-BR" sz="2400" baseline="-25000" dirty="0"/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endParaRPr lang="pt-BR" altLang="pt-BR" sz="2400" baseline="-25000" dirty="0"/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C1CCD646-49FB-4620-A8D3-2CB52B8A4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9381" name="Rectangle 5">
            <a:extLst>
              <a:ext uri="{FF2B5EF4-FFF2-40B4-BE49-F238E27FC236}">
                <a16:creationId xmlns:a16="http://schemas.microsoft.com/office/drawing/2014/main" id="{8E935850-7734-4790-82A3-82CD1B742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9383" name="Rectangle 7">
            <a:extLst>
              <a:ext uri="{FF2B5EF4-FFF2-40B4-BE49-F238E27FC236}">
                <a16:creationId xmlns:a16="http://schemas.microsoft.com/office/drawing/2014/main" id="{FAFFECEC-A225-4D8F-99CB-67EE47E4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AutoShape 2">
            <a:extLst>
              <a:ext uri="{FF2B5EF4-FFF2-40B4-BE49-F238E27FC236}">
                <a16:creationId xmlns:a16="http://schemas.microsoft.com/office/drawing/2014/main" id="{B5ADE2A3-C6C6-41FA-9FDF-C4231BE62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12.6 Valores Característicos de Tensão e de Corrente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40D72E18-6F81-4385-8B2B-6A70EDD75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81950" cy="423545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pt-BR" altLang="pt-BR" sz="2400" dirty="0"/>
              <a:t>O valor </a:t>
            </a:r>
            <a:r>
              <a:rPr lang="pt-BR" altLang="pt-BR" sz="2400" dirty="0" err="1"/>
              <a:t>rms</a:t>
            </a:r>
            <a:r>
              <a:rPr lang="pt-BR" altLang="pt-BR" sz="2400" dirty="0"/>
              <a:t> de uma onda senoidal corresponde à mesma quantidade de tensão ou corrente contínua capaz de produzir a mesma potência dissipada.</a:t>
            </a:r>
          </a:p>
          <a:p>
            <a:pPr>
              <a:spcBef>
                <a:spcPct val="70000"/>
              </a:spcBef>
            </a:pPr>
            <a:r>
              <a:rPr lang="pt-BR" altLang="pt-BR" sz="2400" dirty="0"/>
              <a:t>O valor eficaz ou </a:t>
            </a:r>
            <a:r>
              <a:rPr lang="pt-BR" altLang="pt-BR" sz="2400" dirty="0" err="1"/>
              <a:t>rms</a:t>
            </a:r>
            <a:r>
              <a:rPr lang="pt-BR" altLang="pt-BR" sz="2400" dirty="0"/>
              <a:t> ou valor médio quadrático corresponde a 0,707 vezes o valor de pico, sendo assim, o Valor </a:t>
            </a:r>
            <a:r>
              <a:rPr lang="pt-BR" altLang="pt-BR" sz="2400" dirty="0" err="1"/>
              <a:t>rms</a:t>
            </a:r>
            <a:r>
              <a:rPr lang="pt-BR" altLang="pt-BR" sz="2400" dirty="0"/>
              <a:t> é igual a 0,707 x o valor de pico.</a:t>
            </a:r>
          </a:p>
          <a:p>
            <a:pPr algn="ctr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pt-BR" altLang="pt-BR" sz="2400" dirty="0" err="1"/>
              <a:t>V</a:t>
            </a:r>
            <a:r>
              <a:rPr lang="pt-BR" altLang="pt-BR" sz="2400" baseline="-25000" dirty="0" err="1"/>
              <a:t>rms</a:t>
            </a:r>
            <a:r>
              <a:rPr lang="pt-BR" altLang="pt-BR" sz="2400" dirty="0"/>
              <a:t> = </a:t>
            </a:r>
            <a:r>
              <a:rPr lang="pt-BR" altLang="pt-BR" sz="2400" dirty="0" err="1"/>
              <a:t>V</a:t>
            </a:r>
            <a:r>
              <a:rPr lang="pt-BR" altLang="pt-BR" sz="2400" baseline="-25000" dirty="0" err="1"/>
              <a:t>eficaz</a:t>
            </a:r>
            <a:r>
              <a:rPr lang="pt-BR" altLang="pt-BR" sz="2400" baseline="-25000"/>
              <a:t> </a:t>
            </a:r>
            <a:r>
              <a:rPr lang="pt-BR" altLang="pt-BR" sz="4000" baseline="-25000"/>
              <a:t>= </a:t>
            </a:r>
            <a:r>
              <a:rPr lang="pt-BR" altLang="pt-BR" sz="2400"/>
              <a:t>0,707</a:t>
            </a:r>
            <a:r>
              <a:rPr lang="pt-BR" altLang="pt-BR" sz="2400" dirty="0"/>
              <a:t>. </a:t>
            </a:r>
            <a:r>
              <a:rPr lang="pt-BR" altLang="pt-BR" sz="2400" dirty="0" err="1"/>
              <a:t>V</a:t>
            </a:r>
            <a:r>
              <a:rPr lang="pt-BR" altLang="pt-BR" sz="2400" baseline="-25000" dirty="0" err="1"/>
              <a:t>pico</a:t>
            </a:r>
            <a:r>
              <a:rPr lang="pt-BR" altLang="pt-BR" sz="2400" dirty="0"/>
              <a:t>    e   </a:t>
            </a:r>
            <a:r>
              <a:rPr lang="pt-BR" altLang="pt-BR" sz="2400" dirty="0" err="1"/>
              <a:t>I</a:t>
            </a:r>
            <a:r>
              <a:rPr lang="pt-BR" altLang="pt-BR" sz="2400" baseline="-25000" dirty="0" err="1"/>
              <a:t>rms</a:t>
            </a:r>
            <a:r>
              <a:rPr lang="pt-BR" altLang="pt-BR" sz="2400" dirty="0"/>
              <a:t> =  </a:t>
            </a:r>
            <a:r>
              <a:rPr lang="pt-BR" altLang="pt-BR" sz="2400" dirty="0" err="1"/>
              <a:t>I</a:t>
            </a:r>
            <a:r>
              <a:rPr lang="pt-BR" altLang="pt-BR" sz="1800" dirty="0" err="1"/>
              <a:t>eficaz</a:t>
            </a:r>
            <a:r>
              <a:rPr lang="pt-BR" altLang="pt-BR" sz="2400" dirty="0"/>
              <a:t> = 0,707 . </a:t>
            </a:r>
            <a:r>
              <a:rPr lang="pt-BR" altLang="pt-BR" sz="2400" dirty="0" err="1"/>
              <a:t>I</a:t>
            </a:r>
            <a:r>
              <a:rPr lang="pt-BR" altLang="pt-BR" sz="2400" baseline="-25000" dirty="0" err="1"/>
              <a:t>pico</a:t>
            </a:r>
            <a:endParaRPr lang="pt-BR" altLang="pt-BR" sz="2400" baseline="-25000" dirty="0"/>
          </a:p>
        </p:txBody>
      </p:sp>
      <p:sp>
        <p:nvSpPr>
          <p:cNvPr id="230404" name="Rectangle 4">
            <a:extLst>
              <a:ext uri="{FF2B5EF4-FFF2-40B4-BE49-F238E27FC236}">
                <a16:creationId xmlns:a16="http://schemas.microsoft.com/office/drawing/2014/main" id="{39F6D51A-17AF-473B-97D8-14BDA697F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30405" name="Rectangle 5">
            <a:extLst>
              <a:ext uri="{FF2B5EF4-FFF2-40B4-BE49-F238E27FC236}">
                <a16:creationId xmlns:a16="http://schemas.microsoft.com/office/drawing/2014/main" id="{A793C571-CED1-4F99-8861-B4BB239F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30407" name="Rectangle 7">
            <a:extLst>
              <a:ext uri="{FF2B5EF4-FFF2-40B4-BE49-F238E27FC236}">
                <a16:creationId xmlns:a16="http://schemas.microsoft.com/office/drawing/2014/main" id="{2B9A846D-F52D-4375-B61E-59ABC4BA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AutoShape 2">
            <a:extLst>
              <a:ext uri="{FF2B5EF4-FFF2-40B4-BE49-F238E27FC236}">
                <a16:creationId xmlns:a16="http://schemas.microsoft.com/office/drawing/2014/main" id="{8012506E-A7EF-47D3-8A50-773E18816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13 Fonte de Alimentação AC/DC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D4C10BE5-184F-47BA-BB1E-891B7A422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81950" cy="42354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/>
              <a:t>Como o sabemos, as fontes de alimentação constituem uma das etapas básicas dos equipamentos elétricos e/ou eletrônicos. 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A função dessa etapa inicial é 'casar' a tensão elétrica fornecida pela rede domiciliar/industrial com as tensões adequadas às demais etapas do equipamento. 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É o caso, por exemplo, de dispormos de uma tensão de 117 VAC ou 220 VAC e necessitarmos de tensões de 6 VCC ou 12 VCC. 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Uma fonte básica simples (ou linear, como dizem os mais teóricos) é, via de regra, constituída por 4 blocos, cada um com sua finalidade específica. </a:t>
            </a:r>
          </a:p>
        </p:txBody>
      </p:sp>
      <p:sp>
        <p:nvSpPr>
          <p:cNvPr id="233476" name="Rectangle 4">
            <a:extLst>
              <a:ext uri="{FF2B5EF4-FFF2-40B4-BE49-F238E27FC236}">
                <a16:creationId xmlns:a16="http://schemas.microsoft.com/office/drawing/2014/main" id="{711D8D49-C592-4338-8A3D-ABD714A2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33477" name="Rectangle 5">
            <a:extLst>
              <a:ext uri="{FF2B5EF4-FFF2-40B4-BE49-F238E27FC236}">
                <a16:creationId xmlns:a16="http://schemas.microsoft.com/office/drawing/2014/main" id="{E064DCB2-9D52-4B7E-A159-D696548E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33479" name="Rectangle 7">
            <a:extLst>
              <a:ext uri="{FF2B5EF4-FFF2-40B4-BE49-F238E27FC236}">
                <a16:creationId xmlns:a16="http://schemas.microsoft.com/office/drawing/2014/main" id="{9416770A-2397-4B40-8231-8C34F0479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AutoShape 2">
            <a:extLst>
              <a:ext uri="{FF2B5EF4-FFF2-40B4-BE49-F238E27FC236}">
                <a16:creationId xmlns:a16="http://schemas.microsoft.com/office/drawing/2014/main" id="{BA59CFE6-9E71-4A82-A970-514E68600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13 Fonte de Alimentação AC/DC</a:t>
            </a:r>
          </a:p>
        </p:txBody>
      </p:sp>
      <p:sp>
        <p:nvSpPr>
          <p:cNvPr id="234500" name="Rectangle 4">
            <a:extLst>
              <a:ext uri="{FF2B5EF4-FFF2-40B4-BE49-F238E27FC236}">
                <a16:creationId xmlns:a16="http://schemas.microsoft.com/office/drawing/2014/main" id="{0725D771-9DE6-419E-AAC0-A5A96132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34501" name="Rectangle 5">
            <a:extLst>
              <a:ext uri="{FF2B5EF4-FFF2-40B4-BE49-F238E27FC236}">
                <a16:creationId xmlns:a16="http://schemas.microsoft.com/office/drawing/2014/main" id="{7CE9C4C1-D2F1-4051-99E0-C05204F1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34503" name="Rectangle 7">
            <a:extLst>
              <a:ext uri="{FF2B5EF4-FFF2-40B4-BE49-F238E27FC236}">
                <a16:creationId xmlns:a16="http://schemas.microsoft.com/office/drawing/2014/main" id="{5695FF1C-3CB4-4F98-BECA-E5E7D2A1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34505" name="Picture 9">
            <a:extLst>
              <a:ext uri="{FF2B5EF4-FFF2-40B4-BE49-F238E27FC236}">
                <a16:creationId xmlns:a16="http://schemas.microsoft.com/office/drawing/2014/main" id="{C3FEC47A-31D8-4840-9B8B-D3EC1BEC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34"/>
          <a:stretch>
            <a:fillRect/>
          </a:stretch>
        </p:blipFill>
        <p:spPr bwMode="auto">
          <a:xfrm>
            <a:off x="900113" y="4506913"/>
            <a:ext cx="810101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6" name="AutoShape 10">
            <a:extLst>
              <a:ext uri="{FF2B5EF4-FFF2-40B4-BE49-F238E27FC236}">
                <a16:creationId xmlns:a16="http://schemas.microsoft.com/office/drawing/2014/main" id="{03D1B2AC-278F-4D1E-820E-9397C9B81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20938"/>
            <a:ext cx="2160587" cy="1800225"/>
          </a:xfrm>
          <a:prstGeom prst="wedgeRectCallout">
            <a:avLst>
              <a:gd name="adj1" fmla="val 21491"/>
              <a:gd name="adj2" fmla="val 6922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1600" b="1"/>
              <a:t>Altera os parâmetros 'tensão e corrente' de entrada AC para outro(s) valor(es) de 'tensão e corrente' de saída AC. </a:t>
            </a:r>
          </a:p>
        </p:txBody>
      </p:sp>
      <p:sp>
        <p:nvSpPr>
          <p:cNvPr id="234507" name="AutoShape 11">
            <a:extLst>
              <a:ext uri="{FF2B5EF4-FFF2-40B4-BE49-F238E27FC236}">
                <a16:creationId xmlns:a16="http://schemas.microsoft.com/office/drawing/2014/main" id="{78F26EB2-6C1A-4D1F-ADD8-01DFD580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565400"/>
            <a:ext cx="2376487" cy="1800225"/>
          </a:xfrm>
          <a:prstGeom prst="wedgeRectCallout">
            <a:avLst>
              <a:gd name="adj1" fmla="val -20343"/>
              <a:gd name="adj2" fmla="val 6261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 sz="1600" b="1"/>
              <a:t>Retifica os pulsos de saída do transformador, produzindo uma nova saída polarizada, pulsante, CC.</a:t>
            </a:r>
          </a:p>
        </p:txBody>
      </p:sp>
      <p:sp>
        <p:nvSpPr>
          <p:cNvPr id="234508" name="AutoShape 12">
            <a:extLst>
              <a:ext uri="{FF2B5EF4-FFF2-40B4-BE49-F238E27FC236}">
                <a16:creationId xmlns:a16="http://schemas.microsoft.com/office/drawing/2014/main" id="{CB8243D9-213C-406A-A2E6-F2911BC80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636838"/>
            <a:ext cx="2447925" cy="1441450"/>
          </a:xfrm>
          <a:prstGeom prst="wedgeRectCallout">
            <a:avLst>
              <a:gd name="adj1" fmla="val -37940"/>
              <a:gd name="adj2" fmla="val 7753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pt-BR" altLang="pt-BR" sz="1600" b="1"/>
              <a:t>Filtra a tensão pulsante de saída do bloco retificador eliminando boa parte de sua pulsação</a:t>
            </a:r>
          </a:p>
        </p:txBody>
      </p:sp>
      <p:sp>
        <p:nvSpPr>
          <p:cNvPr id="234509" name="AutoShape 13">
            <a:extLst>
              <a:ext uri="{FF2B5EF4-FFF2-40B4-BE49-F238E27FC236}">
                <a16:creationId xmlns:a16="http://schemas.microsoft.com/office/drawing/2014/main" id="{771652E3-01F1-4CE4-921A-25CBF6A5C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849938"/>
            <a:ext cx="3455987" cy="1008062"/>
          </a:xfrm>
          <a:prstGeom prst="wedgeRectCallout">
            <a:avLst>
              <a:gd name="adj1" fmla="val 11463"/>
              <a:gd name="adj2" fmla="val -9598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1600" b="1"/>
              <a:t>Regula eletronicamente a saída do bloco de filtragem de modo a se obter uma tensão contínua e constante.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>
            <a:extLst>
              <a:ext uri="{FF2B5EF4-FFF2-40B4-BE49-F238E27FC236}">
                <a16:creationId xmlns:a16="http://schemas.microsoft.com/office/drawing/2014/main" id="{2F8D1678-11B2-417F-8ACB-3ED510269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12.1 </a:t>
            </a:r>
            <a:r>
              <a:rPr lang="pt-BR" altLang="zh-CN">
                <a:ea typeface="宋体" panose="02010600030101010101" pitchFamily="2" charset="-122"/>
              </a:rPr>
              <a:t>Tensão Continua</a:t>
            </a:r>
            <a:endParaRPr lang="pt-BR" altLang="pt-BR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86317B6-28FD-438A-A527-ADF188A91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17875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zh-CN" sz="2400">
                <a:ea typeface="宋体" panose="02010600030101010101" pitchFamily="2" charset="-122"/>
              </a:rPr>
              <a:t>Uma tensão é chamada de continua ou constante quando o seu valor não se altera com o tempo.</a:t>
            </a:r>
          </a:p>
          <a:p>
            <a:pPr>
              <a:spcBef>
                <a:spcPct val="50000"/>
              </a:spcBef>
            </a:pPr>
            <a:r>
              <a:rPr lang="pt-BR" altLang="zh-CN" sz="2400">
                <a:ea typeface="宋体" panose="02010600030101010101" pitchFamily="2" charset="-122"/>
              </a:rPr>
              <a:t>Exemplo de geradores que geram tensão continua são as pilhas e as baterias.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A7E2990E-C98B-4DCB-88F5-6D4BB2FF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AC429136-E183-4F38-87A4-3F182F0E9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149725"/>
          <a:ext cx="3743325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Picture" r:id="rId3" imgW="5717663" imgH="3999929" progId="Word.Picture.8">
                  <p:embed/>
                </p:oleObj>
              </mc:Choice>
              <mc:Fallback>
                <p:oleObj name="Picture" r:id="rId3" imgW="5717663" imgH="3999929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149725"/>
                        <a:ext cx="3743325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AutoShape 2">
            <a:extLst>
              <a:ext uri="{FF2B5EF4-FFF2-40B4-BE49-F238E27FC236}">
                <a16:creationId xmlns:a16="http://schemas.microsoft.com/office/drawing/2014/main" id="{E2112CF3-E83D-4717-9BB2-E82B45CAE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12.2 Tensão Alternada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C8D08390-2D66-4C79-9E70-51F8FDF4C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2354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zh-CN" sz="2400">
                <a:ea typeface="宋体" panose="02010600030101010101" pitchFamily="2" charset="-122"/>
              </a:rPr>
              <a:t>É uma tensão cujos valores de polaridades modificam ao longo do tempo. </a:t>
            </a:r>
          </a:p>
          <a:p>
            <a:pPr>
              <a:spcBef>
                <a:spcPct val="50000"/>
              </a:spcBef>
            </a:pPr>
            <a:r>
              <a:rPr lang="pt-BR" altLang="zh-CN" sz="2400">
                <a:ea typeface="宋体" panose="02010600030101010101" pitchFamily="2" charset="-122"/>
              </a:rPr>
              <a:t>Conforme o comportamento da tensão, temos os diferentes tipos de tensão: </a:t>
            </a:r>
            <a:r>
              <a:rPr lang="pt-BR" altLang="zh-CN" sz="2400" b="1">
                <a:ea typeface="宋体" panose="02010600030101010101" pitchFamily="2" charset="-122"/>
              </a:rPr>
              <a:t>Senoidal</a:t>
            </a:r>
            <a:r>
              <a:rPr lang="pt-BR" altLang="zh-CN" sz="2400">
                <a:ea typeface="宋体" panose="02010600030101010101" pitchFamily="2" charset="-122"/>
              </a:rPr>
              <a:t>, </a:t>
            </a:r>
            <a:r>
              <a:rPr lang="pt-BR" altLang="zh-CN" sz="2400" b="1">
                <a:ea typeface="宋体" panose="02010600030101010101" pitchFamily="2" charset="-122"/>
              </a:rPr>
              <a:t>quadrada</a:t>
            </a:r>
            <a:r>
              <a:rPr lang="pt-BR" altLang="zh-CN" sz="2400">
                <a:ea typeface="宋体" panose="02010600030101010101" pitchFamily="2" charset="-122"/>
              </a:rPr>
              <a:t>, </a:t>
            </a:r>
            <a:r>
              <a:rPr lang="pt-BR" altLang="zh-CN" sz="2400" b="1">
                <a:ea typeface="宋体" panose="02010600030101010101" pitchFamily="2" charset="-122"/>
              </a:rPr>
              <a:t>triangular</a:t>
            </a:r>
            <a:r>
              <a:rPr lang="pt-BR" altLang="zh-CN" sz="2400">
                <a:ea typeface="宋体" panose="02010600030101010101" pitchFamily="2" charset="-122"/>
              </a:rPr>
              <a:t>, </a:t>
            </a:r>
            <a:r>
              <a:rPr lang="pt-BR" altLang="zh-CN" sz="2400" b="1">
                <a:ea typeface="宋体" panose="02010600030101010101" pitchFamily="2" charset="-122"/>
              </a:rPr>
              <a:t>pulsante</a:t>
            </a:r>
            <a:r>
              <a:rPr lang="pt-BR" altLang="zh-CN" sz="2400">
                <a:ea typeface="宋体" panose="02010600030101010101" pitchFamily="2" charset="-122"/>
              </a:rPr>
              <a:t>, etc.</a:t>
            </a:r>
          </a:p>
          <a:p>
            <a:pPr>
              <a:spcBef>
                <a:spcPct val="50000"/>
              </a:spcBef>
            </a:pPr>
            <a:r>
              <a:rPr lang="pt-BR" altLang="zh-CN" sz="2400">
                <a:ea typeface="宋体" panose="02010600030101010101" pitchFamily="2" charset="-122"/>
              </a:rPr>
              <a:t>De todas essas, analisaremos a partir de agora a senoidal, porque é a tensão fornecida nas fontes geradoras e que alimenta as indústrias e residências.</a:t>
            </a:r>
            <a:endParaRPr lang="pt-BR" altLang="pt-BR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AutoShape 2">
            <a:extLst>
              <a:ext uri="{FF2B5EF4-FFF2-40B4-BE49-F238E27FC236}">
                <a16:creationId xmlns:a16="http://schemas.microsoft.com/office/drawing/2014/main" id="{505174CC-7D37-4FE6-8E5D-95BBA70E9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12.2 Tensão Alternada</a:t>
            </a:r>
          </a:p>
        </p:txBody>
      </p:sp>
      <p:sp>
        <p:nvSpPr>
          <p:cNvPr id="217094" name="Rectangle 6">
            <a:extLst>
              <a:ext uri="{FF2B5EF4-FFF2-40B4-BE49-F238E27FC236}">
                <a16:creationId xmlns:a16="http://schemas.microsoft.com/office/drawing/2014/main" id="{2F1B335C-A0A2-455F-AE59-0EC3C542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17093" name="Object 5">
            <a:extLst>
              <a:ext uri="{FF2B5EF4-FFF2-40B4-BE49-F238E27FC236}">
                <a16:creationId xmlns:a16="http://schemas.microsoft.com/office/drawing/2014/main" id="{0AD15825-19A0-4B29-9D47-08EE60A8D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71869"/>
              </p:ext>
            </p:extLst>
          </p:nvPr>
        </p:nvGraphicFramePr>
        <p:xfrm>
          <a:off x="1835150" y="2530623"/>
          <a:ext cx="5616575" cy="392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1" name="Picture" r:id="rId3" imgW="8354568" imgH="5827776" progId="Word.Picture.8">
                  <p:embed/>
                </p:oleObj>
              </mc:Choice>
              <mc:Fallback>
                <p:oleObj name="Picture" r:id="rId3" imgW="8354568" imgH="582777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30623"/>
                        <a:ext cx="5616575" cy="392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AutoShape 2">
            <a:extLst>
              <a:ext uri="{FF2B5EF4-FFF2-40B4-BE49-F238E27FC236}">
                <a16:creationId xmlns:a16="http://schemas.microsoft.com/office/drawing/2014/main" id="{3007EA95-5BBD-4B65-AEDC-735F14B9F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12.2 </a:t>
            </a:r>
            <a:r>
              <a:rPr lang="pt-BR" altLang="zh-CN" dirty="0">
                <a:ea typeface="宋体" panose="02010600030101010101" pitchFamily="2" charset="-122"/>
              </a:rPr>
              <a:t>Tensão Senoidal </a:t>
            </a:r>
            <a:endParaRPr lang="pt-BR" altLang="pt-BR" dirty="0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FD641986-29D7-4D53-9347-86DF7D93F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2354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zh-CN" sz="2400" dirty="0">
                <a:ea typeface="宋体" panose="02010600030101010101" pitchFamily="2" charset="-122"/>
              </a:rPr>
              <a:t>É uma tensão que varia com o tempo de acordo com uma função senoidal. A expressão matemática é dada pela função: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v(t) = V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M</a:t>
            </a:r>
            <a:r>
              <a:rPr lang="en-US" altLang="zh-CN" sz="2400" i="1" dirty="0">
                <a:ea typeface="宋体" panose="02010600030101010101" pitchFamily="2" charset="-122"/>
              </a:rPr>
              <a:t> . </a:t>
            </a:r>
            <a:r>
              <a:rPr lang="en-US" altLang="zh-CN" sz="2400" i="1" dirty="0" err="1">
                <a:ea typeface="宋体" panose="02010600030101010101" pitchFamily="2" charset="-122"/>
              </a:rPr>
              <a:t>sen</a:t>
            </a:r>
            <a:r>
              <a:rPr lang="en-US" altLang="zh-CN" sz="2400" i="1" dirty="0">
                <a:ea typeface="宋体" panose="02010600030101010101" pitchFamily="2" charset="-122"/>
              </a:rPr>
              <a:t> (</a:t>
            </a:r>
            <a:r>
              <a:rPr lang="pt-BR" altLang="zh-CN" sz="2400" i="1" dirty="0">
                <a:ea typeface="宋体" panose="02010600030101010101" pitchFamily="2" charset="-122"/>
              </a:rPr>
              <a:t>ω</a:t>
            </a:r>
            <a:r>
              <a:rPr lang="en-US" altLang="zh-CN" sz="2400" i="1" dirty="0">
                <a:ea typeface="宋体" panose="02010600030101010101" pitchFamily="2" charset="-122"/>
              </a:rPr>
              <a:t>.t + </a:t>
            </a:r>
            <a:r>
              <a:rPr lang="pt-BR" altLang="zh-CN" sz="2400" i="1" dirty="0">
                <a:ea typeface="宋体" panose="02010600030101010101" pitchFamily="2" charset="-122"/>
              </a:rPr>
              <a:t>θ</a:t>
            </a:r>
            <a:r>
              <a:rPr lang="en-US" altLang="zh-CN" sz="2400" i="1" dirty="0">
                <a:ea typeface="宋体" panose="02010600030101010101" pitchFamily="2" charset="-122"/>
              </a:rPr>
              <a:t>) = </a:t>
            </a:r>
            <a:r>
              <a:rPr lang="en-US" altLang="zh-CN" sz="2400" i="1" dirty="0" err="1">
                <a:ea typeface="宋体" panose="02010600030101010101" pitchFamily="2" charset="-122"/>
              </a:rPr>
              <a:t>V</a:t>
            </a:r>
            <a:r>
              <a:rPr lang="en-US" altLang="zh-CN" sz="2000" i="1" dirty="0" err="1">
                <a:ea typeface="宋体" panose="02010600030101010101" pitchFamily="2" charset="-122"/>
              </a:rPr>
              <a:t>pico</a:t>
            </a:r>
            <a:r>
              <a:rPr lang="en-US" altLang="zh-CN" sz="2400" i="1" dirty="0">
                <a:ea typeface="宋体" panose="02010600030101010101" pitchFamily="2" charset="-122"/>
              </a:rPr>
              <a:t>. </a:t>
            </a:r>
            <a:r>
              <a:rPr lang="en-US" altLang="zh-CN" sz="2400" i="1" dirty="0" err="1">
                <a:ea typeface="宋体" panose="02010600030101010101" pitchFamily="2" charset="-122"/>
              </a:rPr>
              <a:t>sen</a:t>
            </a:r>
            <a:r>
              <a:rPr lang="en-US" altLang="zh-CN" sz="2400" i="1" dirty="0">
                <a:ea typeface="宋体" panose="02010600030101010101" pitchFamily="2" charset="-122"/>
              </a:rPr>
              <a:t> (w.t + </a:t>
            </a:r>
            <a:r>
              <a:rPr lang="pt-BR" altLang="zh-CN" sz="2400" i="1" dirty="0">
                <a:ea typeface="宋体" panose="02010600030101010101" pitchFamily="2" charset="-122"/>
              </a:rPr>
              <a:t>θ)</a:t>
            </a:r>
            <a:endParaRPr lang="pt-BR" altLang="zh-CN" sz="24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pt-BR" altLang="zh-CN" sz="2400" dirty="0">
                <a:ea typeface="宋体" panose="02010600030101010101" pitchFamily="2" charset="-122"/>
              </a:rPr>
              <a:t>Onde V</a:t>
            </a:r>
            <a:r>
              <a:rPr lang="pt-BR" altLang="zh-CN" sz="2400" baseline="-25000" dirty="0">
                <a:ea typeface="宋体" panose="02010600030101010101" pitchFamily="2" charset="-122"/>
              </a:rPr>
              <a:t>M</a:t>
            </a:r>
            <a:r>
              <a:rPr lang="pt-BR" altLang="zh-CN" sz="2400" dirty="0">
                <a:ea typeface="宋体" panose="02010600030101010101" pitchFamily="2" charset="-122"/>
              </a:rPr>
              <a:t> é o valor de pico (valor máximo que a tensão pode ter) , </a:t>
            </a:r>
            <a:r>
              <a:rPr lang="pt-BR" altLang="zh-CN" sz="2400" i="1" dirty="0">
                <a:ea typeface="宋体" panose="02010600030101010101" pitchFamily="2" charset="-122"/>
              </a:rPr>
              <a:t>ω</a:t>
            </a:r>
            <a:r>
              <a:rPr lang="pt-BR" altLang="zh-CN" sz="2400" dirty="0">
                <a:ea typeface="宋体" panose="02010600030101010101" pitchFamily="2" charset="-122"/>
              </a:rPr>
              <a:t> em (</a:t>
            </a:r>
            <a:r>
              <a:rPr lang="pt-BR" altLang="zh-CN" sz="2400" dirty="0" err="1">
                <a:ea typeface="宋体" panose="02010600030101010101" pitchFamily="2" charset="-122"/>
              </a:rPr>
              <a:t>rad</a:t>
            </a:r>
            <a:r>
              <a:rPr lang="pt-BR" altLang="zh-CN" sz="2400" dirty="0">
                <a:ea typeface="宋体" panose="02010600030101010101" pitchFamily="2" charset="-122"/>
              </a:rPr>
              <a:t>/s) é a </a:t>
            </a:r>
            <a:r>
              <a:rPr lang="pt-BR" altLang="zh-CN" sz="2400" dirty="0" err="1">
                <a:ea typeface="宋体" panose="02010600030101010101" pitchFamily="2" charset="-122"/>
              </a:rPr>
              <a:t>freqüência</a:t>
            </a:r>
            <a:r>
              <a:rPr lang="pt-BR" altLang="zh-CN" sz="2400" dirty="0">
                <a:ea typeface="宋体" panose="02010600030101010101" pitchFamily="2" charset="-122"/>
              </a:rPr>
              <a:t> angular e </a:t>
            </a:r>
            <a:r>
              <a:rPr lang="pt-BR" altLang="zh-CN" sz="2400" i="1" dirty="0">
                <a:ea typeface="宋体" panose="02010600030101010101" pitchFamily="2" charset="-122"/>
              </a:rPr>
              <a:t>θ</a:t>
            </a:r>
            <a:r>
              <a:rPr lang="pt-BR" altLang="zh-CN" sz="2400" dirty="0">
                <a:ea typeface="宋体" panose="02010600030101010101" pitchFamily="2" charset="-122"/>
              </a:rPr>
              <a:t>  (</a:t>
            </a:r>
            <a:r>
              <a:rPr lang="pt-BR" altLang="zh-CN" sz="2400" dirty="0" err="1">
                <a:ea typeface="宋体" panose="02010600030101010101" pitchFamily="2" charset="-122"/>
              </a:rPr>
              <a:t>rad</a:t>
            </a:r>
            <a:r>
              <a:rPr lang="pt-BR" altLang="zh-CN" sz="2400" dirty="0">
                <a:ea typeface="宋体" panose="02010600030101010101" pitchFamily="2" charset="-122"/>
              </a:rPr>
              <a:t> ou graus) é o angulo de fase inicial.</a:t>
            </a:r>
          </a:p>
          <a:p>
            <a:pPr>
              <a:spcBef>
                <a:spcPct val="50000"/>
              </a:spcBef>
            </a:pPr>
            <a:r>
              <a:rPr lang="pt-BR" altLang="zh-CN" sz="2400" dirty="0">
                <a:ea typeface="宋体" panose="02010600030101010101" pitchFamily="2" charset="-122"/>
              </a:rPr>
              <a:t>V</a:t>
            </a:r>
            <a:r>
              <a:rPr lang="pt-BR" altLang="zh-CN" sz="2400" baseline="-25000" dirty="0">
                <a:ea typeface="宋体" panose="02010600030101010101" pitchFamily="2" charset="-122"/>
              </a:rPr>
              <a:t>P</a:t>
            </a:r>
            <a:r>
              <a:rPr lang="pt-BR" altLang="zh-CN" sz="2400" dirty="0">
                <a:ea typeface="宋体" panose="02010600030101010101" pitchFamily="2" charset="-122"/>
              </a:rPr>
              <a:t> é chamada tensão de pico e V</a:t>
            </a:r>
            <a:r>
              <a:rPr lang="pt-BR" altLang="zh-CN" sz="2400" baseline="-25000" dirty="0">
                <a:ea typeface="宋体" panose="02010600030101010101" pitchFamily="2" charset="-122"/>
              </a:rPr>
              <a:t>PP</a:t>
            </a:r>
            <a:r>
              <a:rPr lang="pt-BR" altLang="zh-CN" sz="2400" dirty="0">
                <a:ea typeface="宋体" panose="02010600030101010101" pitchFamily="2" charset="-122"/>
              </a:rPr>
              <a:t> (em V) é chamado de tensão de pico a pico.</a:t>
            </a:r>
            <a:endParaRPr lang="pt-BR" alt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AutoShape 2">
            <a:extLst>
              <a:ext uri="{FF2B5EF4-FFF2-40B4-BE49-F238E27FC236}">
                <a16:creationId xmlns:a16="http://schemas.microsoft.com/office/drawing/2014/main" id="{8E01FA2A-B8A6-4459-A0B9-09602DBE9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12.3 </a:t>
            </a:r>
            <a:r>
              <a:rPr lang="pt-BR" altLang="zh-CN">
                <a:ea typeface="宋体" panose="02010600030101010101" pitchFamily="2" charset="-122"/>
              </a:rPr>
              <a:t>Freqüência Elétrica e Período </a:t>
            </a:r>
            <a:endParaRPr lang="pt-BR" altLang="pt-BR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5EA3F1B2-1355-4E94-A3DC-E033A6D04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12112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zh-CN" sz="2400">
                <a:ea typeface="宋体" panose="02010600030101010101" pitchFamily="2" charset="-122"/>
              </a:rPr>
              <a:t>O número de ciclos por segundo é chamado de Freqüência. A freqüência é representada pela letra f e unidade em hertz [Hz].</a:t>
            </a:r>
            <a:endParaRPr lang="pt-BR" altLang="pt-BR" sz="2400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FD296E65-1B28-4FFD-AD3B-AD5BD878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19140" name="Object 4">
            <a:extLst>
              <a:ext uri="{FF2B5EF4-FFF2-40B4-BE49-F238E27FC236}">
                <a16:creationId xmlns:a16="http://schemas.microsoft.com/office/drawing/2014/main" id="{49BC4F90-CEB8-44D5-B058-68C88AA5E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644900"/>
          <a:ext cx="4968875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8" name="Picture" r:id="rId3" imgW="8927592" imgH="5599176" progId="Word.Picture.8">
                  <p:embed/>
                </p:oleObj>
              </mc:Choice>
              <mc:Fallback>
                <p:oleObj name="Picture" r:id="rId3" imgW="8927592" imgH="559917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644900"/>
                        <a:ext cx="4968875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AutoShape 2">
            <a:extLst>
              <a:ext uri="{FF2B5EF4-FFF2-40B4-BE49-F238E27FC236}">
                <a16:creationId xmlns:a16="http://schemas.microsoft.com/office/drawing/2014/main" id="{AD42C820-96E3-4FA0-8D03-317266FC6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12.3 </a:t>
            </a:r>
            <a:r>
              <a:rPr lang="pt-BR" altLang="zh-CN">
                <a:ea typeface="宋体" panose="02010600030101010101" pitchFamily="2" charset="-122"/>
              </a:rPr>
              <a:t>Freqüência Elétrica e Período </a:t>
            </a:r>
            <a:endParaRPr lang="pt-BR" altLang="pt-BR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B2692210-EAED-44E2-BE56-23D53D359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12112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zh-CN" sz="2400">
                <a:ea typeface="宋体" panose="02010600030101010101" pitchFamily="2" charset="-122"/>
              </a:rPr>
              <a:t>O número de ciclos por segundo é chamado de Freqüência. A freqüência é representada pela letra f e unidade em hertz [Hz].</a:t>
            </a:r>
            <a:endParaRPr lang="pt-BR" altLang="pt-BR" sz="2400"/>
          </a:p>
        </p:txBody>
      </p:sp>
      <p:sp>
        <p:nvSpPr>
          <p:cNvPr id="220164" name="Rectangle 4">
            <a:extLst>
              <a:ext uri="{FF2B5EF4-FFF2-40B4-BE49-F238E27FC236}">
                <a16:creationId xmlns:a16="http://schemas.microsoft.com/office/drawing/2014/main" id="{ACCFC877-A31E-4F62-ADD7-78CF7EE8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110D3361-5026-4246-AEC8-46CC26A21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20166" name="Object 6">
            <a:extLst>
              <a:ext uri="{FF2B5EF4-FFF2-40B4-BE49-F238E27FC236}">
                <a16:creationId xmlns:a16="http://schemas.microsoft.com/office/drawing/2014/main" id="{ED692A96-5644-4F83-9B41-243201276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8" y="3573463"/>
          <a:ext cx="5113337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4" name="Picture" r:id="rId3" imgW="8811768" imgH="5599176" progId="Word.Picture.8">
                  <p:embed/>
                </p:oleObj>
              </mc:Choice>
              <mc:Fallback>
                <p:oleObj name="Picture" r:id="rId3" imgW="8811768" imgH="559917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3573463"/>
                        <a:ext cx="5113337" cy="323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AutoShape 2">
            <a:extLst>
              <a:ext uri="{FF2B5EF4-FFF2-40B4-BE49-F238E27FC236}">
                <a16:creationId xmlns:a16="http://schemas.microsoft.com/office/drawing/2014/main" id="{B429771C-2113-422B-8DC7-A662DCEA3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12.3 </a:t>
            </a:r>
            <a:r>
              <a:rPr lang="pt-BR" altLang="zh-CN">
                <a:ea typeface="宋体" panose="02010600030101010101" pitchFamily="2" charset="-122"/>
              </a:rPr>
              <a:t>Freqüência Elétrica e Período </a:t>
            </a:r>
            <a:endParaRPr lang="pt-BR" altLang="pt-BR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0DDECEA0-5F5D-423B-A473-DB474EB99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12112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400"/>
              <a:t>O intervalo de tempo para que um ciclo se complete é chamado de período. O período é representado pelo símbolo T e expresso em segundos [s].</a:t>
            </a:r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4A7E3D74-8A5C-46EA-A68D-16519972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1189" name="Rectangle 5">
            <a:extLst>
              <a:ext uri="{FF2B5EF4-FFF2-40B4-BE49-F238E27FC236}">
                <a16:creationId xmlns:a16="http://schemas.microsoft.com/office/drawing/2014/main" id="{AD2E3DA3-4923-462B-8248-659C48248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21191" name="Object 7">
            <a:extLst>
              <a:ext uri="{FF2B5EF4-FFF2-40B4-BE49-F238E27FC236}">
                <a16:creationId xmlns:a16="http://schemas.microsoft.com/office/drawing/2014/main" id="{580EABD5-63CD-41A0-B7D4-9825C437D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890710"/>
              </p:ext>
            </p:extLst>
          </p:nvPr>
        </p:nvGraphicFramePr>
        <p:xfrm>
          <a:off x="2339752" y="3573463"/>
          <a:ext cx="4536504" cy="307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9" name="Picture" r:id="rId3" imgW="8354568" imgH="5827776" progId="Word.Picture.8">
                  <p:embed/>
                </p:oleObj>
              </mc:Choice>
              <mc:Fallback>
                <p:oleObj name="Picture" r:id="rId3" imgW="8354568" imgH="58277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3058"/>
                      <a:stretch>
                        <a:fillRect/>
                      </a:stretch>
                    </p:blipFill>
                    <p:spPr bwMode="auto">
                      <a:xfrm>
                        <a:off x="2339752" y="3573463"/>
                        <a:ext cx="4536504" cy="3074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AutoShape 2">
            <a:extLst>
              <a:ext uri="{FF2B5EF4-FFF2-40B4-BE49-F238E27FC236}">
                <a16:creationId xmlns:a16="http://schemas.microsoft.com/office/drawing/2014/main" id="{B6240A22-CE17-4EEB-9A34-B5E276044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12.4 Corrente Alternada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408F902A-C772-457D-A3D8-2186C283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12112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400" dirty="0"/>
              <a:t>Quando uma tensão senoidal (AC) é ligada aos terminais de uma resistência de carga, a corrente também é uma onda senoidal (AC).</a:t>
            </a: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AF7103C3-8197-4C57-B345-3548B18D7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EEF10EC9-31A0-4FAC-8035-497E4264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2217" name="Rectangle 9">
            <a:extLst>
              <a:ext uri="{FF2B5EF4-FFF2-40B4-BE49-F238E27FC236}">
                <a16:creationId xmlns:a16="http://schemas.microsoft.com/office/drawing/2014/main" id="{087224A0-629A-48F4-9593-2893F3A5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22216" name="Object 8">
            <a:extLst>
              <a:ext uri="{FF2B5EF4-FFF2-40B4-BE49-F238E27FC236}">
                <a16:creationId xmlns:a16="http://schemas.microsoft.com/office/drawing/2014/main" id="{B18D79ED-4802-4CDC-99D5-0F4B9F479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536230"/>
              </p:ext>
            </p:extLst>
          </p:nvPr>
        </p:nvGraphicFramePr>
        <p:xfrm>
          <a:off x="2699792" y="3573016"/>
          <a:ext cx="4752527" cy="3271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4" name="Picture" r:id="rId3" imgW="8927592" imgH="5766816" progId="Word.Picture.8">
                  <p:embed/>
                </p:oleObj>
              </mc:Choice>
              <mc:Fallback>
                <p:oleObj name="Picture" r:id="rId3" imgW="8927592" imgH="5766816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9385"/>
                      <a:stretch>
                        <a:fillRect/>
                      </a:stretch>
                    </p:blipFill>
                    <p:spPr bwMode="auto">
                      <a:xfrm>
                        <a:off x="2699792" y="3573016"/>
                        <a:ext cx="4752527" cy="3271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B92269CC60D64092725060F72870CC" ma:contentTypeVersion="10" ma:contentTypeDescription="Crie um novo documento." ma:contentTypeScope="" ma:versionID="3f5acd2c1f8f448fc4f64d73b8774379">
  <xsd:schema xmlns:xsd="http://www.w3.org/2001/XMLSchema" xmlns:xs="http://www.w3.org/2001/XMLSchema" xmlns:p="http://schemas.microsoft.com/office/2006/metadata/properties" xmlns:ns2="8827cc1e-8272-4c1b-85d3-21e979ba52c5" xmlns:ns3="001dc254-b13a-4b46-9071-fe8ad821861f" targetNamespace="http://schemas.microsoft.com/office/2006/metadata/properties" ma:root="true" ma:fieldsID="60b1d16b8b971537c35a071f1672b8f1" ns2:_="" ns3:_="">
    <xsd:import namespace="8827cc1e-8272-4c1b-85d3-21e979ba52c5"/>
    <xsd:import namespace="001dc254-b13a-4b46-9071-fe8ad821861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7cc1e-8272-4c1b-85d3-21e979ba52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dc254-b13a-4b46-9071-fe8ad82186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BD560F-533C-45EA-BCDB-AC55BB08C758}"/>
</file>

<file path=customXml/itemProps2.xml><?xml version="1.0" encoding="utf-8"?>
<ds:datastoreItem xmlns:ds="http://schemas.openxmlformats.org/officeDocument/2006/customXml" ds:itemID="{F3DBF899-3701-46F5-9079-4737E01DCDAD}"/>
</file>

<file path=customXml/itemProps3.xml><?xml version="1.0" encoding="utf-8"?>
<ds:datastoreItem xmlns:ds="http://schemas.openxmlformats.org/officeDocument/2006/customXml" ds:itemID="{D8A149A0-3192-452C-821C-752C666B9FE2}"/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1371</TotalTime>
  <Words>976</Words>
  <Application>Microsoft Office PowerPoint</Application>
  <PresentationFormat>Apresentação na tela (4:3)</PresentationFormat>
  <Paragraphs>65</Paragraphs>
  <Slides>18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Wingdings</vt:lpstr>
      <vt:lpstr>Capsules</vt:lpstr>
      <vt:lpstr>Picture</vt:lpstr>
      <vt:lpstr>Tensão e Corrente Alternada (AC) </vt:lpstr>
      <vt:lpstr>12.1 Tensão Continua</vt:lpstr>
      <vt:lpstr>12.2 Tensão Alternada</vt:lpstr>
      <vt:lpstr>12.2 Tensão Alternada</vt:lpstr>
      <vt:lpstr>12.2 Tensão Senoidal </vt:lpstr>
      <vt:lpstr>12.3 Freqüência Elétrica e Período </vt:lpstr>
      <vt:lpstr>12.3 Freqüência Elétrica e Período </vt:lpstr>
      <vt:lpstr>12.3 Freqüência Elétrica e Período </vt:lpstr>
      <vt:lpstr>12.4 Corrente Alternada</vt:lpstr>
      <vt:lpstr>12.4 Corrente Alternada</vt:lpstr>
      <vt:lpstr>12.4 Corrente Alternada</vt:lpstr>
      <vt:lpstr>12.4 Corrente Alternada</vt:lpstr>
      <vt:lpstr>12.5 Relação entre graus elétricos e tempo</vt:lpstr>
      <vt:lpstr>12.5 Relação entre graus elétricos e tempo</vt:lpstr>
      <vt:lpstr>12.6 Valores Característicos de Tensão e de Corrente</vt:lpstr>
      <vt:lpstr>12.6 Valores Característicos de Tensão e de Corrente</vt:lpstr>
      <vt:lpstr>13 Fonte de Alimentação AC/DC</vt:lpstr>
      <vt:lpstr>13 Fonte de Alimentação AC/DC</vt:lpstr>
    </vt:vector>
  </TitlesOfParts>
  <Company>Mobile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Eletricidade</dc:title>
  <dc:creator>Campus Agreement</dc:creator>
  <cp:lastModifiedBy>Manoel Maravalhas</cp:lastModifiedBy>
  <cp:revision>172</cp:revision>
  <dcterms:created xsi:type="dcterms:W3CDTF">2008-02-13T18:57:54Z</dcterms:created>
  <dcterms:modified xsi:type="dcterms:W3CDTF">2020-08-27T13:55:12Z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0x0101003CB92269CC60D64092725060F72870CC</vt:lpwstr>
  </property>
</Properties>
</file>