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308" r:id="rId5"/>
    <p:sldId id="267" r:id="rId6"/>
    <p:sldId id="268" r:id="rId7"/>
    <p:sldId id="269" r:id="rId8"/>
    <p:sldId id="270" r:id="rId9"/>
    <p:sldId id="258" r:id="rId10"/>
    <p:sldId id="271" r:id="rId11"/>
    <p:sldId id="272" r:id="rId12"/>
    <p:sldId id="286" r:id="rId13"/>
    <p:sldId id="283" r:id="rId14"/>
    <p:sldId id="284" r:id="rId15"/>
    <p:sldId id="285" r:id="rId16"/>
    <p:sldId id="273" r:id="rId17"/>
    <p:sldId id="274" r:id="rId18"/>
    <p:sldId id="287" r:id="rId19"/>
    <p:sldId id="275" r:id="rId20"/>
    <p:sldId id="276" r:id="rId21"/>
    <p:sldId id="259" r:id="rId22"/>
    <p:sldId id="288" r:id="rId23"/>
    <p:sldId id="289" r:id="rId24"/>
    <p:sldId id="290" r:id="rId25"/>
    <p:sldId id="291" r:id="rId26"/>
    <p:sldId id="277" r:id="rId27"/>
    <p:sldId id="292" r:id="rId28"/>
    <p:sldId id="293" r:id="rId29"/>
    <p:sldId id="278" r:id="rId30"/>
    <p:sldId id="297" r:id="rId31"/>
    <p:sldId id="295" r:id="rId32"/>
    <p:sldId id="294" r:id="rId33"/>
    <p:sldId id="296" r:id="rId34"/>
    <p:sldId id="279" r:id="rId35"/>
    <p:sldId id="298" r:id="rId36"/>
    <p:sldId id="300" r:id="rId37"/>
    <p:sldId id="301" r:id="rId38"/>
    <p:sldId id="260" r:id="rId39"/>
    <p:sldId id="302" r:id="rId40"/>
    <p:sldId id="304" r:id="rId41"/>
    <p:sldId id="305" r:id="rId42"/>
    <p:sldId id="306" r:id="rId43"/>
    <p:sldId id="307" r:id="rId44"/>
    <p:sldId id="281" r:id="rId45"/>
    <p:sldId id="282" r:id="rId46"/>
    <p:sldId id="303" r:id="rId47"/>
    <p:sldId id="261" r:id="rId48"/>
    <p:sldId id="262" r:id="rId49"/>
    <p:sldId id="264" r:id="rId50"/>
    <p:sldId id="265" r:id="rId5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E6A99D-9294-45FA-BCF2-18F2C2C8BB6B}" type="datetimeFigureOut">
              <a:rPr lang="es-ES" smtClean="0"/>
              <a:t>19/12/2018</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227426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0E6A99D-9294-45FA-BCF2-18F2C2C8BB6B}" type="datetimeFigureOut">
              <a:rPr lang="es-ES" smtClean="0"/>
              <a:t>19/12/2018</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23358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0E6A99D-9294-45FA-BCF2-18F2C2C8BB6B}" type="datetimeFigureOut">
              <a:rPr lang="es-ES" smtClean="0"/>
              <a:t>19/12/2018</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B6D06-4504-4711-8675-0E416A532611}"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360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19/12/2018</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127449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19/12/2018</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B6D06-4504-4711-8675-0E416A532611}"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432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19/12/2018</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2705752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E6A99D-9294-45FA-BCF2-18F2C2C8BB6B}" type="datetimeFigureOut">
              <a:rPr lang="es-ES" smtClean="0"/>
              <a:t>19/12/2018</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4016860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E6A99D-9294-45FA-BCF2-18F2C2C8BB6B}" type="datetimeFigureOut">
              <a:rPr lang="es-ES" smtClean="0"/>
              <a:t>19/12/2018</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33036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0E6A99D-9294-45FA-BCF2-18F2C2C8BB6B}" type="datetimeFigureOut">
              <a:rPr lang="es-ES" smtClean="0"/>
              <a:t>19/12/2018</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3484330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0E6A99D-9294-45FA-BCF2-18F2C2C8BB6B}" type="datetimeFigureOut">
              <a:rPr lang="es-ES" smtClean="0"/>
              <a:t>19/12/2018</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132432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0E6A99D-9294-45FA-BCF2-18F2C2C8BB6B}" type="datetimeFigureOut">
              <a:rPr lang="es-ES" smtClean="0"/>
              <a:t>19/12/2018</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140548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0E6A99D-9294-45FA-BCF2-18F2C2C8BB6B}" type="datetimeFigureOut">
              <a:rPr lang="es-ES" smtClean="0"/>
              <a:t>19/12/2018</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111342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0E6A99D-9294-45FA-BCF2-18F2C2C8BB6B}" type="datetimeFigureOut">
              <a:rPr lang="es-ES" smtClean="0"/>
              <a:t>19/12/2018</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266399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6A99D-9294-45FA-BCF2-18F2C2C8BB6B}" type="datetimeFigureOut">
              <a:rPr lang="es-ES" smtClean="0"/>
              <a:t>19/12/2018</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39119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19/12/2018</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39810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0E6A99D-9294-45FA-BCF2-18F2C2C8BB6B}" type="datetimeFigureOut">
              <a:rPr lang="es-ES" smtClean="0"/>
              <a:t>19/12/2018</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B6D06-4504-4711-8675-0E416A532611}" type="slidenum">
              <a:rPr lang="es-ES" smtClean="0"/>
              <a:t>‹Nº›</a:t>
            </a:fld>
            <a:endParaRPr lang="es-ES"/>
          </a:p>
        </p:txBody>
      </p:sp>
    </p:spTree>
    <p:extLst>
      <p:ext uri="{BB962C8B-B14F-4D97-AF65-F5344CB8AC3E}">
        <p14:creationId xmlns:p14="http://schemas.microsoft.com/office/powerpoint/2010/main" val="197040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E6A99D-9294-45FA-BCF2-18F2C2C8BB6B}" type="datetimeFigureOut">
              <a:rPr lang="es-ES" smtClean="0"/>
              <a:t>19/12/2018</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AB6D06-4504-4711-8675-0E416A532611}" type="slidenum">
              <a:rPr lang="es-ES" smtClean="0"/>
              <a:t>‹Nº›</a:t>
            </a:fld>
            <a:endParaRPr lang="es-ES"/>
          </a:p>
        </p:txBody>
      </p:sp>
    </p:spTree>
    <p:extLst>
      <p:ext uri="{BB962C8B-B14F-4D97-AF65-F5344CB8AC3E}">
        <p14:creationId xmlns:p14="http://schemas.microsoft.com/office/powerpoint/2010/main" val="3576367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 Id="rId5" Type="http://schemas.openxmlformats.org/officeDocument/2006/relationships/image" Target="../media/image19.tmp"/><Relationship Id="rId4" Type="http://schemas.openxmlformats.org/officeDocument/2006/relationships/image" Target="../media/image18.tmp"/></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56866" y="1479884"/>
            <a:ext cx="8915399" cy="2262781"/>
          </a:xfrm>
        </p:spPr>
        <p:txBody>
          <a:bodyPr>
            <a:normAutofit/>
          </a:bodyPr>
          <a:lstStyle/>
          <a:p>
            <a:pPr algn="just"/>
            <a:r>
              <a:rPr lang="es-ES" sz="2400" b="1" dirty="0" smtClean="0"/>
              <a:t>ESTABILIZACIÓN </a:t>
            </a:r>
            <a:r>
              <a:rPr lang="es-ES" sz="2400" b="1" dirty="0"/>
              <a:t>DEL PÉNDULO INVERTIDO DE ALTURA VARIABLE BASADO </a:t>
            </a:r>
            <a:r>
              <a:rPr lang="es-ES" sz="2400" b="1" dirty="0" smtClean="0"/>
              <a:t>EN ESTABILIDAD </a:t>
            </a:r>
            <a:r>
              <a:rPr lang="es-ES" sz="2400" b="1" dirty="0"/>
              <a:t>ENTRADA-ESTADO Y CONTROL POR MODO DESLIZANTE </a:t>
            </a:r>
            <a:r>
              <a:rPr lang="es-ES" sz="2400" b="1" dirty="0" smtClean="0"/>
              <a:t>BAJO CONTACTO </a:t>
            </a:r>
            <a:r>
              <a:rPr lang="es-ES" sz="2400" b="1" dirty="0"/>
              <a:t>UNILATERAL Y SATURACIÓN DE ENTRADA</a:t>
            </a:r>
            <a:endParaRPr lang="es-ES" sz="2400" dirty="0"/>
          </a:p>
        </p:txBody>
      </p:sp>
      <p:sp>
        <p:nvSpPr>
          <p:cNvPr id="3" name="Subtítulo 2"/>
          <p:cNvSpPr>
            <a:spLocks noGrp="1"/>
          </p:cNvSpPr>
          <p:nvPr>
            <p:ph type="subTitle" idx="1"/>
          </p:nvPr>
        </p:nvSpPr>
        <p:spPr>
          <a:xfrm>
            <a:off x="2408738" y="4211895"/>
            <a:ext cx="8915399" cy="2381410"/>
          </a:xfrm>
        </p:spPr>
        <p:txBody>
          <a:bodyPr>
            <a:normAutofit/>
          </a:bodyPr>
          <a:lstStyle/>
          <a:p>
            <a:pPr algn="ctr"/>
            <a:r>
              <a:rPr lang="es-ES" b="1" dirty="0" smtClean="0"/>
              <a:t>TRABAJO DE INVESTIGACIÓN</a:t>
            </a:r>
          </a:p>
          <a:p>
            <a:pPr algn="ctr"/>
            <a:r>
              <a:rPr lang="es-ES" b="1" dirty="0" smtClean="0"/>
              <a:t>ALUMNO: GABRIEL </a:t>
            </a:r>
            <a:r>
              <a:rPr lang="es-ES" b="1" dirty="0"/>
              <a:t>ENRIQUE GARCÍA </a:t>
            </a:r>
            <a:r>
              <a:rPr lang="es-ES" b="1" dirty="0" smtClean="0"/>
              <a:t>CHÁVEZ</a:t>
            </a:r>
            <a:endParaRPr lang="es-ES" dirty="0" smtClean="0"/>
          </a:p>
          <a:p>
            <a:pPr algn="ctr"/>
            <a:r>
              <a:rPr lang="es-ES" b="1" dirty="0" smtClean="0"/>
              <a:t>ASESOR: MSc. IVÁN </a:t>
            </a:r>
            <a:r>
              <a:rPr lang="es-ES" b="1" dirty="0"/>
              <a:t>ARTURO CALLE </a:t>
            </a:r>
            <a:r>
              <a:rPr lang="es-ES" b="1" dirty="0" smtClean="0"/>
              <a:t>FLORES</a:t>
            </a:r>
          </a:p>
          <a:p>
            <a:pPr algn="ctr"/>
            <a:r>
              <a:rPr lang="es-ES" b="1" dirty="0"/>
              <a:t>LIMA-PERÚ</a:t>
            </a:r>
          </a:p>
          <a:p>
            <a:pPr algn="ctr"/>
            <a:r>
              <a:rPr lang="es-ES" b="1" dirty="0"/>
              <a:t>2018</a:t>
            </a:r>
            <a:endParaRPr lang="es-ES" b="1" dirty="0" smtClean="0"/>
          </a:p>
        </p:txBody>
      </p:sp>
    </p:spTree>
    <p:extLst>
      <p:ext uri="{BB962C8B-B14F-4D97-AF65-F5344CB8AC3E}">
        <p14:creationId xmlns:p14="http://schemas.microsoft.com/office/powerpoint/2010/main" val="2183169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8915400" cy="4864104"/>
              </a:xfrm>
            </p:spPr>
            <p:txBody>
              <a:bodyPr/>
              <a:lstStyle/>
              <a:p>
                <a:r>
                  <a:rPr lang="es-ES" dirty="0" smtClean="0"/>
                  <a:t>2.3. PÉNDULO INVERTIDO NO-LINEAL</a:t>
                </a:r>
              </a:p>
              <a:p>
                <a:pPr marL="0" indent="0">
                  <a:buNone/>
                </a:pPr>
                <a:endParaRPr lang="es-ES" dirty="0"/>
              </a:p>
              <a:p>
                <a14:m>
                  <m:oMath xmlns:m="http://schemas.openxmlformats.org/officeDocument/2006/math">
                    <m:r>
                      <a:rPr lang="es-ES" i="1"/>
                      <m:t>𝑚</m:t>
                    </m:r>
                    <m:acc>
                      <m:accPr>
                        <m:chr m:val="̈"/>
                        <m:ctrlPr>
                          <a:rPr lang="es-ES" b="1" i="1"/>
                        </m:ctrlPr>
                      </m:accPr>
                      <m:e>
                        <m:r>
                          <a:rPr lang="es-ES" b="1" i="1"/>
                          <m:t>𝒓</m:t>
                        </m:r>
                      </m:e>
                    </m:acc>
                    <m:r>
                      <a:rPr lang="es-ES" i="1"/>
                      <m:t>=</m:t>
                    </m:r>
                    <m:sSub>
                      <m:sSubPr>
                        <m:ctrlPr>
                          <a:rPr lang="es-ES" b="1" i="1"/>
                        </m:ctrlPr>
                      </m:sSubPr>
                      <m:e>
                        <m:r>
                          <a:rPr lang="es-ES" b="1" i="1"/>
                          <m:t>𝒇</m:t>
                        </m:r>
                      </m:e>
                      <m:sub>
                        <m:r>
                          <a:rPr lang="es-ES" b="1" i="1"/>
                          <m:t>𝒕𝒐𝒕</m:t>
                        </m:r>
                      </m:sub>
                    </m:sSub>
                    <m:r>
                      <a:rPr lang="es-ES" b="1" i="1"/>
                      <m:t>=</m:t>
                    </m:r>
                    <m:sSub>
                      <m:sSubPr>
                        <m:ctrlPr>
                          <a:rPr lang="es-ES" b="1" i="1"/>
                        </m:ctrlPr>
                      </m:sSubPr>
                      <m:e>
                        <m:r>
                          <a:rPr lang="es-ES" b="1" i="1"/>
                          <m:t>𝒇</m:t>
                        </m:r>
                      </m:e>
                      <m:sub>
                        <m:r>
                          <a:rPr lang="es-ES" b="1" i="1"/>
                          <m:t>𝒄</m:t>
                        </m:r>
                      </m:sub>
                    </m:sSub>
                    <m:r>
                      <a:rPr lang="es-ES" i="1"/>
                      <m:t>+</m:t>
                    </m:r>
                    <m:sSub>
                      <m:sSubPr>
                        <m:ctrlPr>
                          <a:rPr lang="es-ES" b="1" i="1"/>
                        </m:ctrlPr>
                      </m:sSubPr>
                      <m:e>
                        <m:r>
                          <a:rPr lang="es-ES" b="1" i="1"/>
                          <m:t>𝒇</m:t>
                        </m:r>
                      </m:e>
                      <m:sub>
                        <m:r>
                          <a:rPr lang="es-ES" b="1" i="1"/>
                          <m:t>𝒈</m:t>
                        </m:r>
                      </m:sub>
                    </m:sSub>
                    <m:r>
                      <a:rPr lang="es-ES" b="1" i="1"/>
                      <m:t>=</m:t>
                    </m:r>
                    <m:d>
                      <m:dPr>
                        <m:ctrlPr>
                          <a:rPr lang="es-ES" b="1" i="1"/>
                        </m:ctrlPr>
                      </m:dPr>
                      <m:e>
                        <m:r>
                          <a:rPr lang="es-ES" b="1" i="1"/>
                          <m:t>𝒓</m:t>
                        </m:r>
                        <m:r>
                          <a:rPr lang="es-ES" b="1" i="1"/>
                          <m:t>−</m:t>
                        </m:r>
                        <m:sSub>
                          <m:sSubPr>
                            <m:ctrlPr>
                              <a:rPr lang="es-ES" b="1" i="1"/>
                            </m:ctrlPr>
                          </m:sSubPr>
                          <m:e>
                            <m:r>
                              <a:rPr lang="es-ES" b="1" i="1"/>
                              <m:t>𝒓</m:t>
                            </m:r>
                          </m:e>
                          <m:sub>
                            <m:r>
                              <a:rPr lang="es-ES" b="1" i="1"/>
                              <m:t>𝒃</m:t>
                            </m:r>
                          </m:sub>
                        </m:sSub>
                      </m:e>
                    </m:d>
                    <m:r>
                      <a:rPr lang="es-ES" i="1"/>
                      <m:t>𝑓</m:t>
                    </m:r>
                    <m:r>
                      <a:rPr lang="es-ES" i="1"/>
                      <m:t>−</m:t>
                    </m:r>
                    <m:r>
                      <a:rPr lang="es-ES" i="1"/>
                      <m:t>𝑚</m:t>
                    </m:r>
                    <m:r>
                      <a:rPr lang="es-ES" b="1" i="1"/>
                      <m:t>𝒈</m:t>
                    </m:r>
                  </m:oMath>
                </a14:m>
                <a:endParaRPr lang="es-ES" dirty="0" smtClean="0"/>
              </a:p>
              <a:p>
                <a14:m>
                  <m:oMath xmlns:m="http://schemas.openxmlformats.org/officeDocument/2006/math">
                    <m:r>
                      <a:rPr lang="es-ES" b="1" i="1">
                        <a:latin typeface="Cambria Math" panose="02040503050406030204" pitchFamily="18" charset="0"/>
                      </a:rPr>
                      <m:t>𝒓</m:t>
                    </m:r>
                    <m:r>
                      <a:rPr lang="es-ES" b="1" i="1" smtClean="0">
                        <a:latin typeface="Cambria Math" panose="02040503050406030204" pitchFamily="18" charset="0"/>
                      </a:rPr>
                      <m:t>=</m:t>
                    </m:r>
                    <m:sSup>
                      <m:sSupPr>
                        <m:ctrlPr>
                          <a:rPr lang="es-ES" b="1" i="1" smtClean="0">
                            <a:latin typeface="Cambria Math" panose="02040503050406030204" pitchFamily="18" charset="0"/>
                          </a:rPr>
                        </m:ctrlPr>
                      </m:sSupPr>
                      <m:e>
                        <m:d>
                          <m:dPr>
                            <m:begChr m:val="["/>
                            <m:endChr m:val="]"/>
                            <m:ctrlPr>
                              <a:rPr lang="es-ES" b="1" i="1" smtClean="0">
                                <a:latin typeface="Cambria Math" panose="02040503050406030204" pitchFamily="18" charset="0"/>
                              </a:rPr>
                            </m:ctrlPr>
                          </m:dPr>
                          <m:e>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𝑧</m:t>
                            </m:r>
                          </m:e>
                        </m:d>
                      </m:e>
                      <m:sup>
                        <m:r>
                          <a:rPr lang="es-ES" b="1" i="1" smtClean="0">
                            <a:latin typeface="Cambria Math" panose="02040503050406030204" pitchFamily="18" charset="0"/>
                          </a:rPr>
                          <m:t>𝑻</m:t>
                        </m:r>
                      </m:sup>
                    </m:sSup>
                  </m:oMath>
                </a14:m>
                <a:endParaRPr lang="es-ES" dirty="0" smtClean="0"/>
              </a:p>
              <a:p>
                <a:pPr marL="0" indent="0">
                  <a:buNone/>
                </a:pPr>
                <a:endParaRPr lang="es-ES" dirty="0" smtClean="0"/>
              </a:p>
              <a:p>
                <a:pPr marL="0" indent="0">
                  <a:buNone/>
                </a:pPr>
                <a:r>
                  <a:rPr lang="es-ES" dirty="0"/>
                  <a:t>Se asume:</a:t>
                </a:r>
              </a:p>
              <a:p>
                <a14:m>
                  <m:oMath xmlns:m="http://schemas.openxmlformats.org/officeDocument/2006/math">
                    <m:r>
                      <a:rPr lang="es-ES" i="1">
                        <a:latin typeface="Cambria Math" panose="02040503050406030204" pitchFamily="18" charset="0"/>
                      </a:rPr>
                      <m:t>𝑧</m:t>
                    </m:r>
                    <m:r>
                      <a:rPr lang="es-ES" i="1">
                        <a:latin typeface="Cambria Math" panose="02040503050406030204" pitchFamily="18" charset="0"/>
                      </a:rPr>
                      <m:t>=</m:t>
                    </m:r>
                    <m:r>
                      <a:rPr lang="es-ES" i="1">
                        <a:latin typeface="Cambria Math" panose="02040503050406030204" pitchFamily="18" charset="0"/>
                      </a:rPr>
                      <m:t>𝑧</m:t>
                    </m:r>
                    <m:d>
                      <m:dPr>
                        <m:ctrlPr>
                          <a:rPr lang="es-ES" i="1">
                            <a:latin typeface="Cambria Math" panose="02040503050406030204" pitchFamily="18" charset="0"/>
                          </a:rPr>
                        </m:ctrlPr>
                      </m:dPr>
                      <m:e>
                        <m:r>
                          <a:rPr lang="es-ES" i="1">
                            <a:latin typeface="Cambria Math" panose="02040503050406030204" pitchFamily="18" charset="0"/>
                          </a:rPr>
                          <m:t>𝑥</m:t>
                        </m:r>
                      </m:e>
                    </m:d>
                  </m:oMath>
                </a14:m>
                <a:endParaRPr lang="es-ES" dirty="0" smtClean="0"/>
              </a:p>
              <a:p>
                <a:endParaRPr lang="es-ES" dirty="0"/>
              </a:p>
              <a:p>
                <a14:m>
                  <m:oMath xmlns:m="http://schemas.openxmlformats.org/officeDocument/2006/math">
                    <m:acc>
                      <m:accPr>
                        <m:chr m:val="̈"/>
                        <m:ctrlPr>
                          <a:rPr lang="es-ES" i="1"/>
                        </m:ctrlPr>
                      </m:accPr>
                      <m:e>
                        <m:r>
                          <a:rPr lang="es-ES" i="1"/>
                          <m:t>𝑥</m:t>
                        </m:r>
                      </m:e>
                    </m:acc>
                    <m:r>
                      <a:rPr lang="es-ES"/>
                      <m:t>=</m:t>
                    </m:r>
                    <m:f>
                      <m:fPr>
                        <m:ctrlPr>
                          <a:rPr lang="es-ES" i="1"/>
                        </m:ctrlPr>
                      </m:fPr>
                      <m:num>
                        <m:d>
                          <m:dPr>
                            <m:ctrlPr>
                              <a:rPr lang="es-ES" i="1"/>
                            </m:ctrlPr>
                          </m:dPr>
                          <m:e>
                            <m:r>
                              <a:rPr lang="es-ES" i="1"/>
                              <m:t>𝑥</m:t>
                            </m:r>
                            <m:r>
                              <a:rPr lang="es-ES" i="1"/>
                              <m:t>−</m:t>
                            </m:r>
                            <m:sSub>
                              <m:sSubPr>
                                <m:ctrlPr>
                                  <a:rPr lang="es-ES" i="1"/>
                                </m:ctrlPr>
                              </m:sSubPr>
                              <m:e>
                                <m:r>
                                  <a:rPr lang="es-ES" i="1"/>
                                  <m:t>𝑥</m:t>
                                </m:r>
                              </m:e>
                              <m:sub>
                                <m:r>
                                  <a:rPr lang="es-ES" i="1"/>
                                  <m:t>𝑏</m:t>
                                </m:r>
                              </m:sub>
                            </m:sSub>
                          </m:e>
                        </m:d>
                        <m:d>
                          <m:dPr>
                            <m:ctrlPr>
                              <a:rPr lang="es-ES" i="1"/>
                            </m:ctrlPr>
                          </m:dPr>
                          <m:e>
                            <m:r>
                              <a:rPr lang="es-ES" i="1"/>
                              <m:t>𝑔</m:t>
                            </m:r>
                            <m:r>
                              <a:rPr lang="es-ES"/>
                              <m:t>+</m:t>
                            </m:r>
                            <m:sSup>
                              <m:sSupPr>
                                <m:ctrlPr>
                                  <a:rPr lang="es-ES" i="1"/>
                                </m:ctrlPr>
                              </m:sSupPr>
                              <m:e>
                                <m:acc>
                                  <m:accPr>
                                    <m:chr m:val="̇"/>
                                    <m:ctrlPr>
                                      <a:rPr lang="es-ES" i="1"/>
                                    </m:ctrlPr>
                                  </m:accPr>
                                  <m:e>
                                    <m:r>
                                      <a:rPr lang="es-ES" i="1"/>
                                      <m:t>𝑥</m:t>
                                    </m:r>
                                  </m:e>
                                </m:acc>
                              </m:e>
                              <m:sup>
                                <m:r>
                                  <a:rPr lang="es-ES"/>
                                  <m:t>2</m:t>
                                </m:r>
                              </m:sup>
                            </m:sSup>
                            <m:f>
                              <m:fPr>
                                <m:ctrlPr>
                                  <a:rPr lang="es-ES" i="1"/>
                                </m:ctrlPr>
                              </m:fPr>
                              <m:num>
                                <m:sSup>
                                  <m:sSupPr>
                                    <m:ctrlPr>
                                      <a:rPr lang="es-ES" i="1"/>
                                    </m:ctrlPr>
                                  </m:sSupPr>
                                  <m:e>
                                    <m:r>
                                      <a:rPr lang="es-ES" i="1"/>
                                      <m:t>𝑑</m:t>
                                    </m:r>
                                  </m:e>
                                  <m:sup>
                                    <m:r>
                                      <a:rPr lang="es-ES"/>
                                      <m:t>2</m:t>
                                    </m:r>
                                  </m:sup>
                                </m:sSup>
                                <m:r>
                                  <a:rPr lang="es-ES" i="1"/>
                                  <m:t>𝑧</m:t>
                                </m:r>
                              </m:num>
                              <m:den>
                                <m:r>
                                  <a:rPr lang="es-ES" i="1"/>
                                  <m:t>𝑑</m:t>
                                </m:r>
                                <m:sSup>
                                  <m:sSupPr>
                                    <m:ctrlPr>
                                      <a:rPr lang="es-ES" i="1"/>
                                    </m:ctrlPr>
                                  </m:sSupPr>
                                  <m:e>
                                    <m:r>
                                      <a:rPr lang="es-ES" i="1"/>
                                      <m:t>𝑥</m:t>
                                    </m:r>
                                  </m:e>
                                  <m:sup>
                                    <m:r>
                                      <a:rPr lang="es-ES"/>
                                      <m:t>2</m:t>
                                    </m:r>
                                  </m:sup>
                                </m:sSup>
                              </m:den>
                            </m:f>
                          </m:e>
                        </m:d>
                      </m:num>
                      <m:den>
                        <m:d>
                          <m:dPr>
                            <m:ctrlPr>
                              <a:rPr lang="es-ES" i="1"/>
                            </m:ctrlPr>
                          </m:dPr>
                          <m:e>
                            <m:r>
                              <a:rPr lang="es-ES" i="1"/>
                              <m:t>𝑧</m:t>
                            </m:r>
                            <m:r>
                              <a:rPr lang="es-ES" i="1"/>
                              <m:t>−</m:t>
                            </m:r>
                            <m:sSub>
                              <m:sSubPr>
                                <m:ctrlPr>
                                  <a:rPr lang="es-ES" i="1"/>
                                </m:ctrlPr>
                              </m:sSubPr>
                              <m:e>
                                <m:r>
                                  <a:rPr lang="es-ES" i="1"/>
                                  <m:t>𝑧</m:t>
                                </m:r>
                              </m:e>
                              <m:sub>
                                <m:r>
                                  <a:rPr lang="es-ES" i="1"/>
                                  <m:t>𝑏</m:t>
                                </m:r>
                              </m:sub>
                            </m:sSub>
                          </m:e>
                        </m:d>
                        <m:r>
                          <a:rPr lang="es-ES" i="1"/>
                          <m:t>−</m:t>
                        </m:r>
                        <m:d>
                          <m:dPr>
                            <m:ctrlPr>
                              <a:rPr lang="es-ES" i="1"/>
                            </m:ctrlPr>
                          </m:dPr>
                          <m:e>
                            <m:r>
                              <a:rPr lang="es-ES" i="1"/>
                              <m:t>𝑥</m:t>
                            </m:r>
                            <m:r>
                              <a:rPr lang="es-ES" i="1"/>
                              <m:t>−</m:t>
                            </m:r>
                            <m:sSub>
                              <m:sSubPr>
                                <m:ctrlPr>
                                  <a:rPr lang="es-ES" i="1"/>
                                </m:ctrlPr>
                              </m:sSubPr>
                              <m:e>
                                <m:r>
                                  <a:rPr lang="es-ES" i="1"/>
                                  <m:t>𝑥</m:t>
                                </m:r>
                              </m:e>
                              <m:sub>
                                <m:r>
                                  <a:rPr lang="es-ES" i="1"/>
                                  <m:t>𝑏</m:t>
                                </m:r>
                              </m:sub>
                            </m:sSub>
                          </m:e>
                        </m:d>
                        <m:f>
                          <m:fPr>
                            <m:ctrlPr>
                              <a:rPr lang="es-ES" i="1"/>
                            </m:ctrlPr>
                          </m:fPr>
                          <m:num>
                            <m:r>
                              <a:rPr lang="es-ES" i="1"/>
                              <m:t>𝑑𝑧</m:t>
                            </m:r>
                          </m:num>
                          <m:den>
                            <m:r>
                              <a:rPr lang="es-ES" i="1"/>
                              <m:t>𝑑𝑥</m:t>
                            </m:r>
                          </m:den>
                        </m:f>
                        <m:r>
                          <a:rPr lang="es-ES"/>
                          <m:t> </m:t>
                        </m:r>
                      </m:den>
                    </m:f>
                  </m:oMath>
                </a14:m>
                <a:endParaRPr lang="es-ES" dirty="0"/>
              </a:p>
              <a:p>
                <a:endParaRPr lang="es-ES" dirty="0" smtClean="0"/>
              </a:p>
              <a:p>
                <a:pPr marL="0" indent="0">
                  <a:buNone/>
                </a:pPr>
                <a:endParaRPr lang="es-ES"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8915400" cy="4864104"/>
              </a:xfrm>
              <a:blipFill rotWithShape="0">
                <a:blip r:embed="rId2"/>
                <a:stretch>
                  <a:fillRect l="-616" t="-627"/>
                </a:stretch>
              </a:blipFill>
            </p:spPr>
            <p:txBody>
              <a:bodyPr/>
              <a:lstStyle/>
              <a:p>
                <a:r>
                  <a:rPr lang="es-ES">
                    <a:noFill/>
                  </a:rPr>
                  <a:t> </a:t>
                </a:r>
              </a:p>
            </p:txBody>
          </p:sp>
        </mc:Fallback>
      </mc:AlternateContent>
      <p:pic>
        <p:nvPicPr>
          <p:cNvPr id="4" name="Imagen 3"/>
          <p:cNvPicPr/>
          <p:nvPr/>
        </p:nvPicPr>
        <p:blipFill>
          <a:blip r:embed="rId3">
            <a:extLst>
              <a:ext uri="{28A0092B-C50C-407E-A947-70E740481C1C}">
                <a14:useLocalDpi xmlns:a14="http://schemas.microsoft.com/office/drawing/2010/main" val="0"/>
              </a:ext>
            </a:extLst>
          </a:blip>
          <a:stretch>
            <a:fillRect/>
          </a:stretch>
        </p:blipFill>
        <p:spPr>
          <a:xfrm>
            <a:off x="7300498" y="2617894"/>
            <a:ext cx="4582160" cy="2533650"/>
          </a:xfrm>
          <a:prstGeom prst="rect">
            <a:avLst/>
          </a:prstGeom>
        </p:spPr>
      </p:pic>
      <p:sp>
        <p:nvSpPr>
          <p:cNvPr id="5" name="Rectángulo 4"/>
          <p:cNvSpPr/>
          <p:nvPr/>
        </p:nvSpPr>
        <p:spPr>
          <a:xfrm>
            <a:off x="8260902" y="5495106"/>
            <a:ext cx="3155031" cy="369332"/>
          </a:xfrm>
          <a:prstGeom prst="rect">
            <a:avLst/>
          </a:prstGeom>
        </p:spPr>
        <p:txBody>
          <a:bodyPr wrap="none">
            <a:spAutoFit/>
          </a:bodyPr>
          <a:lstStyle/>
          <a:p>
            <a:r>
              <a:rPr lang="en-US" dirty="0" smtClean="0"/>
              <a:t>[2] O. E. Ramos y K. Hauser</a:t>
            </a:r>
            <a:endParaRPr lang="es-ES" dirty="0"/>
          </a:p>
        </p:txBody>
      </p:sp>
    </p:spTree>
    <p:extLst>
      <p:ext uri="{BB962C8B-B14F-4D97-AF65-F5344CB8AC3E}">
        <p14:creationId xmlns:p14="http://schemas.microsoft.com/office/powerpoint/2010/main" val="3131852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p:sp>
        <p:nvSpPr>
          <p:cNvPr id="3" name="Marcador de contenido 2"/>
          <p:cNvSpPr>
            <a:spLocks noGrp="1"/>
          </p:cNvSpPr>
          <p:nvPr>
            <p:ph idx="1"/>
          </p:nvPr>
        </p:nvSpPr>
        <p:spPr>
          <a:xfrm>
            <a:off x="2589211" y="1447796"/>
            <a:ext cx="9602789" cy="3777622"/>
          </a:xfrm>
        </p:spPr>
        <p:txBody>
          <a:bodyPr/>
          <a:lstStyle/>
          <a:p>
            <a:r>
              <a:rPr lang="es-ES" dirty="0" smtClean="0"/>
              <a:t>2.4. CONTACTO UNILATERAL Y PÉNDULO INVERTIDO DE ALTURA VARIABLE.</a:t>
            </a:r>
          </a:p>
        </p:txBody>
      </p:sp>
      <p:pic>
        <p:nvPicPr>
          <p:cNvPr id="4" name="Imagen 3"/>
          <p:cNvPicPr/>
          <p:nvPr/>
        </p:nvPicPr>
        <p:blipFill rotWithShape="1">
          <a:blip r:embed="rId2">
            <a:extLst>
              <a:ext uri="{28A0092B-C50C-407E-A947-70E740481C1C}">
                <a14:useLocalDpi xmlns:a14="http://schemas.microsoft.com/office/drawing/2010/main" val="0"/>
              </a:ext>
            </a:extLst>
          </a:blip>
          <a:srcRect l="15207" r="18207" b="13902"/>
          <a:stretch/>
        </p:blipFill>
        <p:spPr bwMode="auto">
          <a:xfrm>
            <a:off x="8815770" y="2728686"/>
            <a:ext cx="2684463" cy="2098047"/>
          </a:xfrm>
          <a:prstGeom prst="rect">
            <a:avLst/>
          </a:prstGeom>
          <a:ln>
            <a:noFill/>
          </a:ln>
          <a:extLst>
            <a:ext uri="{53640926-AAD7-44D8-BBD7-CCE9431645EC}">
              <a14:shadowObscured xmlns:a14="http://schemas.microsoft.com/office/drawing/2010/main"/>
            </a:ext>
          </a:extLst>
        </p:spPr>
      </p:pic>
      <p:sp>
        <p:nvSpPr>
          <p:cNvPr id="5" name="Rectángulo 4"/>
          <p:cNvSpPr/>
          <p:nvPr/>
        </p:nvSpPr>
        <p:spPr>
          <a:xfrm>
            <a:off x="8176530" y="5040752"/>
            <a:ext cx="3962944" cy="369332"/>
          </a:xfrm>
          <a:prstGeom prst="rect">
            <a:avLst/>
          </a:prstGeom>
        </p:spPr>
        <p:txBody>
          <a:bodyPr wrap="none">
            <a:spAutoFit/>
          </a:bodyPr>
          <a:lstStyle/>
          <a:p>
            <a:r>
              <a:rPr lang="en-US" dirty="0" smtClean="0"/>
              <a:t>[6] T. Koolen, M. </a:t>
            </a:r>
            <a:r>
              <a:rPr lang="en-US" dirty="0" err="1" smtClean="0"/>
              <a:t>Posa</a:t>
            </a:r>
            <a:r>
              <a:rPr lang="en-US" dirty="0" smtClean="0"/>
              <a:t> y R. </a:t>
            </a:r>
            <a:r>
              <a:rPr lang="en-US" dirty="0" err="1" smtClean="0"/>
              <a:t>Tedrake</a:t>
            </a:r>
            <a:endParaRPr lang="es-ES" dirty="0"/>
          </a:p>
        </p:txBody>
      </p:sp>
      <mc:AlternateContent xmlns:mc="http://schemas.openxmlformats.org/markup-compatibility/2006">
        <mc:Choice xmlns:a14="http://schemas.microsoft.com/office/drawing/2010/main" Requires="a14">
          <p:sp>
            <p:nvSpPr>
              <p:cNvPr id="7" name="Marcador de contenido 2"/>
              <p:cNvSpPr txBox="1">
                <a:spLocks/>
              </p:cNvSpPr>
              <p:nvPr/>
            </p:nvSpPr>
            <p:spPr>
              <a:xfrm>
                <a:off x="2589212" y="1904999"/>
                <a:ext cx="5744896" cy="49530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ES" i="1" smtClean="0"/>
                        <m:t>𝑇</m:t>
                      </m:r>
                      <m:r>
                        <a:rPr lang="es-ES" i="1" smtClean="0"/>
                        <m:t>=−</m:t>
                      </m:r>
                      <m:f>
                        <m:fPr>
                          <m:ctrlPr>
                            <a:rPr lang="es-ES" i="1"/>
                          </m:ctrlPr>
                        </m:fPr>
                        <m:num>
                          <m:r>
                            <a:rPr lang="es-ES" i="1"/>
                            <m:t>𝑥</m:t>
                          </m:r>
                        </m:num>
                        <m:den>
                          <m:acc>
                            <m:accPr>
                              <m:chr m:val="̇"/>
                              <m:ctrlPr>
                                <a:rPr lang="es-ES" i="1"/>
                              </m:ctrlPr>
                            </m:accPr>
                            <m:e>
                              <m:r>
                                <a:rPr lang="es-ES" i="1"/>
                                <m:t>𝑥</m:t>
                              </m:r>
                            </m:e>
                          </m:acc>
                        </m:den>
                      </m:f>
                    </m:oMath>
                  </m:oMathPara>
                </a14:m>
                <a:endParaRPr lang="es-ES" dirty="0" smtClean="0"/>
              </a:p>
              <a:p>
                <a:pPr marL="0" indent="0">
                  <a:buNone/>
                </a:pPr>
                <a14:m>
                  <m:oMathPara xmlns:m="http://schemas.openxmlformats.org/officeDocument/2006/math">
                    <m:oMathParaPr>
                      <m:jc m:val="centerGroup"/>
                    </m:oMathParaPr>
                    <m:oMath xmlns:m="http://schemas.openxmlformats.org/officeDocument/2006/math">
                      <m:sSub>
                        <m:sSubPr>
                          <m:ctrlPr>
                            <a:rPr lang="es-ES" i="1"/>
                          </m:ctrlPr>
                        </m:sSubPr>
                        <m:e>
                          <m:r>
                            <a:rPr lang="es-ES" i="1"/>
                            <m:t>𝑧</m:t>
                          </m:r>
                        </m:e>
                        <m:sub>
                          <m:r>
                            <a:rPr lang="es-ES" i="1"/>
                            <m:t>𝑐𝑟𝑖𝑡</m:t>
                          </m:r>
                        </m:sub>
                      </m:sSub>
                      <m:d>
                        <m:dPr>
                          <m:ctrlPr>
                            <a:rPr lang="es-ES" i="1"/>
                          </m:ctrlPr>
                        </m:dPr>
                        <m:e>
                          <m:r>
                            <a:rPr lang="es-ES" b="1" i="1"/>
                            <m:t>𝒙</m:t>
                          </m:r>
                        </m:e>
                      </m:d>
                      <m:r>
                        <a:rPr lang="es-ES" i="1"/>
                        <m:t>=</m:t>
                      </m:r>
                      <m:r>
                        <a:rPr lang="es-ES" i="1"/>
                        <m:t>𝑧</m:t>
                      </m:r>
                      <m:r>
                        <a:rPr lang="es-ES" i="1"/>
                        <m:t>−</m:t>
                      </m:r>
                      <m:f>
                        <m:fPr>
                          <m:ctrlPr>
                            <a:rPr lang="es-ES" i="1"/>
                          </m:ctrlPr>
                        </m:fPr>
                        <m:num>
                          <m:acc>
                            <m:accPr>
                              <m:chr m:val="̇"/>
                              <m:ctrlPr>
                                <a:rPr lang="es-ES" i="1"/>
                              </m:ctrlPr>
                            </m:accPr>
                            <m:e>
                              <m:r>
                                <a:rPr lang="es-ES" i="1"/>
                                <m:t>𝑧</m:t>
                              </m:r>
                            </m:e>
                          </m:acc>
                          <m:r>
                            <a:rPr lang="es-ES" i="1"/>
                            <m:t>𝑥</m:t>
                          </m:r>
                        </m:num>
                        <m:den>
                          <m:acc>
                            <m:accPr>
                              <m:chr m:val="̇"/>
                              <m:ctrlPr>
                                <a:rPr lang="es-ES" i="1"/>
                              </m:ctrlPr>
                            </m:accPr>
                            <m:e>
                              <m:r>
                                <a:rPr lang="es-ES" i="1"/>
                                <m:t>𝑥</m:t>
                              </m:r>
                            </m:e>
                          </m:acc>
                        </m:den>
                      </m:f>
                      <m:r>
                        <a:rPr lang="es-ES" i="1"/>
                        <m:t>−</m:t>
                      </m:r>
                      <m:f>
                        <m:fPr>
                          <m:ctrlPr>
                            <a:rPr lang="es-ES" i="1"/>
                          </m:ctrlPr>
                        </m:fPr>
                        <m:num>
                          <m:r>
                            <a:rPr lang="es-ES" i="1"/>
                            <m:t>𝑔</m:t>
                          </m:r>
                          <m:sSup>
                            <m:sSupPr>
                              <m:ctrlPr>
                                <a:rPr lang="es-ES" i="1"/>
                              </m:ctrlPr>
                            </m:sSupPr>
                            <m:e>
                              <m:r>
                                <a:rPr lang="es-ES" i="1"/>
                                <m:t>𝑥</m:t>
                              </m:r>
                            </m:e>
                            <m:sup>
                              <m:r>
                                <a:rPr lang="es-ES" i="1"/>
                                <m:t>2</m:t>
                              </m:r>
                            </m:sup>
                          </m:sSup>
                        </m:num>
                        <m:den>
                          <m:r>
                            <a:rPr lang="es-ES" i="1"/>
                            <m:t>2</m:t>
                          </m:r>
                          <m:sSup>
                            <m:sSupPr>
                              <m:ctrlPr>
                                <a:rPr lang="es-ES" i="1"/>
                              </m:ctrlPr>
                            </m:sSupPr>
                            <m:e>
                              <m:acc>
                                <m:accPr>
                                  <m:chr m:val="̇"/>
                                  <m:ctrlPr>
                                    <a:rPr lang="es-ES" i="1"/>
                                  </m:ctrlPr>
                                </m:accPr>
                                <m:e>
                                  <m:r>
                                    <a:rPr lang="es-ES" i="1"/>
                                    <m:t>𝑥</m:t>
                                  </m:r>
                                </m:e>
                              </m:acc>
                            </m:e>
                            <m:sup>
                              <m:r>
                                <a:rPr lang="es-ES" i="1"/>
                                <m:t>2</m:t>
                              </m:r>
                            </m:sup>
                          </m:sSup>
                        </m:den>
                      </m:f>
                    </m:oMath>
                  </m:oMathPara>
                </a14:m>
                <a:endParaRPr lang="es-ES" dirty="0" smtClean="0"/>
              </a:p>
              <a:p>
                <a:pPr marL="0" indent="0">
                  <a:buNone/>
                </a:pPr>
                <a:r>
                  <a:rPr lang="es-ES" dirty="0" smtClean="0"/>
                  <a:t>Si: </a:t>
                </a:r>
              </a:p>
              <a:p>
                <a:pPr marL="0" indent="0">
                  <a:buNone/>
                </a:pPr>
                <a14:m>
                  <m:oMathPara xmlns:m="http://schemas.openxmlformats.org/officeDocument/2006/math">
                    <m:oMathParaPr>
                      <m:jc m:val="centerGroup"/>
                    </m:oMathParaPr>
                    <m:oMath xmlns:m="http://schemas.openxmlformats.org/officeDocument/2006/math">
                      <m:sSub>
                        <m:sSubPr>
                          <m:ctrlPr>
                            <a:rPr lang="es-ES" i="1"/>
                          </m:ctrlPr>
                        </m:sSubPr>
                        <m:e>
                          <m:r>
                            <a:rPr lang="es-ES" i="1"/>
                            <m:t>𝑧</m:t>
                          </m:r>
                        </m:e>
                        <m:sub>
                          <m:r>
                            <a:rPr lang="es-ES" i="1"/>
                            <m:t>𝑐𝑟𝑖𝑡</m:t>
                          </m:r>
                        </m:sub>
                      </m:sSub>
                      <m:d>
                        <m:dPr>
                          <m:ctrlPr>
                            <a:rPr lang="es-ES" i="1"/>
                          </m:ctrlPr>
                        </m:dPr>
                        <m:e>
                          <m:r>
                            <a:rPr lang="es-ES" b="1" i="1"/>
                            <m:t>𝒙</m:t>
                          </m:r>
                        </m:e>
                      </m:d>
                      <m:r>
                        <a:rPr lang="es-ES" i="1"/>
                        <m:t>≤0→</m:t>
                      </m:r>
                      <m:acc>
                        <m:accPr>
                          <m:chr m:val="̇"/>
                          <m:ctrlPr>
                            <a:rPr lang="es-ES" i="1"/>
                          </m:ctrlPr>
                        </m:accPr>
                        <m:e>
                          <m:r>
                            <a:rPr lang="es-ES" i="1"/>
                            <m:t>𝑥</m:t>
                          </m:r>
                        </m:e>
                      </m:acc>
                      <m:d>
                        <m:dPr>
                          <m:ctrlPr>
                            <a:rPr lang="es-ES" i="1"/>
                          </m:ctrlPr>
                        </m:dPr>
                        <m:e>
                          <m:r>
                            <a:rPr lang="es-ES" i="1"/>
                            <m:t>𝑥</m:t>
                          </m:r>
                          <m:acc>
                            <m:accPr>
                              <m:chr m:val="̇"/>
                              <m:ctrlPr>
                                <a:rPr lang="es-ES" i="1"/>
                              </m:ctrlPr>
                            </m:accPr>
                            <m:e>
                              <m:r>
                                <a:rPr lang="es-ES" i="1"/>
                                <m:t>𝑧</m:t>
                              </m:r>
                            </m:e>
                          </m:acc>
                          <m:r>
                            <a:rPr lang="es-ES" i="1"/>
                            <m:t>−</m:t>
                          </m:r>
                          <m:acc>
                            <m:accPr>
                              <m:chr m:val="̇"/>
                              <m:ctrlPr>
                                <a:rPr lang="es-ES" i="1"/>
                              </m:ctrlPr>
                            </m:accPr>
                            <m:e>
                              <m:r>
                                <a:rPr lang="es-ES" i="1"/>
                                <m:t>𝑥</m:t>
                              </m:r>
                            </m:e>
                          </m:acc>
                          <m:r>
                            <a:rPr lang="es-ES" i="1"/>
                            <m:t>𝑧</m:t>
                          </m:r>
                        </m:e>
                      </m:d>
                      <m:r>
                        <a:rPr lang="es-ES" i="1"/>
                        <m:t>≥−</m:t>
                      </m:r>
                      <m:f>
                        <m:fPr>
                          <m:ctrlPr>
                            <a:rPr lang="es-ES" i="1"/>
                          </m:ctrlPr>
                        </m:fPr>
                        <m:num>
                          <m:r>
                            <a:rPr lang="es-ES" i="1"/>
                            <m:t>𝑔</m:t>
                          </m:r>
                          <m:sSup>
                            <m:sSupPr>
                              <m:ctrlPr>
                                <a:rPr lang="es-ES" i="1"/>
                              </m:ctrlPr>
                            </m:sSupPr>
                            <m:e>
                              <m:r>
                                <a:rPr lang="es-ES" i="1"/>
                                <m:t>𝑥</m:t>
                              </m:r>
                            </m:e>
                            <m:sup>
                              <m:r>
                                <a:rPr lang="es-ES" i="1"/>
                                <m:t>2</m:t>
                              </m:r>
                            </m:sup>
                          </m:sSup>
                        </m:num>
                        <m:den>
                          <m:r>
                            <a:rPr lang="es-ES" i="1"/>
                            <m:t>2</m:t>
                          </m:r>
                        </m:den>
                      </m:f>
                    </m:oMath>
                  </m:oMathPara>
                </a14:m>
                <a:endParaRPr lang="es-ES" dirty="0" smtClean="0"/>
              </a:p>
              <a:p>
                <a:pPr marL="0" indent="0">
                  <a:buNone/>
                </a:pPr>
                <a14:m>
                  <m:oMathPara xmlns:m="http://schemas.openxmlformats.org/officeDocument/2006/math">
                    <m:oMathParaPr>
                      <m:jc m:val="centerGroup"/>
                    </m:oMathParaPr>
                    <m:oMath xmlns:m="http://schemas.openxmlformats.org/officeDocument/2006/math">
                      <m:f>
                        <m:fPr>
                          <m:ctrlPr>
                            <a:rPr lang="es-ES" i="1"/>
                          </m:ctrlPr>
                        </m:fPr>
                        <m:num>
                          <m:r>
                            <a:rPr lang="es-ES" i="1"/>
                            <m:t>𝑑</m:t>
                          </m:r>
                        </m:num>
                        <m:den>
                          <m:r>
                            <a:rPr lang="es-ES" i="1"/>
                            <m:t>𝑑𝑡</m:t>
                          </m:r>
                        </m:den>
                      </m:f>
                      <m:sSub>
                        <m:sSubPr>
                          <m:ctrlPr>
                            <a:rPr lang="es-ES" i="1"/>
                          </m:ctrlPr>
                        </m:sSubPr>
                        <m:e>
                          <m:r>
                            <a:rPr lang="es-ES" i="1"/>
                            <m:t>𝑧</m:t>
                          </m:r>
                        </m:e>
                        <m:sub>
                          <m:r>
                            <a:rPr lang="es-ES" i="1"/>
                            <m:t>𝑐𝑟𝑖𝑡</m:t>
                          </m:r>
                        </m:sub>
                      </m:sSub>
                      <m:d>
                        <m:dPr>
                          <m:ctrlPr>
                            <a:rPr lang="es-ES" i="1"/>
                          </m:ctrlPr>
                        </m:dPr>
                        <m:e>
                          <m:r>
                            <a:rPr lang="es-ES" b="1" i="1"/>
                            <m:t>𝒙</m:t>
                          </m:r>
                        </m:e>
                      </m:d>
                      <m:r>
                        <a:rPr lang="es-ES" i="1"/>
                        <m:t>=</m:t>
                      </m:r>
                      <m:r>
                        <a:rPr lang="es-ES" i="1"/>
                        <m:t>𝑢</m:t>
                      </m:r>
                      <m:f>
                        <m:fPr>
                          <m:ctrlPr>
                            <a:rPr lang="es-ES" i="1"/>
                          </m:ctrlPr>
                        </m:fPr>
                        <m:num>
                          <m:r>
                            <a:rPr lang="es-ES" i="1"/>
                            <m:t>𝑥</m:t>
                          </m:r>
                        </m:num>
                        <m:den>
                          <m:acc>
                            <m:accPr>
                              <m:chr m:val="̇"/>
                              <m:ctrlPr>
                                <a:rPr lang="es-ES" i="1"/>
                              </m:ctrlPr>
                            </m:accPr>
                            <m:e>
                              <m:r>
                                <a:rPr lang="es-ES" i="1"/>
                                <m:t>𝑥</m:t>
                              </m:r>
                            </m:e>
                          </m:acc>
                        </m:den>
                      </m:f>
                      <m:f>
                        <m:fPr>
                          <m:ctrlPr>
                            <a:rPr lang="es-ES" i="1"/>
                          </m:ctrlPr>
                        </m:fPr>
                        <m:num>
                          <m:r>
                            <a:rPr lang="es-ES" i="1"/>
                            <m:t>1</m:t>
                          </m:r>
                        </m:num>
                        <m:den>
                          <m:sSup>
                            <m:sSupPr>
                              <m:ctrlPr>
                                <a:rPr lang="es-ES" i="1"/>
                              </m:ctrlPr>
                            </m:sSupPr>
                            <m:e>
                              <m:acc>
                                <m:accPr>
                                  <m:chr m:val="̇"/>
                                  <m:ctrlPr>
                                    <a:rPr lang="es-ES" i="1"/>
                                  </m:ctrlPr>
                                </m:accPr>
                                <m:e>
                                  <m:r>
                                    <a:rPr lang="es-ES" i="1"/>
                                    <m:t>𝑥</m:t>
                                  </m:r>
                                </m:e>
                              </m:acc>
                            </m:e>
                            <m:sup>
                              <m:r>
                                <a:rPr lang="es-ES" i="1"/>
                                <m:t>2</m:t>
                              </m:r>
                            </m:sup>
                          </m:sSup>
                        </m:den>
                      </m:f>
                      <m:d>
                        <m:dPr>
                          <m:ctrlPr>
                            <a:rPr lang="es-ES" i="1"/>
                          </m:ctrlPr>
                        </m:dPr>
                        <m:e>
                          <m:r>
                            <a:rPr lang="es-ES" i="1"/>
                            <m:t>𝑔</m:t>
                          </m:r>
                          <m:sSup>
                            <m:sSupPr>
                              <m:ctrlPr>
                                <a:rPr lang="es-ES" i="1"/>
                              </m:ctrlPr>
                            </m:sSupPr>
                            <m:e>
                              <m:r>
                                <a:rPr lang="es-ES" i="1"/>
                                <m:t>𝑥</m:t>
                              </m:r>
                            </m:e>
                            <m:sup>
                              <m:r>
                                <a:rPr lang="es-ES" i="1"/>
                                <m:t>2</m:t>
                              </m:r>
                            </m:sup>
                          </m:sSup>
                          <m:r>
                            <a:rPr lang="es-ES" i="1"/>
                            <m:t>+</m:t>
                          </m:r>
                          <m:acc>
                            <m:accPr>
                              <m:chr m:val="̇"/>
                              <m:ctrlPr>
                                <a:rPr lang="es-ES" i="1"/>
                              </m:ctrlPr>
                            </m:accPr>
                            <m:e>
                              <m:r>
                                <a:rPr lang="es-ES" i="1"/>
                                <m:t>𝑥</m:t>
                              </m:r>
                            </m:e>
                          </m:acc>
                          <m:d>
                            <m:dPr>
                              <m:ctrlPr>
                                <a:rPr lang="es-ES" i="1"/>
                              </m:ctrlPr>
                            </m:dPr>
                            <m:e>
                              <m:r>
                                <a:rPr lang="es-ES" i="1"/>
                                <m:t>𝑥</m:t>
                              </m:r>
                              <m:acc>
                                <m:accPr>
                                  <m:chr m:val="̇"/>
                                  <m:ctrlPr>
                                    <a:rPr lang="es-ES" i="1"/>
                                  </m:ctrlPr>
                                </m:accPr>
                                <m:e>
                                  <m:r>
                                    <a:rPr lang="es-ES" i="1"/>
                                    <m:t>𝑧</m:t>
                                  </m:r>
                                </m:e>
                              </m:acc>
                              <m:r>
                                <a:rPr lang="es-ES" i="1"/>
                                <m:t>−</m:t>
                              </m:r>
                              <m:acc>
                                <m:accPr>
                                  <m:chr m:val="̇"/>
                                  <m:ctrlPr>
                                    <a:rPr lang="es-ES" i="1"/>
                                  </m:ctrlPr>
                                </m:accPr>
                                <m:e>
                                  <m:r>
                                    <a:rPr lang="es-ES" i="1"/>
                                    <m:t>𝑥</m:t>
                                  </m:r>
                                </m:e>
                              </m:acc>
                              <m:r>
                                <a:rPr lang="es-ES" i="1"/>
                                <m:t>𝑧</m:t>
                              </m:r>
                            </m:e>
                          </m:d>
                        </m:e>
                      </m:d>
                      <m:r>
                        <a:rPr lang="es-ES" i="1"/>
                        <m:t>≤0</m:t>
                      </m:r>
                    </m:oMath>
                  </m:oMathPara>
                </a14:m>
                <a:endParaRPr lang="es-ES" dirty="0"/>
              </a:p>
              <a:p>
                <a:pPr marL="0" indent="0">
                  <a:buNone/>
                </a:pPr>
                <a:r>
                  <a:rPr lang="es-ES" dirty="0" smtClean="0"/>
                  <a:t>Necesariamente: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𝑐𝑟𝑖𝑡</m:t>
                        </m:r>
                      </m:sub>
                    </m:sSub>
                    <m:d>
                      <m:dPr>
                        <m:ctrlPr>
                          <a:rPr lang="es-ES" i="1">
                            <a:latin typeface="Cambria Math" panose="02040503050406030204" pitchFamily="18" charset="0"/>
                          </a:rPr>
                        </m:ctrlPr>
                      </m:dPr>
                      <m:e>
                        <m:r>
                          <a:rPr lang="es-ES" b="1" i="1">
                            <a:latin typeface="Cambria Math" panose="02040503050406030204" pitchFamily="18" charset="0"/>
                          </a:rPr>
                          <m:t>𝒙</m:t>
                        </m:r>
                      </m:e>
                    </m:d>
                    <m:r>
                      <a:rPr lang="es-ES" b="0" i="1" smtClean="0">
                        <a:latin typeface="Cambria Math" panose="02040503050406030204" pitchFamily="18" charset="0"/>
                      </a:rPr>
                      <m:t>&gt;0</m:t>
                    </m:r>
                  </m:oMath>
                </a14:m>
                <a:endParaRPr lang="es-ES" b="0" dirty="0" smtClean="0"/>
              </a:p>
              <a:p>
                <a:pPr marL="0" indent="0">
                  <a:buNone/>
                </a:pPr>
                <a:r>
                  <a:rPr lang="es-ES" dirty="0" smtClean="0"/>
                  <a:t>Similarmente: </a:t>
                </a:r>
                <a14:m>
                  <m:oMath xmlns:m="http://schemas.openxmlformats.org/officeDocument/2006/math">
                    <m:r>
                      <a:rPr lang="es-ES" i="1">
                        <a:latin typeface="Cambria Math" panose="02040503050406030204" pitchFamily="18" charset="0"/>
                      </a:rPr>
                      <m:t>𝑇</m:t>
                    </m:r>
                    <m:r>
                      <a:rPr lang="es-ES" b="0" i="1" smtClean="0">
                        <a:latin typeface="Cambria Math" panose="02040503050406030204" pitchFamily="18" charset="0"/>
                      </a:rPr>
                      <m:t>&gt;0</m:t>
                    </m:r>
                  </m:oMath>
                </a14:m>
                <a:endParaRPr lang="es-ES" dirty="0" smtClean="0"/>
              </a:p>
              <a:p>
                <a:pPr marL="0" indent="0">
                  <a:buNone/>
                </a:pPr>
                <a:endParaRPr lang="es-ES" dirty="0"/>
              </a:p>
              <a:p>
                <a:pPr marL="0" indent="0">
                  <a:buNone/>
                </a:pPr>
                <a:endParaRPr lang="es-ES" dirty="0"/>
              </a:p>
              <a:p>
                <a:pPr marL="0" indent="0">
                  <a:buNone/>
                </a:pPr>
                <a:endParaRPr lang="es-ES" dirty="0"/>
              </a:p>
            </p:txBody>
          </p:sp>
        </mc:Choice>
        <mc:Fallback>
          <p:sp>
            <p:nvSpPr>
              <p:cNvPr id="7" name="Marcador de contenido 2"/>
              <p:cNvSpPr txBox="1">
                <a:spLocks noRot="1" noChangeAspect="1" noMove="1" noResize="1" noEditPoints="1" noAdjustHandles="1" noChangeArrowheads="1" noChangeShapeType="1" noTextEdit="1"/>
              </p:cNvSpPr>
              <p:nvPr/>
            </p:nvSpPr>
            <p:spPr>
              <a:xfrm>
                <a:off x="2589212" y="1904999"/>
                <a:ext cx="5744896" cy="4953001"/>
              </a:xfrm>
              <a:prstGeom prst="rect">
                <a:avLst/>
              </a:prstGeom>
              <a:blipFill rotWithShape="0">
                <a:blip r:embed="rId3"/>
                <a:stretch>
                  <a:fillRect l="-955"/>
                </a:stretch>
              </a:blipFill>
            </p:spPr>
            <p:txBody>
              <a:bodyPr/>
              <a:lstStyle/>
              <a:p>
                <a:r>
                  <a:rPr lang="es-ES">
                    <a:noFill/>
                  </a:rPr>
                  <a:t> </a:t>
                </a:r>
              </a:p>
            </p:txBody>
          </p:sp>
        </mc:Fallback>
      </mc:AlternateContent>
    </p:spTree>
    <p:extLst>
      <p:ext uri="{BB962C8B-B14F-4D97-AF65-F5344CB8AC3E}">
        <p14:creationId xmlns:p14="http://schemas.microsoft.com/office/powerpoint/2010/main" val="1257477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p:sp>
        <p:nvSpPr>
          <p:cNvPr id="3" name="Marcador de contenido 2"/>
          <p:cNvSpPr>
            <a:spLocks noGrp="1"/>
          </p:cNvSpPr>
          <p:nvPr>
            <p:ph idx="1"/>
          </p:nvPr>
        </p:nvSpPr>
        <p:spPr>
          <a:xfrm>
            <a:off x="2589211" y="1447796"/>
            <a:ext cx="9602789" cy="3777622"/>
          </a:xfrm>
        </p:spPr>
        <p:txBody>
          <a:bodyPr/>
          <a:lstStyle/>
          <a:p>
            <a:r>
              <a:rPr lang="es-ES" dirty="0" smtClean="0"/>
              <a:t>2.4. CONTACTO UNILATERAL Y PÉNDULO INVERTIDO DE ALTURA VARIABLE.</a:t>
            </a:r>
          </a:p>
        </p:txBody>
      </p:sp>
      <p:pic>
        <p:nvPicPr>
          <p:cNvPr id="4" name="Imagen 3"/>
          <p:cNvPicPr/>
          <p:nvPr/>
        </p:nvPicPr>
        <p:blipFill rotWithShape="1">
          <a:blip r:embed="rId2">
            <a:extLst>
              <a:ext uri="{28A0092B-C50C-407E-A947-70E740481C1C}">
                <a14:useLocalDpi xmlns:a14="http://schemas.microsoft.com/office/drawing/2010/main" val="0"/>
              </a:ext>
            </a:extLst>
          </a:blip>
          <a:srcRect l="15207" r="18207" b="13902"/>
          <a:stretch/>
        </p:blipFill>
        <p:spPr bwMode="auto">
          <a:xfrm>
            <a:off x="8815770" y="2728686"/>
            <a:ext cx="2684463" cy="2098047"/>
          </a:xfrm>
          <a:prstGeom prst="rect">
            <a:avLst/>
          </a:prstGeom>
          <a:ln>
            <a:noFill/>
          </a:ln>
          <a:extLst>
            <a:ext uri="{53640926-AAD7-44D8-BBD7-CCE9431645EC}">
              <a14:shadowObscured xmlns:a14="http://schemas.microsoft.com/office/drawing/2010/main"/>
            </a:ext>
          </a:extLst>
        </p:spPr>
      </p:pic>
      <p:sp>
        <p:nvSpPr>
          <p:cNvPr id="5" name="Rectángulo 4"/>
          <p:cNvSpPr/>
          <p:nvPr/>
        </p:nvSpPr>
        <p:spPr>
          <a:xfrm>
            <a:off x="8176530" y="5040752"/>
            <a:ext cx="3962944" cy="369332"/>
          </a:xfrm>
          <a:prstGeom prst="rect">
            <a:avLst/>
          </a:prstGeom>
        </p:spPr>
        <p:txBody>
          <a:bodyPr wrap="none">
            <a:spAutoFit/>
          </a:bodyPr>
          <a:lstStyle/>
          <a:p>
            <a:r>
              <a:rPr lang="en-US" dirty="0" smtClean="0"/>
              <a:t>[6] T. Koolen, M. </a:t>
            </a:r>
            <a:r>
              <a:rPr lang="en-US" dirty="0" err="1" smtClean="0"/>
              <a:t>Posa</a:t>
            </a:r>
            <a:r>
              <a:rPr lang="en-US" dirty="0" smtClean="0"/>
              <a:t> y R. </a:t>
            </a:r>
            <a:r>
              <a:rPr lang="en-US" dirty="0" err="1" smtClean="0"/>
              <a:t>Tedrake</a:t>
            </a:r>
            <a:endParaRPr lang="es-ES" dirty="0"/>
          </a:p>
        </p:txBody>
      </p:sp>
      <mc:AlternateContent xmlns:mc="http://schemas.openxmlformats.org/markup-compatibility/2006">
        <mc:Choice xmlns:a14="http://schemas.microsoft.com/office/drawing/2010/main" Requires="a14">
          <p:sp>
            <p:nvSpPr>
              <p:cNvPr id="7" name="Marcador de contenido 2"/>
              <p:cNvSpPr txBox="1">
                <a:spLocks/>
              </p:cNvSpPr>
              <p:nvPr/>
            </p:nvSpPr>
            <p:spPr>
              <a:xfrm>
                <a:off x="2589212" y="1904999"/>
                <a:ext cx="5744896" cy="49530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ES" dirty="0" smtClean="0"/>
                  <a:t>Momentos </a:t>
                </a:r>
                <a:r>
                  <a:rPr lang="es-ES" dirty="0" smtClean="0"/>
                  <a:t>angulares alrededor del CdM:</a:t>
                </a:r>
              </a:p>
              <a:p>
                <a:pPr marL="0" indent="0">
                  <a:buFont typeface="Wingdings 3" charset="2"/>
                  <a:buNone/>
                </a:pPr>
                <a14:m>
                  <m:oMathPara xmlns:m="http://schemas.openxmlformats.org/officeDocument/2006/math">
                    <m:oMathParaPr>
                      <m:jc m:val="centerGroup"/>
                    </m:oMathParaPr>
                    <m:oMath xmlns:m="http://schemas.openxmlformats.org/officeDocument/2006/math">
                      <m:r>
                        <a:rPr lang="es-ES" i="1"/>
                        <m:t>∑</m:t>
                      </m:r>
                      <m:sSub>
                        <m:sSubPr>
                          <m:ctrlPr>
                            <a:rPr lang="es-ES" i="1"/>
                          </m:ctrlPr>
                        </m:sSubPr>
                        <m:e>
                          <m:r>
                            <a:rPr lang="es-ES" i="1"/>
                            <m:t>𝑀</m:t>
                          </m:r>
                        </m:e>
                        <m:sub>
                          <m:r>
                            <a:rPr lang="es-ES" i="1"/>
                            <m:t>𝐶𝑜𝑀</m:t>
                          </m:r>
                        </m:sub>
                      </m:sSub>
                      <m:r>
                        <a:rPr lang="es-ES" i="1"/>
                        <m:t>=</m:t>
                      </m:r>
                      <m:r>
                        <a:rPr lang="es-ES" i="1"/>
                        <m:t>𝐼</m:t>
                      </m:r>
                      <m:r>
                        <a:rPr lang="es-ES" i="1"/>
                        <m:t>𝛼</m:t>
                      </m:r>
                      <m:r>
                        <a:rPr lang="es-ES" i="1" smtClean="0">
                          <a:latin typeface="Cambria Math" panose="02040503050406030204" pitchFamily="18" charset="0"/>
                        </a:rPr>
                        <m:t>→</m:t>
                      </m:r>
                      <m:r>
                        <a:rPr lang="es-ES" i="1"/>
                        <m:t>𝑧</m:t>
                      </m:r>
                      <m:sSub>
                        <m:sSubPr>
                          <m:ctrlPr>
                            <a:rPr lang="es-ES" i="1"/>
                          </m:ctrlPr>
                        </m:sSubPr>
                        <m:e>
                          <m:r>
                            <a:rPr lang="es-ES" i="1"/>
                            <m:t>𝑓</m:t>
                          </m:r>
                        </m:e>
                        <m:sub>
                          <m:r>
                            <a:rPr lang="es-ES" i="1"/>
                            <m:t>𝑥</m:t>
                          </m:r>
                        </m:sub>
                      </m:sSub>
                      <m:r>
                        <a:rPr lang="es-ES" i="1"/>
                        <m:t>−</m:t>
                      </m:r>
                      <m:r>
                        <a:rPr lang="es-ES" i="1"/>
                        <m:t>𝑥</m:t>
                      </m:r>
                      <m:sSub>
                        <m:sSubPr>
                          <m:ctrlPr>
                            <a:rPr lang="es-ES" i="1"/>
                          </m:ctrlPr>
                        </m:sSubPr>
                        <m:e>
                          <m:r>
                            <a:rPr lang="es-ES" i="1"/>
                            <m:t>𝑓</m:t>
                          </m:r>
                        </m:e>
                        <m:sub>
                          <m:r>
                            <a:rPr lang="es-ES" i="1"/>
                            <m:t>𝑧</m:t>
                          </m:r>
                        </m:sub>
                      </m:sSub>
                      <m:r>
                        <a:rPr lang="es-ES" i="1"/>
                        <m:t>=</m:t>
                      </m:r>
                      <m:r>
                        <a:rPr lang="es-ES" i="1"/>
                        <m:t>𝐼</m:t>
                      </m:r>
                      <m:acc>
                        <m:accPr>
                          <m:chr m:val="̈"/>
                          <m:ctrlPr>
                            <a:rPr lang="es-ES" i="1"/>
                          </m:ctrlPr>
                        </m:accPr>
                        <m:e>
                          <m:r>
                            <a:rPr lang="es-ES" i="1"/>
                            <m:t>𝜃</m:t>
                          </m:r>
                        </m:e>
                      </m:acc>
                      <m:r>
                        <a:rPr lang="es-ES" i="1" smtClean="0">
                          <a:latin typeface="Cambria Math" panose="02040503050406030204" pitchFamily="18" charset="0"/>
                        </a:rPr>
                        <m:t>→</m:t>
                      </m:r>
                      <m:sSub>
                        <m:sSubPr>
                          <m:ctrlPr>
                            <a:rPr lang="es-ES" i="1"/>
                          </m:ctrlPr>
                        </m:sSubPr>
                        <m:e>
                          <m:r>
                            <a:rPr lang="es-ES" i="1"/>
                            <m:t>𝑓</m:t>
                          </m:r>
                        </m:e>
                        <m:sub>
                          <m:r>
                            <a:rPr lang="es-ES" i="1"/>
                            <m:t>𝑥</m:t>
                          </m:r>
                        </m:sub>
                      </m:sSub>
                      <m:r>
                        <a:rPr lang="es-ES" i="1"/>
                        <m:t>=</m:t>
                      </m:r>
                      <m:f>
                        <m:fPr>
                          <m:ctrlPr>
                            <a:rPr lang="es-ES" i="1"/>
                          </m:ctrlPr>
                        </m:fPr>
                        <m:num>
                          <m:r>
                            <a:rPr lang="es-ES" i="1"/>
                            <m:t>𝑥</m:t>
                          </m:r>
                        </m:num>
                        <m:den>
                          <m:r>
                            <a:rPr lang="es-ES" i="1"/>
                            <m:t>𝑧</m:t>
                          </m:r>
                        </m:den>
                      </m:f>
                      <m:sSub>
                        <m:sSubPr>
                          <m:ctrlPr>
                            <a:rPr lang="es-ES" i="1"/>
                          </m:ctrlPr>
                        </m:sSubPr>
                        <m:e>
                          <m:r>
                            <a:rPr lang="es-ES" i="1"/>
                            <m:t>𝑓</m:t>
                          </m:r>
                        </m:e>
                        <m:sub>
                          <m:r>
                            <a:rPr lang="es-ES" i="1"/>
                            <m:t>𝑧</m:t>
                          </m:r>
                        </m:sub>
                      </m:sSub>
                    </m:oMath>
                  </m:oMathPara>
                </a14:m>
                <a:endParaRPr lang="es-ES" dirty="0" smtClean="0"/>
              </a:p>
              <a:p>
                <a:r>
                  <a:rPr lang="es-ES" dirty="0" smtClean="0"/>
                  <a:t>Definimos: </a:t>
                </a:r>
                <a14:m>
                  <m:oMath xmlns:m="http://schemas.openxmlformats.org/officeDocument/2006/math">
                    <m:sSub>
                      <m:sSubPr>
                        <m:ctrlPr>
                          <a:rPr lang="es-ES" i="1"/>
                        </m:ctrlPr>
                      </m:sSubPr>
                      <m:e>
                        <m:r>
                          <a:rPr lang="es-ES" i="1"/>
                          <m:t>𝑓</m:t>
                        </m:r>
                      </m:e>
                      <m:sub>
                        <m:r>
                          <a:rPr lang="es-ES" i="1"/>
                          <m:t>𝑧</m:t>
                        </m:r>
                      </m:sub>
                    </m:sSub>
                    <m:r>
                      <a:rPr lang="es-ES" i="1"/>
                      <m:t>=</m:t>
                    </m:r>
                    <m:r>
                      <a:rPr lang="es-ES" i="1"/>
                      <m:t>𝑚𝑧𝑢</m:t>
                    </m:r>
                  </m:oMath>
                </a14:m>
                <a:endParaRPr lang="es-ES" dirty="0"/>
              </a:p>
              <a:p>
                <a:pPr marL="457200" lvl="1" indent="0">
                  <a:buNone/>
                </a:pPr>
                <a14:m>
                  <m:oMathPara xmlns:m="http://schemas.openxmlformats.org/officeDocument/2006/math">
                    <m:oMathParaPr>
                      <m:jc m:val="centerGroup"/>
                    </m:oMathParaPr>
                    <m:oMath xmlns:m="http://schemas.openxmlformats.org/officeDocument/2006/math">
                      <m:sSub>
                        <m:sSubPr>
                          <m:ctrlPr>
                            <a:rPr lang="es-ES" i="1"/>
                          </m:ctrlPr>
                        </m:sSubPr>
                        <m:e>
                          <m:r>
                            <a:rPr lang="es-ES" i="1"/>
                            <m:t>𝑓</m:t>
                          </m:r>
                        </m:e>
                        <m:sub>
                          <m:r>
                            <a:rPr lang="es-ES" i="1"/>
                            <m:t>𝑥</m:t>
                          </m:r>
                        </m:sub>
                      </m:sSub>
                      <m:r>
                        <a:rPr lang="es-ES" i="1"/>
                        <m:t>=</m:t>
                      </m:r>
                      <m:r>
                        <a:rPr lang="es-ES" i="1"/>
                        <m:t>𝑚𝑥𝑢</m:t>
                      </m:r>
                    </m:oMath>
                  </m:oMathPara>
                </a14:m>
                <a:endParaRPr lang="es-ES" dirty="0" smtClean="0"/>
              </a:p>
              <a:p>
                <a:pPr marL="0" indent="0">
                  <a:buNone/>
                </a:pPr>
                <a14:m>
                  <m:oMathPara xmlns:m="http://schemas.openxmlformats.org/officeDocument/2006/math">
                    <m:oMathParaPr>
                      <m:jc m:val="centerGroup"/>
                    </m:oMathParaPr>
                    <m:oMath xmlns:m="http://schemas.openxmlformats.org/officeDocument/2006/math">
                      <m:sSub>
                        <m:sSubPr>
                          <m:ctrlPr>
                            <a:rPr lang="es-ES" b="1" i="1"/>
                          </m:ctrlPr>
                        </m:sSubPr>
                        <m:e>
                          <m:r>
                            <a:rPr lang="es-ES" b="1" i="1"/>
                            <m:t>𝒇</m:t>
                          </m:r>
                        </m:e>
                        <m:sub>
                          <m:r>
                            <a:rPr lang="es-ES" b="1" i="1"/>
                            <m:t>𝒈𝒓𝒐𝒖𝒏𝒅</m:t>
                          </m:r>
                        </m:sub>
                      </m:sSub>
                      <m:r>
                        <a:rPr lang="es-ES" i="1"/>
                        <m:t>=</m:t>
                      </m:r>
                      <m:d>
                        <m:dPr>
                          <m:ctrlPr>
                            <a:rPr lang="es-ES" i="1"/>
                          </m:ctrlPr>
                        </m:dPr>
                        <m:e>
                          <m:sSub>
                            <m:sSubPr>
                              <m:ctrlPr>
                                <a:rPr lang="es-ES" i="1"/>
                              </m:ctrlPr>
                            </m:sSubPr>
                            <m:e>
                              <m:r>
                                <a:rPr lang="es-ES" i="1"/>
                                <m:t>𝑓</m:t>
                              </m:r>
                            </m:e>
                            <m:sub>
                              <m:r>
                                <a:rPr lang="es-ES" i="1"/>
                                <m:t>𝑥</m:t>
                              </m:r>
                            </m:sub>
                          </m:sSub>
                          <m:r>
                            <a:rPr lang="es-ES" i="1"/>
                            <m:t>,</m:t>
                          </m:r>
                          <m:sSub>
                            <m:sSubPr>
                              <m:ctrlPr>
                                <a:rPr lang="es-ES" i="1"/>
                              </m:ctrlPr>
                            </m:sSubPr>
                            <m:e>
                              <m:r>
                                <a:rPr lang="es-ES" i="1"/>
                                <m:t>𝑓</m:t>
                              </m:r>
                            </m:e>
                            <m:sub>
                              <m:r>
                                <a:rPr lang="es-ES" i="1"/>
                                <m:t>𝑧</m:t>
                              </m:r>
                            </m:sub>
                          </m:sSub>
                        </m:e>
                      </m:d>
                      <m:r>
                        <a:rPr lang="es-ES" i="1"/>
                        <m:t>=</m:t>
                      </m:r>
                      <m:r>
                        <a:rPr lang="es-ES" i="1"/>
                        <m:t>𝑚</m:t>
                      </m:r>
                      <m:d>
                        <m:dPr>
                          <m:ctrlPr>
                            <a:rPr lang="es-ES" i="1"/>
                          </m:ctrlPr>
                        </m:dPr>
                        <m:e>
                          <m:r>
                            <a:rPr lang="es-ES" i="1"/>
                            <m:t>𝑥</m:t>
                          </m:r>
                          <m:r>
                            <a:rPr lang="es-ES" i="1"/>
                            <m:t>,</m:t>
                          </m:r>
                          <m:r>
                            <a:rPr lang="es-ES" i="1"/>
                            <m:t>𝑧</m:t>
                          </m:r>
                        </m:e>
                      </m:d>
                      <m:r>
                        <a:rPr lang="es-ES" i="1"/>
                        <m:t>𝑢</m:t>
                      </m:r>
                      <m:r>
                        <a:rPr lang="es-ES" i="1"/>
                        <m:t>→</m:t>
                      </m:r>
                      <m:r>
                        <a:rPr lang="es-ES" i="1"/>
                        <m:t>𝑢</m:t>
                      </m:r>
                      <m:r>
                        <a:rPr lang="es-ES" i="1"/>
                        <m:t>=</m:t>
                      </m:r>
                      <m:f>
                        <m:fPr>
                          <m:ctrlPr>
                            <a:rPr lang="es-ES" i="1"/>
                          </m:ctrlPr>
                        </m:fPr>
                        <m:num>
                          <m:r>
                            <a:rPr lang="es-ES" i="1"/>
                            <m:t>1</m:t>
                          </m:r>
                        </m:num>
                        <m:den>
                          <m:r>
                            <a:rPr lang="es-ES" i="1"/>
                            <m:t>𝑚</m:t>
                          </m:r>
                        </m:den>
                      </m:f>
                      <m:f>
                        <m:fPr>
                          <m:ctrlPr>
                            <a:rPr lang="es-ES" b="1" i="1"/>
                          </m:ctrlPr>
                        </m:fPr>
                        <m:num>
                          <m:sSub>
                            <m:sSubPr>
                              <m:ctrlPr>
                                <a:rPr lang="es-ES" b="1" i="1"/>
                              </m:ctrlPr>
                            </m:sSubPr>
                            <m:e>
                              <m:r>
                                <a:rPr lang="es-ES" b="1" i="1"/>
                                <m:t>𝒇</m:t>
                              </m:r>
                            </m:e>
                            <m:sub>
                              <m:r>
                                <a:rPr lang="es-ES" b="1" i="1"/>
                                <m:t>𝒈𝒓𝒐𝒖𝒏𝒅</m:t>
                              </m:r>
                            </m:sub>
                          </m:sSub>
                        </m:num>
                        <m:den>
                          <m:rad>
                            <m:radPr>
                              <m:degHide m:val="on"/>
                              <m:ctrlPr>
                                <a:rPr lang="es-ES" b="1" i="1"/>
                              </m:ctrlPr>
                            </m:radPr>
                            <m:deg/>
                            <m:e>
                              <m:sSup>
                                <m:sSupPr>
                                  <m:ctrlPr>
                                    <a:rPr lang="es-ES" i="1"/>
                                  </m:ctrlPr>
                                </m:sSupPr>
                                <m:e>
                                  <m:r>
                                    <a:rPr lang="es-ES" i="1"/>
                                    <m:t>𝑥</m:t>
                                  </m:r>
                                </m:e>
                                <m:sup>
                                  <m:r>
                                    <a:rPr lang="es-ES" i="1"/>
                                    <m:t>2</m:t>
                                  </m:r>
                                </m:sup>
                              </m:sSup>
                              <m:r>
                                <a:rPr lang="es-ES" i="1"/>
                                <m:t>+</m:t>
                              </m:r>
                              <m:sSup>
                                <m:sSupPr>
                                  <m:ctrlPr>
                                    <a:rPr lang="es-ES" i="1"/>
                                  </m:ctrlPr>
                                </m:sSupPr>
                                <m:e>
                                  <m:r>
                                    <a:rPr lang="es-ES" i="1"/>
                                    <m:t>𝑧</m:t>
                                  </m:r>
                                </m:e>
                                <m:sup>
                                  <m:r>
                                    <a:rPr lang="es-ES" i="1"/>
                                    <m:t>2</m:t>
                                  </m:r>
                                </m:sup>
                              </m:sSup>
                            </m:e>
                          </m:rad>
                        </m:den>
                      </m:f>
                    </m:oMath>
                  </m:oMathPara>
                </a14:m>
                <a:endParaRPr lang="es-ES" dirty="0" smtClean="0"/>
              </a:p>
              <a:p>
                <a:pPr marL="0" indent="0">
                  <a:buNone/>
                </a:pPr>
                <a:endParaRPr lang="es-ES" dirty="0" smtClean="0"/>
              </a:p>
              <a:p>
                <a:r>
                  <a:rPr lang="es-ES" dirty="0" smtClean="0"/>
                  <a:t>Fuerzas en x</a:t>
                </a:r>
              </a:p>
              <a:p>
                <a:pPr marL="0" indent="0">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𝑓</m:t>
                          </m:r>
                        </m:e>
                        <m:sub>
                          <m:r>
                            <a:rPr lang="es-ES" i="1">
                              <a:latin typeface="Cambria Math" panose="02040503050406030204" pitchFamily="18" charset="0"/>
                            </a:rPr>
                            <m:t>𝑥</m:t>
                          </m:r>
                        </m:sub>
                      </m:sSub>
                      <m:r>
                        <a:rPr lang="es-ES" i="1">
                          <a:latin typeface="Cambria Math" panose="02040503050406030204" pitchFamily="18" charset="0"/>
                        </a:rPr>
                        <m:t>=</m:t>
                      </m:r>
                      <m:r>
                        <a:rPr lang="es-ES" i="1">
                          <a:latin typeface="Cambria Math" panose="02040503050406030204" pitchFamily="18" charset="0"/>
                        </a:rPr>
                        <m:t>𝑚</m:t>
                      </m:r>
                      <m:acc>
                        <m:accPr>
                          <m:chr m:val="̈"/>
                          <m:ctrlPr>
                            <a:rPr lang="es-ES" i="1">
                              <a:latin typeface="Cambria Math" panose="02040503050406030204" pitchFamily="18" charset="0"/>
                            </a:rPr>
                          </m:ctrlPr>
                        </m:accPr>
                        <m:e>
                          <m:r>
                            <a:rPr lang="es-ES" i="1">
                              <a:latin typeface="Cambria Math" panose="02040503050406030204" pitchFamily="18" charset="0"/>
                            </a:rPr>
                            <m:t>𝑥</m:t>
                          </m:r>
                        </m:e>
                      </m:acc>
                      <m:r>
                        <a:rPr lang="es-ES" b="0" i="1" smtClean="0">
                          <a:latin typeface="Cambria Math" panose="02040503050406030204" pitchFamily="18" charset="0"/>
                        </a:rPr>
                        <m:t>→</m:t>
                      </m:r>
                      <m:r>
                        <a:rPr lang="es-ES" i="1"/>
                        <m:t>𝑚𝑥𝑢</m:t>
                      </m:r>
                      <m:r>
                        <a:rPr lang="es-ES" i="1"/>
                        <m:t>=</m:t>
                      </m:r>
                      <m:r>
                        <a:rPr lang="es-ES" i="1"/>
                        <m:t>𝑚</m:t>
                      </m:r>
                      <m:acc>
                        <m:accPr>
                          <m:chr m:val="̈"/>
                          <m:ctrlPr>
                            <a:rPr lang="es-ES" i="1"/>
                          </m:ctrlPr>
                        </m:accPr>
                        <m:e>
                          <m:r>
                            <a:rPr lang="es-ES" i="1"/>
                            <m:t>𝑥</m:t>
                          </m:r>
                        </m:e>
                      </m:acc>
                      <m:r>
                        <a:rPr lang="es-ES" b="0" i="1" smtClean="0">
                          <a:latin typeface="Cambria Math" panose="02040503050406030204" pitchFamily="18" charset="0"/>
                        </a:rPr>
                        <m:t>→</m:t>
                      </m:r>
                      <m:acc>
                        <m:accPr>
                          <m:chr m:val="̈"/>
                          <m:ctrlPr>
                            <a:rPr lang="es-ES" i="1"/>
                          </m:ctrlPr>
                        </m:accPr>
                        <m:e>
                          <m:r>
                            <a:rPr lang="es-ES" i="1"/>
                            <m:t>𝑥</m:t>
                          </m:r>
                        </m:e>
                      </m:acc>
                      <m:r>
                        <a:rPr lang="es-ES" i="1"/>
                        <m:t>=</m:t>
                      </m:r>
                      <m:r>
                        <a:rPr lang="es-ES" i="1"/>
                        <m:t>𝑥𝑢</m:t>
                      </m:r>
                    </m:oMath>
                  </m:oMathPara>
                </a14:m>
                <a:endParaRPr lang="es-ES" dirty="0" smtClean="0"/>
              </a:p>
              <a:p>
                <a:pPr marL="0" indent="0">
                  <a:buNone/>
                </a:pPr>
                <a:endParaRPr lang="es-ES" dirty="0"/>
              </a:p>
              <a:p>
                <a:r>
                  <a:rPr lang="es-ES" dirty="0"/>
                  <a:t>Fuerzas en </a:t>
                </a:r>
                <a:r>
                  <a:rPr lang="es-ES" dirty="0" smtClean="0"/>
                  <a:t>z</a:t>
                </a:r>
                <a:endParaRPr lang="es-ES" dirty="0"/>
              </a:p>
              <a:p>
                <a:pPr marL="0" indent="0">
                  <a:buNone/>
                </a:pPr>
                <a14:m>
                  <m:oMathPara xmlns:m="http://schemas.openxmlformats.org/officeDocument/2006/math">
                    <m:oMathParaPr>
                      <m:jc m:val="centerGroup"/>
                    </m:oMathParaPr>
                    <m:oMath xmlns:m="http://schemas.openxmlformats.org/officeDocument/2006/math">
                      <m:sSub>
                        <m:sSubPr>
                          <m:ctrlPr>
                            <a:rPr lang="es-ES" i="1"/>
                          </m:ctrlPr>
                        </m:sSubPr>
                        <m:e>
                          <m:r>
                            <a:rPr lang="es-ES" i="1"/>
                            <m:t>𝑓</m:t>
                          </m:r>
                        </m:e>
                        <m:sub>
                          <m:r>
                            <a:rPr lang="es-ES" i="1"/>
                            <m:t>𝑦</m:t>
                          </m:r>
                        </m:sub>
                      </m:sSub>
                      <m:r>
                        <a:rPr lang="es-ES" i="1"/>
                        <m:t>−</m:t>
                      </m:r>
                      <m:r>
                        <a:rPr lang="es-ES" i="1"/>
                        <m:t>𝑚𝑔</m:t>
                      </m:r>
                      <m:r>
                        <a:rPr lang="es-ES" i="1"/>
                        <m:t>=</m:t>
                      </m:r>
                      <m:r>
                        <a:rPr lang="es-ES" i="1"/>
                        <m:t>𝑚</m:t>
                      </m:r>
                      <m:acc>
                        <m:accPr>
                          <m:chr m:val="̈"/>
                          <m:ctrlPr>
                            <a:rPr lang="es-ES" i="1"/>
                          </m:ctrlPr>
                        </m:accPr>
                        <m:e>
                          <m:r>
                            <a:rPr lang="es-ES" i="1"/>
                            <m:t>𝑧</m:t>
                          </m:r>
                        </m:e>
                      </m:acc>
                      <m:r>
                        <a:rPr lang="es-ES" b="0" i="1" smtClean="0">
                          <a:latin typeface="Cambria Math" panose="02040503050406030204" pitchFamily="18" charset="0"/>
                        </a:rPr>
                        <m:t>→</m:t>
                      </m:r>
                      <m:r>
                        <a:rPr lang="es-ES" i="1"/>
                        <m:t>𝑚𝑧𝑢</m:t>
                      </m:r>
                      <m:r>
                        <a:rPr lang="es-ES" i="1"/>
                        <m:t>−</m:t>
                      </m:r>
                      <m:r>
                        <a:rPr lang="es-ES" i="1"/>
                        <m:t>𝑚𝑔</m:t>
                      </m:r>
                      <m:r>
                        <a:rPr lang="es-ES" i="1"/>
                        <m:t>=</m:t>
                      </m:r>
                      <m:r>
                        <a:rPr lang="es-ES" i="1"/>
                        <m:t>𝑚</m:t>
                      </m:r>
                      <m:acc>
                        <m:accPr>
                          <m:chr m:val="̈"/>
                          <m:ctrlPr>
                            <a:rPr lang="es-ES" i="1"/>
                          </m:ctrlPr>
                        </m:accPr>
                        <m:e>
                          <m:r>
                            <a:rPr lang="es-ES" i="1"/>
                            <m:t>𝑧</m:t>
                          </m:r>
                        </m:e>
                      </m:acc>
                      <m:r>
                        <a:rPr lang="es-ES" b="0" i="1" smtClean="0">
                          <a:latin typeface="Cambria Math" panose="02040503050406030204" pitchFamily="18" charset="0"/>
                        </a:rPr>
                        <m:t>→</m:t>
                      </m:r>
                      <m:acc>
                        <m:accPr>
                          <m:chr m:val="̈"/>
                          <m:ctrlPr>
                            <a:rPr lang="es-ES" i="1" smtClean="0"/>
                          </m:ctrlPr>
                        </m:accPr>
                        <m:e>
                          <m:r>
                            <a:rPr lang="es-ES" i="1"/>
                            <m:t>𝑧</m:t>
                          </m:r>
                        </m:e>
                      </m:acc>
                      <m:r>
                        <a:rPr lang="es-ES" i="1"/>
                        <m:t>=−</m:t>
                      </m:r>
                      <m:r>
                        <a:rPr lang="es-ES" i="1"/>
                        <m:t>𝑔</m:t>
                      </m:r>
                      <m:r>
                        <a:rPr lang="es-ES" i="1"/>
                        <m:t>+</m:t>
                      </m:r>
                      <m:r>
                        <a:rPr lang="es-ES" i="1"/>
                        <m:t>𝑧𝑢</m:t>
                      </m:r>
                    </m:oMath>
                  </m:oMathPara>
                </a14:m>
                <a:endParaRPr lang="es-ES" dirty="0"/>
              </a:p>
              <a:p>
                <a:pPr marL="0" indent="0">
                  <a:buNone/>
                </a:pPr>
                <a:endParaRPr lang="es-ES" dirty="0" smtClean="0"/>
              </a:p>
              <a:p>
                <a:pPr marL="0" indent="0">
                  <a:buNone/>
                </a:pPr>
                <a:endParaRPr lang="es-ES" dirty="0"/>
              </a:p>
              <a:p>
                <a:pPr marL="0" indent="0">
                  <a:buNone/>
                </a:pPr>
                <a:endParaRPr lang="es-ES" dirty="0"/>
              </a:p>
              <a:p>
                <a:pPr marL="0" indent="0">
                  <a:buNone/>
                </a:pPr>
                <a:endParaRPr lang="es-ES" dirty="0"/>
              </a:p>
            </p:txBody>
          </p:sp>
        </mc:Choice>
        <mc:Fallback>
          <p:sp>
            <p:nvSpPr>
              <p:cNvPr id="7" name="Marcador de contenido 2"/>
              <p:cNvSpPr txBox="1">
                <a:spLocks noRot="1" noChangeAspect="1" noMove="1" noResize="1" noEditPoints="1" noAdjustHandles="1" noChangeArrowheads="1" noChangeShapeType="1" noTextEdit="1"/>
              </p:cNvSpPr>
              <p:nvPr/>
            </p:nvSpPr>
            <p:spPr>
              <a:xfrm>
                <a:off x="2589212" y="1904999"/>
                <a:ext cx="5744896" cy="4953001"/>
              </a:xfrm>
              <a:prstGeom prst="rect">
                <a:avLst/>
              </a:prstGeom>
              <a:blipFill rotWithShape="0">
                <a:blip r:embed="rId3"/>
                <a:stretch>
                  <a:fillRect l="-743" t="-615"/>
                </a:stretch>
              </a:blipFill>
            </p:spPr>
            <p:txBody>
              <a:bodyPr/>
              <a:lstStyle/>
              <a:p>
                <a:r>
                  <a:rPr lang="es-ES">
                    <a:noFill/>
                  </a:rPr>
                  <a:t> </a:t>
                </a:r>
              </a:p>
            </p:txBody>
          </p:sp>
        </mc:Fallback>
      </mc:AlternateContent>
    </p:spTree>
    <p:extLst>
      <p:ext uri="{BB962C8B-B14F-4D97-AF65-F5344CB8AC3E}">
        <p14:creationId xmlns:p14="http://schemas.microsoft.com/office/powerpoint/2010/main" val="701748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Control del PIAV</a:t>
            </a:r>
            <a:endParaRPr lang="es-ES" b="1" dirty="0"/>
          </a:p>
        </p:txBody>
      </p:sp>
      <p:sp>
        <p:nvSpPr>
          <p:cNvPr id="3" name="Marcador de contenido 2"/>
          <p:cNvSpPr>
            <a:spLocks noGrp="1"/>
          </p:cNvSpPr>
          <p:nvPr>
            <p:ph idx="1"/>
          </p:nvPr>
        </p:nvSpPr>
        <p:spPr/>
        <p:txBody>
          <a:bodyPr/>
          <a:lstStyle/>
          <a:p>
            <a:r>
              <a:rPr lang="es-ES" dirty="0" smtClean="0"/>
              <a:t>¿Control PID?</a:t>
            </a:r>
          </a:p>
          <a:p>
            <a:endParaRPr lang="es-ES" dirty="0"/>
          </a:p>
          <a:p>
            <a:endParaRPr lang="es-ES" dirty="0" smtClean="0"/>
          </a:p>
          <a:p>
            <a:endParaRPr lang="es-ES" dirty="0"/>
          </a:p>
          <a:p>
            <a:endParaRPr lang="es-ES" dirty="0" smtClean="0"/>
          </a:p>
          <a:p>
            <a:endParaRPr lang="es-ES" dirty="0"/>
          </a:p>
          <a:p>
            <a:pPr marL="0" indent="0">
              <a:buNone/>
            </a:pPr>
            <a:endParaRPr lang="es-ES" dirty="0" smtClean="0"/>
          </a:p>
          <a:p>
            <a:pPr marL="0" indent="0">
              <a:buNone/>
            </a:pPr>
            <a:endParaRPr lang="es-ES" dirty="0" smtClean="0"/>
          </a:p>
          <a:p>
            <a:endParaRPr lang="es-ES" dirty="0"/>
          </a:p>
        </p:txBody>
      </p:sp>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804" y="2524247"/>
            <a:ext cx="1848108" cy="1857634"/>
          </a:xfrm>
          <a:prstGeom prst="rect">
            <a:avLst/>
          </a:prstGeom>
        </p:spPr>
      </p:pic>
    </p:spTree>
    <p:extLst>
      <p:ext uri="{BB962C8B-B14F-4D97-AF65-F5344CB8AC3E}">
        <p14:creationId xmlns:p14="http://schemas.microsoft.com/office/powerpoint/2010/main" val="128817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Control </a:t>
            </a:r>
            <a:r>
              <a:rPr lang="es-ES" b="1" dirty="0"/>
              <a:t>del PIAV</a:t>
            </a:r>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2133599"/>
                <a:ext cx="8915400" cy="4640179"/>
              </a:xfrm>
            </p:spPr>
            <p:txBody>
              <a:bodyPr/>
              <a:lstStyle/>
              <a:p>
                <a:r>
                  <a:rPr lang="es-ES" dirty="0" smtClean="0"/>
                  <a:t>¿</a:t>
                </a:r>
                <a:r>
                  <a:rPr lang="es-ES" dirty="0" err="1" smtClean="0"/>
                  <a:t>Linealización</a:t>
                </a:r>
                <a:r>
                  <a:rPr lang="es-ES" dirty="0" smtClean="0"/>
                  <a:t> + LQR?</a:t>
                </a:r>
              </a:p>
              <a:p>
                <a:pPr marL="457200" lvl="1" indent="0">
                  <a:buNone/>
                </a:pPr>
                <a:r>
                  <a:rPr lang="es-ES" dirty="0" smtClean="0"/>
                  <a:t>Alrededor de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0</m:t>
                        </m:r>
                      </m:sub>
                    </m:sSub>
                    <m:r>
                      <a:rPr lang="es-ES" b="0" i="1" smtClean="0">
                        <a:latin typeface="Cambria Math" panose="02040503050406030204" pitchFamily="18" charset="0"/>
                      </a:rPr>
                      <m:t>=0,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𝑓</m:t>
                        </m:r>
                      </m:sub>
                    </m:sSub>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𝑢</m:t>
                        </m:r>
                      </m:e>
                      <m:sub>
                        <m:r>
                          <a:rPr lang="es-ES" b="0" i="1" smtClean="0">
                            <a:latin typeface="Cambria Math" panose="02040503050406030204" pitchFamily="18" charset="0"/>
                          </a:rPr>
                          <m:t>0</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𝑔</m:t>
                        </m:r>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0</m:t>
                            </m:r>
                          </m:sub>
                        </m:sSub>
                      </m:den>
                    </m:f>
                  </m:oMath>
                </a14:m>
                <a:endParaRPr lang="es-ES" dirty="0" smtClean="0"/>
              </a:p>
              <a:p>
                <a:pPr marL="457200" lvl="1" indent="0">
                  <a:buNone/>
                </a:pPr>
                <a:endParaRPr lang="es-ES" dirty="0"/>
              </a:p>
              <a:p>
                <a:pPr marL="457200" lvl="1" indent="0">
                  <a:buNone/>
                </a:pPr>
                <a:endParaRPr lang="es-ES" dirty="0" smtClean="0"/>
              </a:p>
              <a:p>
                <a:pPr marL="457200" lvl="1" indent="0">
                  <a:buNone/>
                </a:pPr>
                <a:endParaRPr lang="es-ES" dirty="0"/>
              </a:p>
              <a:p>
                <a:pPr marL="457200" lvl="1" indent="0">
                  <a:buNone/>
                </a:pPr>
                <a:endParaRPr lang="es-ES" dirty="0" smtClean="0"/>
              </a:p>
              <a:p>
                <a:pPr marL="457200" lvl="1" indent="0">
                  <a:buNone/>
                </a:pPr>
                <a:endParaRPr lang="es-ES" dirty="0"/>
              </a:p>
              <a:p>
                <a:pPr marL="457200" lvl="1" indent="0">
                  <a:buNone/>
                </a:pPr>
                <a:endParaRPr lang="es-ES" dirty="0" smtClean="0"/>
              </a:p>
              <a:p>
                <a:pPr marL="457200" lvl="1"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ES" i="1" smtClean="0">
                              <a:latin typeface="Cambria Math" panose="02040503050406030204" pitchFamily="18" charset="0"/>
                            </a:rPr>
                          </m:ctrlPr>
                        </m:mPr>
                        <m:mr>
                          <m:e>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m:rPr>
                                        <m:brk m:alnAt="7"/>
                                      </m:rPr>
                                      <a:rPr lang="es-ES" b="0" i="1" smtClean="0">
                                        <a:latin typeface="Cambria Math" panose="02040503050406030204" pitchFamily="18" charset="0"/>
                                      </a:rPr>
                                      <m:t>𝑥</m:t>
                                    </m:r>
                                  </m:e>
                                </m:acc>
                              </m:e>
                              <m:sub>
                                <m:r>
                                  <m:rPr>
                                    <m:brk m:alnAt="7"/>
                                  </m:rPr>
                                  <a:rPr lang="es-ES" b="0" i="1" smtClean="0">
                                    <a:latin typeface="Cambria Math" panose="02040503050406030204" pitchFamily="18" charset="0"/>
                                  </a:rPr>
                                  <m:t>1</m:t>
                                </m:r>
                              </m:sub>
                            </m:sSub>
                            <m:r>
                              <m:rPr>
                                <m:brk m:alnAt="7"/>
                              </m:rP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m:rPr>
                                    <m:brk m:alnAt="7"/>
                                  </m:rPr>
                                  <a:rPr lang="es-ES" b="0" i="1" smtClean="0">
                                    <a:latin typeface="Cambria Math" panose="02040503050406030204" pitchFamily="18" charset="0"/>
                                  </a:rPr>
                                  <m:t>𝑥</m:t>
                                </m:r>
                              </m:e>
                              <m:sub>
                                <m:r>
                                  <m:rPr>
                                    <m:brk m:alnAt="7"/>
                                  </m:rPr>
                                  <a:rPr lang="es-ES" b="0" i="1" smtClean="0">
                                    <a:latin typeface="Cambria Math" panose="02040503050406030204" pitchFamily="18" charset="0"/>
                                  </a:rPr>
                                  <m:t>2</m:t>
                                </m:r>
                              </m:sub>
                            </m:sSub>
                          </m:e>
                        </m:mr>
                        <m:mr>
                          <m:e>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e>
                              <m:sub>
                                <m:r>
                                  <a:rPr lang="es-ES" b="0" i="1" smtClean="0">
                                    <a:latin typeface="Cambria Math" panose="02040503050406030204" pitchFamily="18" charset="0"/>
                                  </a:rPr>
                                  <m:t>2</m:t>
                                </m:r>
                              </m:sub>
                            </m:sSub>
                            <m:r>
                              <a:rPr lang="es-ES" b="0" i="1" smtClean="0">
                                <a:latin typeface="Cambria Math" panose="02040503050406030204" pitchFamily="18" charset="0"/>
                              </a:rPr>
                              <m:t>=0</m:t>
                            </m:r>
                          </m:e>
                        </m:mr>
                        <m:mr>
                          <m:e>
                            <m:eqArr>
                              <m:eqArrPr>
                                <m:ctrlPr>
                                  <a:rPr lang="es-ES" i="1" smtClean="0">
                                    <a:latin typeface="Cambria Math" panose="02040503050406030204" pitchFamily="18" charset="0"/>
                                  </a:rPr>
                                </m:ctrlPr>
                              </m:eqArrPr>
                              <m:e>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e>
                                  <m:sub>
                                    <m:r>
                                      <a:rPr lang="es-ES" b="0" i="1" smtClean="0">
                                        <a:latin typeface="Cambria Math" panose="02040503050406030204" pitchFamily="18" charset="0"/>
                                      </a:rPr>
                                      <m:t>3</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4</m:t>
                                    </m:r>
                                  </m:sub>
                                </m:sSub>
                              </m:e>
                              <m:e>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e>
                                  <m:sub>
                                    <m:r>
                                      <a:rPr lang="es-ES" b="0" i="1" smtClean="0">
                                        <a:latin typeface="Cambria Math" panose="02040503050406030204" pitchFamily="18" charset="0"/>
                                      </a:rPr>
                                      <m:t>4</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𝑓</m:t>
                                    </m:r>
                                  </m:sub>
                                </m:sSub>
                                <m:r>
                                  <a:rPr lang="es-ES" b="0" i="1" smtClean="0">
                                    <a:latin typeface="Cambria Math" panose="02040503050406030204" pitchFamily="18" charset="0"/>
                                  </a:rPr>
                                  <m:t>(</m:t>
                                </m:r>
                                <m:r>
                                  <a:rPr lang="es-ES" b="0" i="1" smtClean="0">
                                    <a:latin typeface="Cambria Math" panose="02040503050406030204" pitchFamily="18" charset="0"/>
                                  </a:rPr>
                                  <m:t>𝑢</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𝑢</m:t>
                                    </m:r>
                                  </m:e>
                                  <m:sub>
                                    <m:r>
                                      <a:rPr lang="es-ES" b="0" i="1" smtClean="0">
                                        <a:latin typeface="Cambria Math" panose="02040503050406030204" pitchFamily="18" charset="0"/>
                                      </a:rPr>
                                      <m:t>0</m:t>
                                    </m:r>
                                  </m:sub>
                                </m:sSub>
                                <m:r>
                                  <a:rPr lang="es-ES" b="0" i="1" smtClean="0">
                                    <a:latin typeface="Cambria Math" panose="02040503050406030204" pitchFamily="18" charset="0"/>
                                  </a:rPr>
                                  <m:t>)</m:t>
                                </m:r>
                              </m:e>
                            </m:eqArr>
                          </m:e>
                        </m:mr>
                      </m:m>
                    </m:oMath>
                  </m:oMathPara>
                </a14:m>
                <a:endParaRPr lang="es-ES" dirty="0"/>
              </a:p>
              <a:p>
                <a:pPr marL="457200" lvl="1" indent="0">
                  <a:buNone/>
                </a:pPr>
                <a:r>
                  <a:rPr lang="es-ES" dirty="0" smtClean="0"/>
                  <a:t>No controlable!!</a:t>
                </a:r>
              </a:p>
              <a:p>
                <a:pPr marL="457200" lvl="1" indent="0">
                  <a:buNone/>
                </a:pPr>
                <a:endParaRPr lang="es-ES" dirty="0" smtClean="0"/>
              </a:p>
              <a:p>
                <a:pPr marL="457200" lvl="1" indent="0">
                  <a:buNone/>
                </a:pPr>
                <a:endParaRPr lang="es-ES" dirty="0"/>
              </a:p>
              <a:p>
                <a:pPr marL="457200" lvl="1"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2133599"/>
                <a:ext cx="8915400" cy="4640179"/>
              </a:xfrm>
              <a:blipFill rotWithShape="0">
                <a:blip r:embed="rId2"/>
                <a:stretch>
                  <a:fillRect l="-479" t="-657"/>
                </a:stretch>
              </a:blipFill>
            </p:spPr>
            <p:txBody>
              <a:bodyPr/>
              <a:lstStyle/>
              <a:p>
                <a:r>
                  <a:rPr lang="es-ES">
                    <a:noFill/>
                  </a:rPr>
                  <a:t> </a:t>
                </a:r>
              </a:p>
            </p:txBody>
          </p:sp>
        </mc:Fallback>
      </mc:AlternateContent>
      <p:pic>
        <p:nvPicPr>
          <p:cNvPr id="4" name="Imagen 3"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603" y="3103240"/>
            <a:ext cx="1848108" cy="1857634"/>
          </a:xfrm>
          <a:prstGeom prst="rect">
            <a:avLst/>
          </a:prstGeom>
        </p:spPr>
      </p:pic>
    </p:spTree>
    <p:extLst>
      <p:ext uri="{BB962C8B-B14F-4D97-AF65-F5344CB8AC3E}">
        <p14:creationId xmlns:p14="http://schemas.microsoft.com/office/powerpoint/2010/main" val="140938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Control </a:t>
            </a:r>
            <a:r>
              <a:rPr lang="es-ES" b="1" dirty="0"/>
              <a:t>del PIAV</a:t>
            </a:r>
          </a:p>
        </p:txBody>
      </p:sp>
      <p:sp>
        <p:nvSpPr>
          <p:cNvPr id="3" name="Marcador de contenido 2"/>
          <p:cNvSpPr>
            <a:spLocks noGrp="1"/>
          </p:cNvSpPr>
          <p:nvPr>
            <p:ph idx="1"/>
          </p:nvPr>
        </p:nvSpPr>
        <p:spPr/>
        <p:txBody>
          <a:bodyPr/>
          <a:lstStyle/>
          <a:p>
            <a:r>
              <a:rPr lang="es-ES" dirty="0" smtClean="0"/>
              <a:t>Control por Energía Orbital</a:t>
            </a:r>
            <a:endParaRPr lang="es-ES" dirty="0"/>
          </a:p>
        </p:txBody>
      </p:sp>
      <p:pic>
        <p:nvPicPr>
          <p:cNvPr id="6" name="Imagen 5"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809326"/>
            <a:ext cx="4734586" cy="628738"/>
          </a:xfrm>
          <a:prstGeom prst="rect">
            <a:avLst/>
          </a:prstGeom>
        </p:spPr>
      </p:pic>
      <p:pic>
        <p:nvPicPr>
          <p:cNvPr id="7" name="Imagen 6"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5217" y="2809326"/>
            <a:ext cx="4010585" cy="600159"/>
          </a:xfrm>
          <a:prstGeom prst="rect">
            <a:avLst/>
          </a:prstGeom>
        </p:spPr>
      </p:pic>
      <p:pic>
        <p:nvPicPr>
          <p:cNvPr id="8" name="Imagen 7" descr="Recorte de pantall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9923" y="3812832"/>
            <a:ext cx="3658111" cy="419158"/>
          </a:xfrm>
          <a:prstGeom prst="rect">
            <a:avLst/>
          </a:prstGeom>
        </p:spPr>
      </p:pic>
      <p:pic>
        <p:nvPicPr>
          <p:cNvPr id="9" name="Imagen 8" descr="Recorte de pantall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000" y="4474269"/>
            <a:ext cx="5229955" cy="1286054"/>
          </a:xfrm>
          <a:prstGeom prst="rect">
            <a:avLst/>
          </a:prstGeom>
        </p:spPr>
      </p:pic>
    </p:spTree>
    <p:extLst>
      <p:ext uri="{BB962C8B-B14F-4D97-AF65-F5344CB8AC3E}">
        <p14:creationId xmlns:p14="http://schemas.microsoft.com/office/powerpoint/2010/main" val="2305153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9731125" cy="3777622"/>
              </a:xfrm>
            </p:spPr>
            <p:txBody>
              <a:bodyPr>
                <a:normAutofit lnSpcReduction="10000"/>
              </a:bodyPr>
              <a:lstStyle/>
              <a:p>
                <a:r>
                  <a:rPr lang="es-ES" dirty="0" smtClean="0"/>
                  <a:t>2.5. ENERGÍA ORBITAL</a:t>
                </a:r>
              </a:p>
              <a:p>
                <a:endParaRPr lang="es-ES" dirty="0" smtClean="0"/>
              </a:p>
              <a:p>
                <a:r>
                  <a:rPr lang="es-ES" dirty="0" smtClean="0"/>
                  <a:t>Péndulo Invertido Lineal</a:t>
                </a:r>
                <a:endParaRPr lang="es-ES" dirty="0"/>
              </a:p>
              <a:p>
                <a14:m>
                  <m:oMath xmlns:m="http://schemas.openxmlformats.org/officeDocument/2006/math">
                    <m:sSub>
                      <m:sSubPr>
                        <m:ctrlPr>
                          <a:rPr lang="es-ES" i="1"/>
                        </m:ctrlPr>
                      </m:sSubPr>
                      <m:e>
                        <m:r>
                          <a:rPr lang="es-ES" i="1"/>
                          <m:t>𝐸</m:t>
                        </m:r>
                      </m:e>
                      <m:sub>
                        <m:r>
                          <a:rPr lang="es-ES" i="1"/>
                          <m:t>𝐿𝐼𝑃</m:t>
                        </m:r>
                      </m:sub>
                    </m:sSub>
                    <m:r>
                      <a:rPr lang="es-ES" i="1"/>
                      <m:t>=−</m:t>
                    </m:r>
                    <m:f>
                      <m:fPr>
                        <m:ctrlPr>
                          <a:rPr lang="es-ES" i="1"/>
                        </m:ctrlPr>
                      </m:fPr>
                      <m:num>
                        <m:r>
                          <a:rPr lang="es-ES" i="1"/>
                          <m:t>𝑔</m:t>
                        </m:r>
                      </m:num>
                      <m:den>
                        <m:r>
                          <a:rPr lang="es-ES" i="1"/>
                          <m:t>2</m:t>
                        </m:r>
                        <m:sSub>
                          <m:sSubPr>
                            <m:ctrlPr>
                              <a:rPr lang="es-ES" i="1"/>
                            </m:ctrlPr>
                          </m:sSubPr>
                          <m:e>
                            <m:r>
                              <a:rPr lang="es-ES" i="1"/>
                              <m:t>𝑦</m:t>
                            </m:r>
                          </m:e>
                          <m:sub>
                            <m:r>
                              <a:rPr lang="es-ES" i="1"/>
                              <m:t>𝐻</m:t>
                            </m:r>
                          </m:sub>
                        </m:sSub>
                      </m:den>
                    </m:f>
                    <m:sSup>
                      <m:sSupPr>
                        <m:ctrlPr>
                          <a:rPr lang="es-ES" i="1"/>
                        </m:ctrlPr>
                      </m:sSupPr>
                      <m:e>
                        <m:r>
                          <a:rPr lang="es-ES" i="1"/>
                          <m:t>𝑥</m:t>
                        </m:r>
                      </m:e>
                      <m:sup>
                        <m:r>
                          <a:rPr lang="es-ES" i="1"/>
                          <m:t>2</m:t>
                        </m:r>
                      </m:sup>
                    </m:sSup>
                    <m:r>
                      <a:rPr lang="es-ES" i="1"/>
                      <m:t>+</m:t>
                    </m:r>
                    <m:f>
                      <m:fPr>
                        <m:ctrlPr>
                          <a:rPr lang="es-ES" i="1"/>
                        </m:ctrlPr>
                      </m:fPr>
                      <m:num>
                        <m:r>
                          <a:rPr lang="es-ES" i="1"/>
                          <m:t>1</m:t>
                        </m:r>
                      </m:num>
                      <m:den>
                        <m:r>
                          <a:rPr lang="es-ES" i="1"/>
                          <m:t>2</m:t>
                        </m:r>
                      </m:den>
                    </m:f>
                    <m:sSup>
                      <m:sSupPr>
                        <m:ctrlPr>
                          <a:rPr lang="es-ES" i="1"/>
                        </m:ctrlPr>
                      </m:sSupPr>
                      <m:e>
                        <m:acc>
                          <m:accPr>
                            <m:chr m:val="̇"/>
                            <m:ctrlPr>
                              <a:rPr lang="es-ES" i="1"/>
                            </m:ctrlPr>
                          </m:accPr>
                          <m:e>
                            <m:r>
                              <a:rPr lang="es-ES" i="1"/>
                              <m:t>𝑥</m:t>
                            </m:r>
                          </m:e>
                        </m:acc>
                      </m:e>
                      <m:sup>
                        <m:r>
                          <a:rPr lang="es-ES" i="1"/>
                          <m:t>2</m:t>
                        </m:r>
                      </m:sup>
                    </m:sSup>
                  </m:oMath>
                </a14:m>
                <a:endParaRPr lang="es-ES" dirty="0" smtClean="0"/>
              </a:p>
              <a:p>
                <a:endParaRPr lang="es-ES" dirty="0" smtClean="0"/>
              </a:p>
              <a:p>
                <a:r>
                  <a:rPr lang="es-ES" dirty="0"/>
                  <a:t>Péndulo Invertido </a:t>
                </a:r>
                <a:r>
                  <a:rPr lang="es-ES" dirty="0" smtClean="0"/>
                  <a:t>No Lineal</a:t>
                </a:r>
              </a:p>
              <a:p>
                <a14:m>
                  <m:oMath xmlns:m="http://schemas.openxmlformats.org/officeDocument/2006/math">
                    <m:r>
                      <a:rPr lang="es-ES" i="1"/>
                      <m:t>𝑧</m:t>
                    </m:r>
                    <m:r>
                      <a:rPr lang="es-ES" i="1"/>
                      <m:t>=</m:t>
                    </m:r>
                    <m:r>
                      <a:rPr lang="es-ES" i="1"/>
                      <m:t>𝑓</m:t>
                    </m:r>
                    <m:d>
                      <m:dPr>
                        <m:ctrlPr>
                          <a:rPr lang="es-ES" i="1"/>
                        </m:ctrlPr>
                      </m:dPr>
                      <m:e>
                        <m:r>
                          <a:rPr lang="es-ES" i="1"/>
                          <m:t>𝑥</m:t>
                        </m:r>
                      </m:e>
                    </m:d>
                  </m:oMath>
                </a14:m>
                <a:endParaRPr lang="es-ES" dirty="0"/>
              </a:p>
              <a:p>
                <a14:m>
                  <m:oMath xmlns:m="http://schemas.openxmlformats.org/officeDocument/2006/math">
                    <m:sSub>
                      <m:sSubPr>
                        <m:ctrlPr>
                          <a:rPr lang="es-ES" i="1"/>
                        </m:ctrlPr>
                      </m:sSubPr>
                      <m:e>
                        <m:r>
                          <a:rPr lang="es-ES" i="1"/>
                          <m:t>𝐸</m:t>
                        </m:r>
                      </m:e>
                      <m:sub>
                        <m:r>
                          <a:rPr lang="es-ES" i="1"/>
                          <m:t>𝑜𝑟𝑏𝑖𝑡</m:t>
                        </m:r>
                      </m:sub>
                    </m:sSub>
                    <m:r>
                      <a:rPr lang="es-ES" i="1"/>
                      <m:t>=</m:t>
                    </m:r>
                    <m:f>
                      <m:fPr>
                        <m:ctrlPr>
                          <a:rPr lang="es-ES" i="1"/>
                        </m:ctrlPr>
                      </m:fPr>
                      <m:num>
                        <m:r>
                          <a:rPr lang="es-ES" i="1"/>
                          <m:t>1</m:t>
                        </m:r>
                      </m:num>
                      <m:den>
                        <m:r>
                          <a:rPr lang="es-ES" i="1"/>
                          <m:t>2</m:t>
                        </m:r>
                      </m:den>
                    </m:f>
                    <m:sSup>
                      <m:sSupPr>
                        <m:ctrlPr>
                          <a:rPr lang="es-ES" i="1"/>
                        </m:ctrlPr>
                      </m:sSupPr>
                      <m:e>
                        <m:acc>
                          <m:accPr>
                            <m:chr m:val="̇"/>
                            <m:ctrlPr>
                              <a:rPr lang="es-ES" i="1"/>
                            </m:ctrlPr>
                          </m:accPr>
                          <m:e>
                            <m:r>
                              <a:rPr lang="es-ES" i="1"/>
                              <m:t>𝑥</m:t>
                            </m:r>
                          </m:e>
                        </m:acc>
                      </m:e>
                      <m:sup>
                        <m:r>
                          <a:rPr lang="es-ES" i="1"/>
                          <m:t>2</m:t>
                        </m:r>
                      </m:sup>
                    </m:sSup>
                    <m:sSup>
                      <m:sSupPr>
                        <m:ctrlPr>
                          <a:rPr lang="es-ES" i="1"/>
                        </m:ctrlPr>
                      </m:sSupPr>
                      <m:e>
                        <m:r>
                          <a:rPr lang="es-ES" i="1"/>
                          <m:t>h</m:t>
                        </m:r>
                      </m:e>
                      <m:sup>
                        <m:r>
                          <a:rPr lang="es-ES" i="1"/>
                          <m:t>2</m:t>
                        </m:r>
                      </m:sup>
                    </m:sSup>
                    <m:d>
                      <m:dPr>
                        <m:ctrlPr>
                          <a:rPr lang="es-ES" i="1"/>
                        </m:ctrlPr>
                      </m:dPr>
                      <m:e>
                        <m:r>
                          <a:rPr lang="es-ES" i="1"/>
                          <m:t>𝑥</m:t>
                        </m:r>
                      </m:e>
                    </m:d>
                    <m:r>
                      <a:rPr lang="es-ES" i="1"/>
                      <m:t>+</m:t>
                    </m:r>
                    <m:r>
                      <a:rPr lang="es-ES" i="1"/>
                      <m:t>𝑔</m:t>
                    </m:r>
                    <m:sSup>
                      <m:sSupPr>
                        <m:ctrlPr>
                          <a:rPr lang="es-ES" i="1"/>
                        </m:ctrlPr>
                      </m:sSupPr>
                      <m:e>
                        <m:r>
                          <a:rPr lang="es-ES" i="1"/>
                          <m:t>𝑥</m:t>
                        </m:r>
                      </m:e>
                      <m:sup>
                        <m:r>
                          <a:rPr lang="es-ES" i="1"/>
                          <m:t>2</m:t>
                        </m:r>
                      </m:sup>
                    </m:sSup>
                    <m:r>
                      <a:rPr lang="es-ES" i="1"/>
                      <m:t>𝑓</m:t>
                    </m:r>
                    <m:d>
                      <m:dPr>
                        <m:ctrlPr>
                          <a:rPr lang="es-ES" i="1"/>
                        </m:ctrlPr>
                      </m:dPr>
                      <m:e>
                        <m:r>
                          <a:rPr lang="es-ES" i="1"/>
                          <m:t>𝑥</m:t>
                        </m:r>
                      </m:e>
                    </m:d>
                    <m:r>
                      <a:rPr lang="es-ES" i="1"/>
                      <m:t>−3</m:t>
                    </m:r>
                    <m:r>
                      <a:rPr lang="es-ES" i="1"/>
                      <m:t>𝑔</m:t>
                    </m:r>
                    <m:nary>
                      <m:naryPr>
                        <m:ctrlPr>
                          <a:rPr lang="es-ES" i="1"/>
                        </m:ctrlPr>
                      </m:naryPr>
                      <m:sub>
                        <m:r>
                          <a:rPr lang="es-ES" i="1"/>
                          <m:t>0</m:t>
                        </m:r>
                      </m:sub>
                      <m:sup>
                        <m:r>
                          <a:rPr lang="es-ES" i="1"/>
                          <m:t>𝑥</m:t>
                        </m:r>
                      </m:sup>
                      <m:e>
                        <m:r>
                          <a:rPr lang="es-ES" i="1"/>
                          <m:t>𝑓</m:t>
                        </m:r>
                        <m:d>
                          <m:dPr>
                            <m:ctrlPr>
                              <a:rPr lang="es-ES" i="1"/>
                            </m:ctrlPr>
                          </m:dPr>
                          <m:e>
                            <m:r>
                              <a:rPr lang="es-ES" i="1"/>
                              <m:t>𝜉</m:t>
                            </m:r>
                          </m:e>
                        </m:d>
                        <m:r>
                          <a:rPr lang="es-ES" i="1"/>
                          <m:t>𝜉</m:t>
                        </m:r>
                        <m:r>
                          <a:rPr lang="es-ES" i="1"/>
                          <m:t>𝑑</m:t>
                        </m:r>
                        <m:r>
                          <a:rPr lang="es-ES" i="1"/>
                          <m:t>𝜉</m:t>
                        </m:r>
                      </m:e>
                    </m:nary>
                    <m:r>
                      <a:rPr lang="es-ES" i="1"/>
                      <m:t>, </m:t>
                    </m:r>
                    <m:r>
                      <a:rPr lang="es-ES" i="1"/>
                      <m:t>h</m:t>
                    </m:r>
                    <m:d>
                      <m:dPr>
                        <m:ctrlPr>
                          <a:rPr lang="es-ES" i="1"/>
                        </m:ctrlPr>
                      </m:dPr>
                      <m:e>
                        <m:r>
                          <a:rPr lang="es-ES" i="1"/>
                          <m:t>𝑥</m:t>
                        </m:r>
                      </m:e>
                    </m:d>
                    <m:r>
                      <a:rPr lang="es-ES" i="1"/>
                      <m:t>=</m:t>
                    </m:r>
                    <m:r>
                      <a:rPr lang="es-ES" i="1"/>
                      <m:t>𝑓</m:t>
                    </m:r>
                    <m:d>
                      <m:dPr>
                        <m:ctrlPr>
                          <a:rPr lang="es-ES" i="1"/>
                        </m:ctrlPr>
                      </m:dPr>
                      <m:e>
                        <m:r>
                          <a:rPr lang="es-ES" i="1"/>
                          <m:t>𝑥</m:t>
                        </m:r>
                      </m:e>
                    </m:d>
                    <m:r>
                      <a:rPr lang="es-ES" i="1"/>
                      <m:t>−</m:t>
                    </m:r>
                    <m:sSup>
                      <m:sSupPr>
                        <m:ctrlPr>
                          <a:rPr lang="es-ES" i="1"/>
                        </m:ctrlPr>
                      </m:sSupPr>
                      <m:e>
                        <m:r>
                          <a:rPr lang="es-ES" i="1"/>
                          <m:t>𝑓</m:t>
                        </m:r>
                      </m:e>
                      <m:sup>
                        <m:r>
                          <a:rPr lang="es-ES" i="1"/>
                          <m:t>′</m:t>
                        </m:r>
                      </m:sup>
                    </m:sSup>
                    <m:r>
                      <a:rPr lang="es-ES" i="1"/>
                      <m:t>(</m:t>
                    </m:r>
                    <m:r>
                      <a:rPr lang="es-ES" i="1"/>
                      <m:t>𝑥</m:t>
                    </m:r>
                    <m:r>
                      <a:rPr lang="es-ES" i="1"/>
                      <m:t>)</m:t>
                    </m:r>
                    <m:r>
                      <a:rPr lang="es-ES" i="1"/>
                      <m:t>𝑥</m:t>
                    </m:r>
                  </m:oMath>
                </a14:m>
                <a:endParaRPr lang="es-ES" dirty="0" smtClean="0"/>
              </a:p>
              <a:p>
                <a14:m>
                  <m:oMath xmlns:m="http://schemas.openxmlformats.org/officeDocument/2006/math">
                    <m:r>
                      <a:rPr lang="es-ES" i="1"/>
                      <m:t>h</m:t>
                    </m:r>
                    <m:d>
                      <m:dPr>
                        <m:ctrlPr>
                          <a:rPr lang="es-ES" i="1"/>
                        </m:ctrlPr>
                      </m:dPr>
                      <m:e>
                        <m:r>
                          <a:rPr lang="es-ES" i="1"/>
                          <m:t>𝑥</m:t>
                        </m:r>
                      </m:e>
                    </m:d>
                    <m:r>
                      <a:rPr lang="es-ES" i="1"/>
                      <m:t>=</m:t>
                    </m:r>
                    <m:r>
                      <a:rPr lang="es-ES" i="1"/>
                      <m:t>𝑓</m:t>
                    </m:r>
                    <m:d>
                      <m:dPr>
                        <m:ctrlPr>
                          <a:rPr lang="es-ES" i="1"/>
                        </m:ctrlPr>
                      </m:dPr>
                      <m:e>
                        <m:r>
                          <a:rPr lang="es-ES" i="1"/>
                          <m:t>𝑥</m:t>
                        </m:r>
                      </m:e>
                    </m:d>
                    <m:r>
                      <a:rPr lang="es-ES" i="1"/>
                      <m:t>−</m:t>
                    </m:r>
                    <m:sSup>
                      <m:sSupPr>
                        <m:ctrlPr>
                          <a:rPr lang="es-ES" i="1"/>
                        </m:ctrlPr>
                      </m:sSupPr>
                      <m:e>
                        <m:r>
                          <a:rPr lang="es-ES" i="1"/>
                          <m:t>𝑓</m:t>
                        </m:r>
                      </m:e>
                      <m:sup>
                        <m:r>
                          <a:rPr lang="es-ES" i="1"/>
                          <m:t>′</m:t>
                        </m:r>
                      </m:sup>
                    </m:sSup>
                    <m:d>
                      <m:dPr>
                        <m:ctrlPr>
                          <a:rPr lang="es-ES" i="1"/>
                        </m:ctrlPr>
                      </m:dPr>
                      <m:e>
                        <m:r>
                          <a:rPr lang="es-ES" i="1"/>
                          <m:t>𝑥</m:t>
                        </m:r>
                      </m:e>
                    </m:d>
                    <m:r>
                      <a:rPr lang="es-ES" b="0" i="1" smtClean="0">
                        <a:latin typeface="Cambria Math" panose="02040503050406030204" pitchFamily="18" charset="0"/>
                      </a:rPr>
                      <m:t>𝑥</m:t>
                    </m:r>
                  </m:oMath>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9731125" cy="3777622"/>
              </a:xfrm>
              <a:blipFill rotWithShape="0">
                <a:blip r:embed="rId2"/>
                <a:stretch>
                  <a:fillRect l="-439" t="-1613" b="-9032"/>
                </a:stretch>
              </a:blipFill>
            </p:spPr>
            <p:txBody>
              <a:bodyPr/>
              <a:lstStyle/>
              <a:p>
                <a:r>
                  <a:rPr lang="es-ES">
                    <a:noFill/>
                  </a:rPr>
                  <a:t> </a:t>
                </a:r>
              </a:p>
            </p:txBody>
          </p:sp>
        </mc:Fallback>
      </mc:AlternateContent>
    </p:spTree>
    <p:extLst>
      <p:ext uri="{BB962C8B-B14F-4D97-AF65-F5344CB8AC3E}">
        <p14:creationId xmlns:p14="http://schemas.microsoft.com/office/powerpoint/2010/main" val="4237833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8001452" cy="5410204"/>
              </a:xfrm>
            </p:spPr>
            <p:txBody>
              <a:bodyPr>
                <a:normAutofit/>
              </a:bodyPr>
              <a:lstStyle/>
              <a:p>
                <a:r>
                  <a:rPr lang="es-ES" dirty="0" smtClean="0"/>
                  <a:t>2.6. </a:t>
                </a:r>
                <a:r>
                  <a:rPr lang="es-ES" dirty="0"/>
                  <a:t>ESTABILIDAD ENTRADA-ESTADO ISS</a:t>
                </a:r>
                <a:r>
                  <a:rPr lang="es-ES" dirty="0" smtClean="0"/>
                  <a:t>.</a:t>
                </a:r>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s-ES" i="1"/>
                          </m:ctrlPr>
                        </m:dPr>
                        <m:e>
                          <m:eqArr>
                            <m:eqArrPr>
                              <m:ctrlPr>
                                <a:rPr lang="es-ES" i="1"/>
                              </m:ctrlPr>
                            </m:eqArrPr>
                            <m:e>
                              <m:acc>
                                <m:accPr>
                                  <m:chr m:val="̇"/>
                                  <m:ctrlPr>
                                    <a:rPr lang="es-ES" i="1"/>
                                  </m:ctrlPr>
                                </m:accPr>
                                <m:e>
                                  <m:r>
                                    <a:rPr lang="es-ES" i="1"/>
                                    <m:t>𝑥</m:t>
                                  </m:r>
                                </m:e>
                              </m:acc>
                              <m:r>
                                <a:rPr lang="es-ES" i="1"/>
                                <m:t>=−</m:t>
                              </m:r>
                              <m:r>
                                <a:rPr lang="es-ES" i="1"/>
                                <m:t>𝑥</m:t>
                              </m:r>
                              <m:r>
                                <a:rPr lang="es-ES" i="1"/>
                                <m:t>+</m:t>
                              </m:r>
                              <m:r>
                                <a:rPr lang="es-ES" i="1"/>
                                <m:t>𝑦</m:t>
                              </m:r>
                              <m:sSup>
                                <m:sSupPr>
                                  <m:ctrlPr>
                                    <a:rPr lang="es-ES" i="1"/>
                                  </m:ctrlPr>
                                </m:sSupPr>
                                <m:e>
                                  <m:r>
                                    <a:rPr lang="es-ES" i="1"/>
                                    <m:t>𝑥</m:t>
                                  </m:r>
                                </m:e>
                                <m:sup>
                                  <m:r>
                                    <a:rPr lang="es-ES" i="1"/>
                                    <m:t>2</m:t>
                                  </m:r>
                                </m:sup>
                              </m:sSup>
                            </m:e>
                            <m:e>
                              <m:acc>
                                <m:accPr>
                                  <m:chr m:val="̇"/>
                                  <m:ctrlPr>
                                    <a:rPr lang="es-ES" i="1"/>
                                  </m:ctrlPr>
                                </m:accPr>
                                <m:e>
                                  <m:r>
                                    <a:rPr lang="es-ES" i="1"/>
                                    <m:t>𝑦</m:t>
                                  </m:r>
                                </m:e>
                              </m:acc>
                              <m:r>
                                <a:rPr lang="es-ES" i="1"/>
                                <m:t>=−</m:t>
                              </m:r>
                              <m:r>
                                <a:rPr lang="es-ES" i="1"/>
                                <m:t>𝑦</m:t>
                              </m:r>
                            </m:e>
                          </m:eqArr>
                        </m:e>
                      </m:d>
                    </m:oMath>
                  </m:oMathPara>
                </a14:m>
                <a:endParaRPr lang="es-ES" dirty="0" smtClean="0"/>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8001452" cy="5410204"/>
              </a:xfrm>
              <a:blipFill rotWithShape="0">
                <a:blip r:embed="rId2"/>
                <a:stretch>
                  <a:fillRect l="-534" t="-563"/>
                </a:stretch>
              </a:blipFill>
            </p:spPr>
            <p:txBody>
              <a:bodyPr/>
              <a:lstStyle/>
              <a:p>
                <a:r>
                  <a:rPr lang="es-ES">
                    <a:noFill/>
                  </a:rPr>
                  <a:t> </a:t>
                </a:r>
              </a:p>
            </p:txBody>
          </p:sp>
        </mc:Fallback>
      </mc:AlternateContent>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4684430" y="2891318"/>
            <a:ext cx="3940954" cy="3542611"/>
          </a:xfrm>
          <a:prstGeom prst="rect">
            <a:avLst/>
          </a:prstGeom>
          <a:noFill/>
          <a:ln>
            <a:noFill/>
          </a:ln>
        </p:spPr>
      </p:pic>
    </p:spTree>
    <p:extLst>
      <p:ext uri="{BB962C8B-B14F-4D97-AF65-F5344CB8AC3E}">
        <p14:creationId xmlns:p14="http://schemas.microsoft.com/office/powerpoint/2010/main" val="3373681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8915401" cy="5410204"/>
              </a:xfrm>
            </p:spPr>
            <p:txBody>
              <a:bodyPr>
                <a:normAutofit fontScale="92500" lnSpcReduction="10000"/>
              </a:bodyPr>
              <a:lstStyle/>
              <a:p>
                <a:r>
                  <a:rPr lang="es-ES" dirty="0" smtClean="0"/>
                  <a:t>2.6. </a:t>
                </a:r>
                <a:r>
                  <a:rPr lang="es-ES" dirty="0"/>
                  <a:t>ESTABILIDAD ENTRADA-ESTADO ISS</a:t>
                </a:r>
                <a:r>
                  <a:rPr lang="es-ES" dirty="0" smtClean="0"/>
                  <a:t>.</a:t>
                </a:r>
                <a:endParaRPr lang="es-ES" dirty="0"/>
              </a:p>
              <a:p>
                <a14:m>
                  <m:oMath xmlns:m="http://schemas.openxmlformats.org/officeDocument/2006/math">
                    <m:r>
                      <a:rPr lang="es-ES" b="1" i="1">
                        <a:latin typeface="Cambria Math" panose="02040503050406030204" pitchFamily="18" charset="0"/>
                      </a:rPr>
                      <m:t>𝓚</m:t>
                    </m:r>
                    <m:r>
                      <a:rPr lang="es-ES" b="1" i="1" smtClean="0">
                        <a:latin typeface="Cambria Math" panose="02040503050406030204" pitchFamily="18" charset="0"/>
                      </a:rPr>
                      <m:t>:</m:t>
                    </m:r>
                  </m:oMath>
                </a14:m>
                <a:r>
                  <a:rPr lang="es-ES" dirty="0" smtClean="0"/>
                  <a:t> </a:t>
                </a:r>
                <a:r>
                  <a:rPr lang="es-ES" dirty="0"/>
                  <a:t>conjunto de las funciones continuas crecientes </a:t>
                </a:r>
                <a14:m>
                  <m:oMath xmlns:m="http://schemas.openxmlformats.org/officeDocument/2006/math">
                    <m:r>
                      <a:rPr lang="es-ES" b="1" i="1"/>
                      <m:t>𝜸</m:t>
                    </m:r>
                    <m:r>
                      <a:rPr lang="es-ES" i="1"/>
                      <m:t>:</m:t>
                    </m:r>
                    <m:sSup>
                      <m:sSupPr>
                        <m:ctrlPr>
                          <a:rPr lang="es-ES" i="1"/>
                        </m:ctrlPr>
                      </m:sSupPr>
                      <m:e>
                        <m:r>
                          <a:rPr lang="es-ES" i="1"/>
                          <m:t>ℝ</m:t>
                        </m:r>
                      </m:e>
                      <m:sup>
                        <m:r>
                          <a:rPr lang="es-ES" i="1"/>
                          <m:t>+</m:t>
                        </m:r>
                      </m:sup>
                    </m:sSup>
                    <m:r>
                      <a:rPr lang="es-ES" i="1"/>
                      <m:t>→</m:t>
                    </m:r>
                    <m:sSup>
                      <m:sSupPr>
                        <m:ctrlPr>
                          <a:rPr lang="es-ES" i="1"/>
                        </m:ctrlPr>
                      </m:sSupPr>
                      <m:e>
                        <m:r>
                          <a:rPr lang="es-ES" i="1"/>
                          <m:t>ℝ</m:t>
                        </m:r>
                      </m:e>
                      <m:sup>
                        <m:r>
                          <a:rPr lang="es-ES" i="1"/>
                          <m:t>+</m:t>
                        </m:r>
                      </m:sup>
                    </m:sSup>
                    <m:r>
                      <a:rPr lang="es-ES" i="1"/>
                      <m:t>, </m:t>
                    </m:r>
                    <m:r>
                      <a:rPr lang="es-ES" i="1"/>
                      <m:t>𝛾</m:t>
                    </m:r>
                    <m:d>
                      <m:dPr>
                        <m:ctrlPr>
                          <a:rPr lang="es-ES" i="1"/>
                        </m:ctrlPr>
                      </m:dPr>
                      <m:e>
                        <m:r>
                          <a:rPr lang="es-ES" i="1"/>
                          <m:t>0</m:t>
                        </m:r>
                      </m:e>
                    </m:d>
                    <m:r>
                      <a:rPr lang="es-ES" i="1"/>
                      <m:t>=0</m:t>
                    </m:r>
                  </m:oMath>
                </a14:m>
                <a:endParaRPr lang="es-ES" dirty="0" smtClean="0"/>
              </a:p>
              <a:p>
                <a14:m>
                  <m:oMath xmlns:m="http://schemas.openxmlformats.org/officeDocument/2006/math">
                    <m:r>
                      <a:rPr lang="es-ES" b="1" i="1"/>
                      <m:t>𝓚𝓛</m:t>
                    </m:r>
                  </m:oMath>
                </a14:m>
                <a:r>
                  <a:rPr lang="es-ES" dirty="0" smtClean="0"/>
                  <a:t>: conjunto </a:t>
                </a:r>
                <a:r>
                  <a:rPr lang="es-ES" dirty="0"/>
                  <a:t>de las funciones </a:t>
                </a:r>
                <a14:m>
                  <m:oMath xmlns:m="http://schemas.openxmlformats.org/officeDocument/2006/math">
                    <m:r>
                      <a:rPr lang="es-ES" i="1"/>
                      <m:t>𝛽</m:t>
                    </m:r>
                    <m:d>
                      <m:dPr>
                        <m:ctrlPr>
                          <a:rPr lang="es-ES" i="1"/>
                        </m:ctrlPr>
                      </m:dPr>
                      <m:e>
                        <m:r>
                          <a:rPr lang="es-ES" i="1"/>
                          <m:t>∙,</m:t>
                        </m:r>
                        <m:r>
                          <a:rPr lang="es-ES" i="1"/>
                          <m:t>𝑡</m:t>
                        </m:r>
                      </m:e>
                    </m:d>
                    <m:r>
                      <a:rPr lang="es-ES" i="1"/>
                      <m:t>∈</m:t>
                    </m:r>
                    <m:r>
                      <a:rPr lang="es-ES" b="1" i="1"/>
                      <m:t>𝓚</m:t>
                    </m:r>
                    <m:r>
                      <a:rPr lang="es-ES" b="1" i="1"/>
                      <m:t>, </m:t>
                    </m:r>
                    <m:r>
                      <a:rPr lang="es-ES" i="1"/>
                      <m:t>∀</m:t>
                    </m:r>
                    <m:r>
                      <a:rPr lang="es-ES" i="1"/>
                      <m:t>𝑡</m:t>
                    </m:r>
                    <m:r>
                      <a:rPr lang="es-ES" i="1"/>
                      <m:t>≥0</m:t>
                    </m:r>
                  </m:oMath>
                </a14:m>
                <a:r>
                  <a:rPr lang="es-ES" dirty="0"/>
                  <a:t> y </a:t>
                </a:r>
                <a14:m>
                  <m:oMath xmlns:m="http://schemas.openxmlformats.org/officeDocument/2006/math">
                    <m:r>
                      <a:rPr lang="es-ES" i="1"/>
                      <m:t>𝛽</m:t>
                    </m:r>
                    <m:d>
                      <m:dPr>
                        <m:ctrlPr>
                          <a:rPr lang="es-ES" i="1"/>
                        </m:ctrlPr>
                      </m:dPr>
                      <m:e>
                        <m:r>
                          <a:rPr lang="es-ES" i="1"/>
                          <m:t>𝑟</m:t>
                        </m:r>
                        <m:r>
                          <a:rPr lang="es-ES" i="1"/>
                          <m:t>,∙</m:t>
                        </m:r>
                      </m:e>
                    </m:d>
                  </m:oMath>
                </a14:m>
                <a:r>
                  <a:rPr lang="es-ES" dirty="0"/>
                  <a:t> continua y estrictamente decreciente </a:t>
                </a:r>
                <a14:m>
                  <m:oMath xmlns:m="http://schemas.openxmlformats.org/officeDocument/2006/math">
                    <m:r>
                      <a:rPr lang="es-ES" i="1"/>
                      <m:t>∀</m:t>
                    </m:r>
                    <m:r>
                      <a:rPr lang="es-ES" i="1"/>
                      <m:t>𝑟</m:t>
                    </m:r>
                    <m:r>
                      <a:rPr lang="es-ES" i="1"/>
                      <m:t>≥0</m:t>
                    </m:r>
                  </m:oMath>
                </a14:m>
                <a:r>
                  <a:rPr lang="es-ES" dirty="0"/>
                  <a:t>, además de </a:t>
                </a:r>
                <a14:m>
                  <m:oMath xmlns:m="http://schemas.openxmlformats.org/officeDocument/2006/math">
                    <m:func>
                      <m:funcPr>
                        <m:ctrlPr>
                          <a:rPr lang="es-ES" i="1"/>
                        </m:ctrlPr>
                      </m:funcPr>
                      <m:fName>
                        <m:limLow>
                          <m:limLowPr>
                            <m:ctrlPr>
                              <a:rPr lang="es-ES" i="1"/>
                            </m:ctrlPr>
                          </m:limLowPr>
                          <m:e>
                            <m:r>
                              <m:rPr>
                                <m:sty m:val="p"/>
                              </m:rPr>
                              <a:rPr lang="es-ES"/>
                              <m:t>lim</m:t>
                            </m:r>
                          </m:e>
                          <m:lim>
                            <m:r>
                              <a:rPr lang="es-ES" i="1"/>
                              <m:t>𝑟</m:t>
                            </m:r>
                            <m:r>
                              <a:rPr lang="es-ES" i="1"/>
                              <m:t>→∞</m:t>
                            </m:r>
                          </m:lim>
                        </m:limLow>
                      </m:fName>
                      <m:e>
                        <m:r>
                          <a:rPr lang="es-ES" i="1"/>
                          <m:t>𝛽</m:t>
                        </m:r>
                        <m:d>
                          <m:dPr>
                            <m:ctrlPr>
                              <a:rPr lang="es-ES" i="1"/>
                            </m:ctrlPr>
                          </m:dPr>
                          <m:e>
                            <m:r>
                              <a:rPr lang="es-ES" i="1"/>
                              <m:t>𝑟</m:t>
                            </m:r>
                            <m:r>
                              <a:rPr lang="es-ES" i="1"/>
                              <m:t>,∙</m:t>
                            </m:r>
                          </m:e>
                        </m:d>
                      </m:e>
                    </m:func>
                    <m:r>
                      <a:rPr lang="es-ES" i="1"/>
                      <m:t>=0</m:t>
                    </m:r>
                  </m:oMath>
                </a14:m>
                <a:endParaRPr lang="es-ES" dirty="0" smtClean="0"/>
              </a:p>
              <a:p>
                <a:pPr marL="0" indent="0">
                  <a:buNone/>
                </a:pPr>
                <a:endParaRPr lang="es-ES" dirty="0" smtClean="0"/>
              </a:p>
              <a:p>
                <a:r>
                  <a:rPr lang="es-ES" dirty="0"/>
                  <a:t>El </a:t>
                </a:r>
                <a:r>
                  <a:rPr lang="es-ES" dirty="0" smtClean="0"/>
                  <a:t>sistema </a:t>
                </a:r>
                <a14:m>
                  <m:oMath xmlns:m="http://schemas.openxmlformats.org/officeDocument/2006/math">
                    <m:acc>
                      <m:accPr>
                        <m:chr m:val="̇"/>
                        <m:ctrlPr>
                          <a:rPr lang="es-ES" i="1">
                            <a:latin typeface="Cambria Math" panose="02040503050406030204" pitchFamily="18" charset="0"/>
                          </a:rPr>
                        </m:ctrlPr>
                      </m:accPr>
                      <m:e>
                        <m:r>
                          <a:rPr lang="es-ES" i="1">
                            <a:latin typeface="Cambria Math" panose="02040503050406030204" pitchFamily="18" charset="0"/>
                          </a:rPr>
                          <m:t>𝑥</m:t>
                        </m:r>
                      </m:e>
                    </m:acc>
                    <m:r>
                      <a:rPr lang="es-ES" i="1">
                        <a:latin typeface="Cambria Math" panose="02040503050406030204" pitchFamily="18" charset="0"/>
                      </a:rPr>
                      <m:t>=</m:t>
                    </m:r>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𝑢</m:t>
                        </m:r>
                      </m:e>
                    </m:d>
                  </m:oMath>
                </a14:m>
                <a:r>
                  <a:rPr lang="es-ES" dirty="0" smtClean="0"/>
                  <a:t> es </a:t>
                </a:r>
                <a:r>
                  <a:rPr lang="es-ES" dirty="0"/>
                  <a:t>Estable Entrada-Estado si </a:t>
                </a:r>
                <a:r>
                  <a:rPr lang="es-ES" dirty="0" smtClean="0"/>
                  <a:t>existe una función </a:t>
                </a:r>
                <a14:m>
                  <m:oMath xmlns:m="http://schemas.openxmlformats.org/officeDocument/2006/math">
                    <m:r>
                      <a:rPr lang="es-ES" i="1"/>
                      <m:t>𝛽</m:t>
                    </m:r>
                    <m:r>
                      <a:rPr lang="es-ES" i="1"/>
                      <m:t>∈</m:t>
                    </m:r>
                    <m:r>
                      <a:rPr lang="es-ES" b="1" i="1"/>
                      <m:t>𝓚𝓛</m:t>
                    </m:r>
                  </m:oMath>
                </a14:m>
                <a:r>
                  <a:rPr lang="es-ES" dirty="0" smtClean="0"/>
                  <a:t> y </a:t>
                </a:r>
                <a14:m>
                  <m:oMath xmlns:m="http://schemas.openxmlformats.org/officeDocument/2006/math">
                    <m:r>
                      <a:rPr lang="es-ES" i="1"/>
                      <m:t>𝛾</m:t>
                    </m:r>
                    <m:r>
                      <a:rPr lang="es-ES" i="1"/>
                      <m:t>∈</m:t>
                    </m:r>
                    <m:r>
                      <a:rPr lang="es-ES" b="1" i="1"/>
                      <m:t>𝓚</m:t>
                    </m:r>
                  </m:oMath>
                </a14:m>
                <a:r>
                  <a:rPr lang="es-ES" b="1" dirty="0"/>
                  <a:t> </a:t>
                </a:r>
                <a:r>
                  <a:rPr lang="es-ES" dirty="0"/>
                  <a:t>tal que para cualquier condición inicial </a:t>
                </a:r>
                <a14:m>
                  <m:oMath xmlns:m="http://schemas.openxmlformats.org/officeDocument/2006/math">
                    <m:sSub>
                      <m:sSubPr>
                        <m:ctrlPr>
                          <a:rPr lang="es-ES" i="1"/>
                        </m:ctrlPr>
                      </m:sSubPr>
                      <m:e>
                        <m:r>
                          <a:rPr lang="es-ES" i="1"/>
                          <m:t>𝑥</m:t>
                        </m:r>
                      </m:e>
                      <m:sub>
                        <m:r>
                          <a:rPr lang="es-ES" i="1"/>
                          <m:t>0</m:t>
                        </m:r>
                      </m:sub>
                    </m:sSub>
                  </m:oMath>
                </a14:m>
                <a:r>
                  <a:rPr lang="es-ES" dirty="0"/>
                  <a:t>, cualquier entrada </a:t>
                </a:r>
                <a14:m>
                  <m:oMath xmlns:m="http://schemas.openxmlformats.org/officeDocument/2006/math">
                    <m:r>
                      <a:rPr lang="es-ES" i="1"/>
                      <m:t>𝑢</m:t>
                    </m:r>
                  </m:oMath>
                </a14:m>
                <a:r>
                  <a:rPr lang="es-ES" dirty="0"/>
                  <a:t> y cualquier tiempo </a:t>
                </a:r>
                <a14:m>
                  <m:oMath xmlns:m="http://schemas.openxmlformats.org/officeDocument/2006/math">
                    <m:r>
                      <a:rPr lang="es-ES" i="1"/>
                      <m:t>𝑡</m:t>
                    </m:r>
                  </m:oMath>
                </a14:m>
                <a:r>
                  <a:rPr lang="es-ES" dirty="0"/>
                  <a:t> se cumple</a:t>
                </a:r>
                <a:r>
                  <a:rPr lang="es-ES" dirty="0" smtClean="0"/>
                  <a:t>:</a:t>
                </a:r>
                <a:endParaRPr lang="es-ES"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s-ES" i="1"/>
                          </m:ctrlPr>
                        </m:dPr>
                        <m:e>
                          <m:r>
                            <a:rPr lang="es-ES" i="1"/>
                            <m:t>𝑥</m:t>
                          </m:r>
                          <m:d>
                            <m:dPr>
                              <m:ctrlPr>
                                <a:rPr lang="es-ES" i="1"/>
                              </m:ctrlPr>
                            </m:dPr>
                            <m:e>
                              <m:r>
                                <a:rPr lang="es-ES" i="1"/>
                                <m:t>𝑡</m:t>
                              </m:r>
                            </m:e>
                          </m:d>
                        </m:e>
                      </m:d>
                      <m:r>
                        <a:rPr lang="es-ES" i="1"/>
                        <m:t>≤</m:t>
                      </m:r>
                      <m:r>
                        <a:rPr lang="es-ES" i="1"/>
                        <m:t>𝛽</m:t>
                      </m:r>
                      <m:d>
                        <m:dPr>
                          <m:ctrlPr>
                            <a:rPr lang="es-ES" i="1"/>
                          </m:ctrlPr>
                        </m:dPr>
                        <m:e>
                          <m:d>
                            <m:dPr>
                              <m:begChr m:val="|"/>
                              <m:endChr m:val="|"/>
                              <m:ctrlPr>
                                <a:rPr lang="es-ES" i="1"/>
                              </m:ctrlPr>
                            </m:dPr>
                            <m:e>
                              <m:sSub>
                                <m:sSubPr>
                                  <m:ctrlPr>
                                    <a:rPr lang="es-ES" i="1"/>
                                  </m:ctrlPr>
                                </m:sSubPr>
                                <m:e>
                                  <m:r>
                                    <a:rPr lang="es-ES" i="1"/>
                                    <m:t>𝑥</m:t>
                                  </m:r>
                                </m:e>
                                <m:sub>
                                  <m:r>
                                    <a:rPr lang="es-ES" i="1"/>
                                    <m:t>0</m:t>
                                  </m:r>
                                </m:sub>
                              </m:sSub>
                            </m:e>
                          </m:d>
                          <m:r>
                            <a:rPr lang="es-ES" i="1"/>
                            <m:t>,</m:t>
                          </m:r>
                          <m:r>
                            <a:rPr lang="es-ES" i="1"/>
                            <m:t>𝑡</m:t>
                          </m:r>
                        </m:e>
                      </m:d>
                      <m:r>
                        <a:rPr lang="es-ES" i="1"/>
                        <m:t>+</m:t>
                      </m:r>
                      <m:r>
                        <a:rPr lang="es-ES" i="1"/>
                        <m:t>𝛾</m:t>
                      </m:r>
                      <m:d>
                        <m:dPr>
                          <m:ctrlPr>
                            <a:rPr lang="es-ES" i="1"/>
                          </m:ctrlPr>
                        </m:dPr>
                        <m:e>
                          <m:sSub>
                            <m:sSubPr>
                              <m:ctrlPr>
                                <a:rPr lang="es-ES" i="1"/>
                              </m:ctrlPr>
                            </m:sSubPr>
                            <m:e>
                              <m:d>
                                <m:dPr>
                                  <m:begChr m:val="‖"/>
                                  <m:endChr m:val="‖"/>
                                  <m:ctrlPr>
                                    <a:rPr lang="es-ES" i="1"/>
                                  </m:ctrlPr>
                                </m:dPr>
                                <m:e>
                                  <m:r>
                                    <a:rPr lang="es-ES" i="1"/>
                                    <m:t>𝑢</m:t>
                                  </m:r>
                                </m:e>
                              </m:d>
                            </m:e>
                            <m:sub>
                              <m:r>
                                <a:rPr lang="es-ES" i="1"/>
                                <m:t>∞</m:t>
                              </m:r>
                            </m:sub>
                          </m:sSub>
                        </m:e>
                      </m:d>
                    </m:oMath>
                  </m:oMathPara>
                </a14:m>
                <a:endParaRPr lang="es-ES" dirty="0"/>
              </a:p>
              <a:p>
                <a:pPr marL="0" indent="0">
                  <a:buNone/>
                </a:pPr>
                <a:endParaRPr lang="es-ES" dirty="0" smtClean="0"/>
              </a:p>
              <a:p>
                <a:r>
                  <a:rPr lang="es-ES" dirty="0" smtClean="0"/>
                  <a:t>Función </a:t>
                </a:r>
                <a:r>
                  <a:rPr lang="es-ES" dirty="0"/>
                  <a:t>ISS-Lyapunov </a:t>
                </a:r>
                <a:r>
                  <a:rPr lang="es-ES" dirty="0" smtClean="0"/>
                  <a:t>es una </a:t>
                </a:r>
                <a:r>
                  <a:rPr lang="es-ES" dirty="0"/>
                  <a:t>función </a:t>
                </a:r>
                <a14:m>
                  <m:oMath xmlns:m="http://schemas.openxmlformats.org/officeDocument/2006/math">
                    <m:r>
                      <a:rPr lang="es-ES" i="1"/>
                      <m:t>𝑉</m:t>
                    </m:r>
                    <m:r>
                      <a:rPr lang="es-ES" i="1"/>
                      <m:t>(</m:t>
                    </m:r>
                    <m:r>
                      <a:rPr lang="es-ES" i="1"/>
                      <m:t>𝑥</m:t>
                    </m:r>
                    <m:r>
                      <a:rPr lang="es-ES" i="1"/>
                      <m:t>)</m:t>
                    </m:r>
                  </m:oMath>
                </a14:m>
                <a:r>
                  <a:rPr lang="es-ES" dirty="0"/>
                  <a:t> continuamente </a:t>
                </a:r>
                <a:r>
                  <a:rPr lang="es-ES" dirty="0" smtClean="0"/>
                  <a:t>diferenciable con: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ES" i="1"/>
                          </m:ctrlPr>
                        </m:mPr>
                        <m:mr>
                          <m:e>
                            <m:sSub>
                              <m:sSubPr>
                                <m:ctrlPr>
                                  <a:rPr lang="es-ES" i="1"/>
                                </m:ctrlPr>
                              </m:sSubPr>
                              <m:e>
                                <m:r>
                                  <a:rPr lang="es-ES" i="1"/>
                                  <m:t>𝛼</m:t>
                                </m:r>
                              </m:e>
                              <m:sub>
                                <m:r>
                                  <a:rPr lang="es-ES" i="1"/>
                                  <m:t>1</m:t>
                                </m:r>
                              </m:sub>
                            </m:sSub>
                            <m:d>
                              <m:dPr>
                                <m:ctrlPr>
                                  <a:rPr lang="es-ES" i="1"/>
                                </m:ctrlPr>
                              </m:dPr>
                              <m:e>
                                <m:d>
                                  <m:dPr>
                                    <m:begChr m:val="‖"/>
                                    <m:endChr m:val="‖"/>
                                    <m:ctrlPr>
                                      <a:rPr lang="es-ES" i="1"/>
                                    </m:ctrlPr>
                                  </m:dPr>
                                  <m:e>
                                    <m:r>
                                      <a:rPr lang="es-ES" i="1"/>
                                      <m:t>𝑥</m:t>
                                    </m:r>
                                  </m:e>
                                </m:d>
                              </m:e>
                            </m:d>
                            <m:r>
                              <a:rPr lang="es-ES" i="1"/>
                              <m:t>≤</m:t>
                            </m:r>
                            <m:r>
                              <a:rPr lang="es-ES" i="1"/>
                              <m:t>𝑉</m:t>
                            </m:r>
                            <m:d>
                              <m:dPr>
                                <m:ctrlPr>
                                  <a:rPr lang="es-ES" i="1"/>
                                </m:ctrlPr>
                              </m:dPr>
                              <m:e>
                                <m:r>
                                  <a:rPr lang="es-ES" i="1"/>
                                  <m:t>𝑥</m:t>
                                </m:r>
                              </m:e>
                            </m:d>
                            <m:r>
                              <a:rPr lang="es-ES" i="1"/>
                              <m:t>≤</m:t>
                            </m:r>
                            <m:sSub>
                              <m:sSubPr>
                                <m:ctrlPr>
                                  <a:rPr lang="es-ES" i="1"/>
                                </m:ctrlPr>
                              </m:sSubPr>
                              <m:e>
                                <m:r>
                                  <a:rPr lang="es-ES" i="1"/>
                                  <m:t>𝛼</m:t>
                                </m:r>
                              </m:e>
                              <m:sub>
                                <m:r>
                                  <a:rPr lang="es-ES" i="1"/>
                                  <m:t>2</m:t>
                                </m:r>
                              </m:sub>
                            </m:sSub>
                            <m:d>
                              <m:dPr>
                                <m:ctrlPr>
                                  <a:rPr lang="es-ES" i="1"/>
                                </m:ctrlPr>
                              </m:dPr>
                              <m:e>
                                <m:d>
                                  <m:dPr>
                                    <m:begChr m:val="‖"/>
                                    <m:endChr m:val="‖"/>
                                    <m:ctrlPr>
                                      <a:rPr lang="es-ES" i="1"/>
                                    </m:ctrlPr>
                                  </m:dPr>
                                  <m:e>
                                    <m:r>
                                      <a:rPr lang="es-ES" i="1"/>
                                      <m:t>𝑥</m:t>
                                    </m:r>
                                  </m:e>
                                </m:d>
                              </m:e>
                            </m:d>
                          </m:e>
                        </m:mr>
                        <m:mr>
                          <m:e>
                            <m:f>
                              <m:fPr>
                                <m:ctrlPr>
                                  <a:rPr lang="es-ES" i="1"/>
                                </m:ctrlPr>
                              </m:fPr>
                              <m:num>
                                <m:r>
                                  <a:rPr lang="es-ES" i="1"/>
                                  <m:t>𝜕</m:t>
                                </m:r>
                                <m:r>
                                  <a:rPr lang="es-ES" i="1"/>
                                  <m:t>𝑉</m:t>
                                </m:r>
                              </m:num>
                              <m:den>
                                <m:r>
                                  <a:rPr lang="es-ES" i="1"/>
                                  <m:t>𝜕</m:t>
                                </m:r>
                                <m:r>
                                  <a:rPr lang="es-ES" i="1"/>
                                  <m:t>𝑥</m:t>
                                </m:r>
                              </m:den>
                            </m:f>
                            <m:r>
                              <a:rPr lang="es-ES" i="1"/>
                              <m:t>𝑓</m:t>
                            </m:r>
                            <m:d>
                              <m:dPr>
                                <m:ctrlPr>
                                  <a:rPr lang="es-ES" i="1"/>
                                </m:ctrlPr>
                              </m:dPr>
                              <m:e>
                                <m:r>
                                  <a:rPr lang="es-ES" i="1"/>
                                  <m:t>𝑥</m:t>
                                </m:r>
                                <m:r>
                                  <a:rPr lang="es-ES" i="1"/>
                                  <m:t>,</m:t>
                                </m:r>
                                <m:r>
                                  <a:rPr lang="es-ES" i="1"/>
                                  <m:t>𝑢</m:t>
                                </m:r>
                              </m:e>
                            </m:d>
                            <m:r>
                              <a:rPr lang="es-ES" i="1"/>
                              <m:t>≤−</m:t>
                            </m:r>
                            <m:r>
                              <a:rPr lang="es-ES" i="1"/>
                              <m:t>𝑊</m:t>
                            </m:r>
                            <m:d>
                              <m:dPr>
                                <m:ctrlPr>
                                  <a:rPr lang="es-ES" i="1"/>
                                </m:ctrlPr>
                              </m:dPr>
                              <m:e>
                                <m:r>
                                  <a:rPr lang="es-ES" i="1"/>
                                  <m:t>𝑥</m:t>
                                </m:r>
                              </m:e>
                            </m:d>
                            <m:r>
                              <a:rPr lang="es-ES" i="1"/>
                              <m:t>, ∀</m:t>
                            </m:r>
                            <m:d>
                              <m:dPr>
                                <m:begChr m:val="‖"/>
                                <m:endChr m:val="‖"/>
                                <m:ctrlPr>
                                  <a:rPr lang="es-ES" i="1"/>
                                </m:ctrlPr>
                              </m:dPr>
                              <m:e>
                                <m:r>
                                  <a:rPr lang="es-ES" i="1"/>
                                  <m:t>𝑥</m:t>
                                </m:r>
                              </m:e>
                            </m:d>
                            <m:r>
                              <a:rPr lang="es-ES" i="1"/>
                              <m:t>≥</m:t>
                            </m:r>
                            <m:r>
                              <a:rPr lang="es-ES" i="1"/>
                              <m:t>𝜌</m:t>
                            </m:r>
                            <m:d>
                              <m:dPr>
                                <m:ctrlPr>
                                  <a:rPr lang="es-ES" i="1"/>
                                </m:ctrlPr>
                              </m:dPr>
                              <m:e>
                                <m:d>
                                  <m:dPr>
                                    <m:begChr m:val="‖"/>
                                    <m:endChr m:val="‖"/>
                                    <m:ctrlPr>
                                      <a:rPr lang="es-ES" i="1"/>
                                    </m:ctrlPr>
                                  </m:dPr>
                                  <m:e>
                                    <m:r>
                                      <a:rPr lang="es-ES" i="1"/>
                                      <m:t>𝑢</m:t>
                                    </m:r>
                                  </m:e>
                                </m:d>
                              </m:e>
                            </m:d>
                          </m:e>
                        </m:mr>
                      </m:m>
                    </m:oMath>
                  </m:oMathPara>
                </a14:m>
                <a:endParaRPr lang="es-ES" dirty="0" smtClean="0"/>
              </a:p>
              <a:p>
                <a14:m>
                  <m:oMath xmlns:m="http://schemas.openxmlformats.org/officeDocument/2006/math">
                    <m:r>
                      <a:rPr lang="es-ES" i="1"/>
                      <m:t>∀</m:t>
                    </m:r>
                    <m:r>
                      <a:rPr lang="es-ES" i="1"/>
                      <m:t>𝑥</m:t>
                    </m:r>
                    <m:r>
                      <a:rPr lang="es-ES" i="1"/>
                      <m:t>∈</m:t>
                    </m:r>
                    <m:sSup>
                      <m:sSupPr>
                        <m:ctrlPr>
                          <a:rPr lang="es-ES" i="1"/>
                        </m:ctrlPr>
                      </m:sSupPr>
                      <m:e>
                        <m:r>
                          <a:rPr lang="es-ES" i="1"/>
                          <m:t>ℝ</m:t>
                        </m:r>
                      </m:e>
                      <m:sup>
                        <m:r>
                          <a:rPr lang="es-ES" i="1"/>
                          <m:t>𝑛</m:t>
                        </m:r>
                      </m:sup>
                    </m:sSup>
                    <m:r>
                      <a:rPr lang="es-ES" i="1"/>
                      <m:t>, </m:t>
                    </m:r>
                    <m:r>
                      <a:rPr lang="es-ES" i="1"/>
                      <m:t>𝑢</m:t>
                    </m:r>
                    <m:r>
                      <a:rPr lang="es-ES" i="1"/>
                      <m:t>∈</m:t>
                    </m:r>
                    <m:sSup>
                      <m:sSupPr>
                        <m:ctrlPr>
                          <a:rPr lang="es-ES" i="1"/>
                        </m:ctrlPr>
                      </m:sSupPr>
                      <m:e>
                        <m:r>
                          <a:rPr lang="es-ES" i="1"/>
                          <m:t>ℝ</m:t>
                        </m:r>
                      </m:e>
                      <m:sup>
                        <m:r>
                          <a:rPr lang="es-ES" i="1"/>
                          <m:t>𝑚</m:t>
                        </m:r>
                      </m:sup>
                    </m:sSup>
                  </m:oMath>
                </a14:m>
                <a:r>
                  <a:rPr lang="es-ES" dirty="0"/>
                  <a:t>, donde:</a:t>
                </a:r>
              </a:p>
              <a:p>
                <a14:m>
                  <m:oMath xmlns:m="http://schemas.openxmlformats.org/officeDocument/2006/math">
                    <m:sSub>
                      <m:sSubPr>
                        <m:ctrlPr>
                          <a:rPr lang="es-ES" i="1"/>
                        </m:ctrlPr>
                      </m:sSubPr>
                      <m:e>
                        <m:r>
                          <a:rPr lang="es-ES" i="1"/>
                          <m:t>𝛼</m:t>
                        </m:r>
                      </m:e>
                      <m:sub>
                        <m:r>
                          <a:rPr lang="es-ES" i="1"/>
                          <m:t>1</m:t>
                        </m:r>
                      </m:sub>
                    </m:sSub>
                    <m:r>
                      <a:rPr lang="es-ES" i="1"/>
                      <m:t>,</m:t>
                    </m:r>
                    <m:sSub>
                      <m:sSubPr>
                        <m:ctrlPr>
                          <a:rPr lang="es-ES" i="1"/>
                        </m:ctrlPr>
                      </m:sSubPr>
                      <m:e>
                        <m:r>
                          <a:rPr lang="es-ES" i="1"/>
                          <m:t>𝛼</m:t>
                        </m:r>
                      </m:e>
                      <m:sub>
                        <m:r>
                          <a:rPr lang="es-ES" i="1"/>
                          <m:t>2</m:t>
                        </m:r>
                      </m:sub>
                    </m:sSub>
                    <m:r>
                      <a:rPr lang="es-ES" i="1"/>
                      <m:t>∈</m:t>
                    </m:r>
                    <m:sSub>
                      <m:sSubPr>
                        <m:ctrlPr>
                          <a:rPr lang="es-ES" b="1" i="1"/>
                        </m:ctrlPr>
                      </m:sSubPr>
                      <m:e>
                        <m:r>
                          <a:rPr lang="es-ES" b="1" i="1"/>
                          <m:t>𝓚</m:t>
                        </m:r>
                      </m:e>
                      <m:sub>
                        <m:r>
                          <a:rPr lang="es-ES" b="1" i="1"/>
                          <m:t>∞</m:t>
                        </m:r>
                      </m:sub>
                    </m:sSub>
                  </m:oMath>
                </a14:m>
                <a:r>
                  <a:rPr lang="es-ES" dirty="0"/>
                  <a:t>: Siendo </a:t>
                </a:r>
                <a14:m>
                  <m:oMath xmlns:m="http://schemas.openxmlformats.org/officeDocument/2006/math">
                    <m:sSub>
                      <m:sSubPr>
                        <m:ctrlPr>
                          <a:rPr lang="es-ES" b="1" i="1"/>
                        </m:ctrlPr>
                      </m:sSubPr>
                      <m:e>
                        <m:r>
                          <a:rPr lang="es-ES" b="1" i="1"/>
                          <m:t>𝓚</m:t>
                        </m:r>
                      </m:e>
                      <m:sub>
                        <m:r>
                          <a:rPr lang="es-ES" b="1" i="1"/>
                          <m:t>∞</m:t>
                        </m:r>
                      </m:sub>
                    </m:sSub>
                  </m:oMath>
                </a14:m>
                <a:r>
                  <a:rPr lang="es-ES" dirty="0"/>
                  <a:t> el conjunto de las funciones </a:t>
                </a:r>
                <a14:m>
                  <m:oMath xmlns:m="http://schemas.openxmlformats.org/officeDocument/2006/math">
                    <m:r>
                      <a:rPr lang="es-ES" i="1"/>
                      <m:t>𝛾</m:t>
                    </m:r>
                    <m:r>
                      <a:rPr lang="es-ES" i="1"/>
                      <m:t>∈</m:t>
                    </m:r>
                    <m:r>
                      <a:rPr lang="es-ES" b="1" i="1"/>
                      <m:t>𝓚</m:t>
                    </m:r>
                  </m:oMath>
                </a14:m>
                <a:r>
                  <a:rPr lang="es-ES" dirty="0"/>
                  <a:t> que crecen indefinidamente, </a:t>
                </a:r>
                <a14:m>
                  <m:oMath xmlns:m="http://schemas.openxmlformats.org/officeDocument/2006/math">
                    <m:r>
                      <a:rPr lang="es-ES" i="1"/>
                      <m:t>𝜌</m:t>
                    </m:r>
                    <m:r>
                      <a:rPr lang="es-ES" i="1"/>
                      <m:t>∈</m:t>
                    </m:r>
                    <m:r>
                      <a:rPr lang="es-ES" b="1" i="1"/>
                      <m:t>𝓚</m:t>
                    </m:r>
                  </m:oMath>
                </a14:m>
                <a:r>
                  <a:rPr lang="es-ES" dirty="0"/>
                  <a:t> y </a:t>
                </a:r>
                <a14:m>
                  <m:oMath xmlns:m="http://schemas.openxmlformats.org/officeDocument/2006/math">
                    <m:r>
                      <a:rPr lang="es-ES" i="1"/>
                      <m:t>𝑊</m:t>
                    </m:r>
                    <m:d>
                      <m:dPr>
                        <m:ctrlPr>
                          <a:rPr lang="es-ES" i="1"/>
                        </m:ctrlPr>
                      </m:dPr>
                      <m:e>
                        <m:r>
                          <a:rPr lang="es-ES" i="1"/>
                          <m:t>𝑥</m:t>
                        </m:r>
                      </m:e>
                    </m:d>
                  </m:oMath>
                </a14:m>
                <a:r>
                  <a:rPr lang="es-ES" dirty="0"/>
                  <a:t> es una función continua positiva definida</a:t>
                </a:r>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8915401" cy="5410204"/>
              </a:xfrm>
              <a:blipFill rotWithShape="0">
                <a:blip r:embed="rId2"/>
                <a:stretch>
                  <a:fillRect l="-342" t="-788" r="-410"/>
                </a:stretch>
              </a:blipFill>
            </p:spPr>
            <p:txBody>
              <a:bodyPr/>
              <a:lstStyle/>
              <a:p>
                <a:r>
                  <a:rPr lang="es-ES">
                    <a:noFill/>
                  </a:rPr>
                  <a:t> </a:t>
                </a:r>
              </a:p>
            </p:txBody>
          </p:sp>
        </mc:Fallback>
      </mc:AlternateContent>
    </p:spTree>
    <p:extLst>
      <p:ext uri="{BB962C8B-B14F-4D97-AF65-F5344CB8AC3E}">
        <p14:creationId xmlns:p14="http://schemas.microsoft.com/office/powerpoint/2010/main" val="3278196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9731125" cy="4857470"/>
              </a:xfrm>
            </p:spPr>
            <p:txBody>
              <a:bodyPr>
                <a:normAutofit/>
              </a:bodyPr>
              <a:lstStyle/>
              <a:p>
                <a:r>
                  <a:rPr lang="es-ES" dirty="0"/>
                  <a:t>2.7. CONTROL POR MODO DESLIZANTE</a:t>
                </a:r>
                <a:r>
                  <a:rPr lang="es-ES" dirty="0" smtClean="0"/>
                  <a:t>.</a:t>
                </a:r>
              </a:p>
              <a:p>
                <a:endParaRPr lang="es-E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s-ES" i="1"/>
                          </m:ctrlPr>
                        </m:dPr>
                        <m:e>
                          <m:eqArr>
                            <m:eqArrPr>
                              <m:ctrlPr>
                                <a:rPr lang="es-ES" i="1"/>
                              </m:ctrlPr>
                            </m:eqArrPr>
                            <m:e>
                              <m:sSub>
                                <m:sSubPr>
                                  <m:ctrlPr>
                                    <a:rPr lang="es-ES" i="1"/>
                                  </m:ctrlPr>
                                </m:sSubPr>
                                <m:e>
                                  <m:acc>
                                    <m:accPr>
                                      <m:chr m:val="̇"/>
                                      <m:ctrlPr>
                                        <a:rPr lang="es-ES" i="1"/>
                                      </m:ctrlPr>
                                    </m:accPr>
                                    <m:e>
                                      <m:r>
                                        <a:rPr lang="es-ES" i="1"/>
                                        <m:t>𝑥</m:t>
                                      </m:r>
                                    </m:e>
                                  </m:acc>
                                </m:e>
                                <m:sub>
                                  <m:r>
                                    <a:rPr lang="es-ES" i="1"/>
                                    <m:t>1</m:t>
                                  </m:r>
                                </m:sub>
                              </m:sSub>
                              <m:r>
                                <a:rPr lang="es-ES" i="1"/>
                                <m:t>=</m:t>
                              </m:r>
                              <m:sSub>
                                <m:sSubPr>
                                  <m:ctrlPr>
                                    <a:rPr lang="es-ES" i="1"/>
                                  </m:ctrlPr>
                                </m:sSubPr>
                                <m:e>
                                  <m:r>
                                    <a:rPr lang="es-ES" i="1"/>
                                    <m:t>𝑥</m:t>
                                  </m:r>
                                </m:e>
                                <m:sub>
                                  <m:r>
                                    <a:rPr lang="es-ES" i="1"/>
                                    <m:t>2</m:t>
                                  </m:r>
                                </m:sub>
                              </m:sSub>
                            </m:e>
                            <m:e>
                              <m:sSub>
                                <m:sSubPr>
                                  <m:ctrlPr>
                                    <a:rPr lang="es-ES" i="1"/>
                                  </m:ctrlPr>
                                </m:sSubPr>
                                <m:e>
                                  <m:acc>
                                    <m:accPr>
                                      <m:chr m:val="̇"/>
                                      <m:ctrlPr>
                                        <a:rPr lang="es-ES" i="1"/>
                                      </m:ctrlPr>
                                    </m:accPr>
                                    <m:e>
                                      <m:r>
                                        <a:rPr lang="es-ES" i="1"/>
                                        <m:t>𝑥</m:t>
                                      </m:r>
                                    </m:e>
                                  </m:acc>
                                </m:e>
                                <m:sub>
                                  <m:r>
                                    <a:rPr lang="es-ES" i="1"/>
                                    <m:t>2</m:t>
                                  </m:r>
                                </m:sub>
                              </m:sSub>
                              <m:r>
                                <a:rPr lang="es-ES" i="1"/>
                                <m:t>=</m:t>
                              </m:r>
                              <m:r>
                                <a:rPr lang="es-ES" i="1"/>
                                <m:t>𝑓</m:t>
                              </m:r>
                              <m:r>
                                <a:rPr lang="es-ES" i="1"/>
                                <m:t>(</m:t>
                              </m:r>
                              <m:r>
                                <a:rPr lang="es-ES" i="1"/>
                                <m:t>𝑥</m:t>
                              </m:r>
                              <m:r>
                                <a:rPr lang="es-ES" i="1"/>
                                <m:t>)+</m:t>
                              </m:r>
                              <m:r>
                                <a:rPr lang="es-ES" i="1"/>
                                <m:t>𝑢</m:t>
                              </m:r>
                            </m:e>
                          </m:eqArr>
                        </m:e>
                      </m:d>
                    </m:oMath>
                  </m:oMathPara>
                </a14:m>
                <a:endParaRPr lang="es-ES" dirty="0" smtClean="0"/>
              </a:p>
              <a:p>
                <a:r>
                  <a:rPr lang="es-ES" dirty="0"/>
                  <a:t>Podemos </a:t>
                </a:r>
                <a:r>
                  <a:rPr lang="es-ES" dirty="0"/>
                  <a:t>definir </a:t>
                </a:r>
                <a14:m>
                  <m:oMath xmlns:m="http://schemas.openxmlformats.org/officeDocument/2006/math">
                    <m:r>
                      <a:rPr lang="es-ES" i="1">
                        <a:latin typeface="Cambria Math" panose="02040503050406030204" pitchFamily="18" charset="0"/>
                      </a:rPr>
                      <m:t>𝜎</m:t>
                    </m:r>
                    <m:d>
                      <m:dPr>
                        <m:ctrlPr>
                          <a:rPr lang="es-E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1</m:t>
                        </m:r>
                      </m:sub>
                    </m:sSub>
                  </m:oMath>
                </a14:m>
                <a:r>
                  <a:rPr lang="es-ES" dirty="0"/>
                  <a:t> como la región de </a:t>
                </a:r>
                <a:r>
                  <a:rPr lang="es-ES" dirty="0" smtClean="0"/>
                  <a:t>Deslice.</a:t>
                </a:r>
              </a:p>
              <a:p>
                <a:pPr marL="0" indent="0">
                  <a:buNone/>
                </a:pPr>
                <a14:m>
                  <m:oMathPara xmlns:m="http://schemas.openxmlformats.org/officeDocument/2006/math">
                    <m:oMathParaPr>
                      <m:jc m:val="centerGroup"/>
                    </m:oMathParaPr>
                    <m:oMath xmlns:m="http://schemas.openxmlformats.org/officeDocument/2006/math">
                      <m:sSub>
                        <m:sSubPr>
                          <m:ctrlPr>
                            <a:rPr lang="es-ES" i="1"/>
                          </m:ctrlPr>
                        </m:sSubPr>
                        <m:e>
                          <m:r>
                            <a:rPr lang="es-ES" i="1"/>
                            <m:t>𝑥</m:t>
                          </m:r>
                        </m:e>
                        <m:sub>
                          <m:r>
                            <a:rPr lang="es-ES" i="1"/>
                            <m:t>2</m:t>
                          </m:r>
                        </m:sub>
                      </m:sSub>
                      <m:r>
                        <a:rPr lang="es-ES" i="1"/>
                        <m:t>+</m:t>
                      </m:r>
                      <m:sSub>
                        <m:sSubPr>
                          <m:ctrlPr>
                            <a:rPr lang="es-ES" i="1"/>
                          </m:ctrlPr>
                        </m:sSubPr>
                        <m:e>
                          <m:r>
                            <a:rPr lang="es-ES" i="1"/>
                            <m:t>𝑥</m:t>
                          </m:r>
                        </m:e>
                        <m:sub>
                          <m:r>
                            <a:rPr lang="es-ES" i="1"/>
                            <m:t>1</m:t>
                          </m:r>
                        </m:sub>
                      </m:sSub>
                      <m:r>
                        <a:rPr lang="es-ES" i="1"/>
                        <m:t>=0→</m:t>
                      </m:r>
                      <m:sSub>
                        <m:sSubPr>
                          <m:ctrlPr>
                            <a:rPr lang="es-ES" i="1"/>
                          </m:ctrlPr>
                        </m:sSubPr>
                        <m:e>
                          <m:acc>
                            <m:accPr>
                              <m:chr m:val="̇"/>
                              <m:ctrlPr>
                                <a:rPr lang="es-ES" i="1"/>
                              </m:ctrlPr>
                            </m:accPr>
                            <m:e>
                              <m:r>
                                <a:rPr lang="es-ES" i="1"/>
                                <m:t>𝑥</m:t>
                              </m:r>
                            </m:e>
                          </m:acc>
                        </m:e>
                        <m:sub>
                          <m:r>
                            <a:rPr lang="es-ES" i="1"/>
                            <m:t>1</m:t>
                          </m:r>
                        </m:sub>
                      </m:sSub>
                      <m:r>
                        <a:rPr lang="es-ES" i="1"/>
                        <m:t>+</m:t>
                      </m:r>
                      <m:sSub>
                        <m:sSubPr>
                          <m:ctrlPr>
                            <a:rPr lang="es-ES" i="1"/>
                          </m:ctrlPr>
                        </m:sSubPr>
                        <m:e>
                          <m:r>
                            <a:rPr lang="es-ES" i="1"/>
                            <m:t>𝑥</m:t>
                          </m:r>
                        </m:e>
                        <m:sub>
                          <m:r>
                            <a:rPr lang="es-ES" i="1"/>
                            <m:t>1</m:t>
                          </m:r>
                        </m:sub>
                      </m:sSub>
                      <m:r>
                        <a:rPr lang="es-ES" i="1"/>
                        <m:t>=0→</m:t>
                      </m:r>
                      <m:sSub>
                        <m:sSubPr>
                          <m:ctrlPr>
                            <a:rPr lang="es-ES" i="1"/>
                          </m:ctrlPr>
                        </m:sSubPr>
                        <m:e>
                          <m:r>
                            <a:rPr lang="es-ES" i="1"/>
                            <m:t>𝑥</m:t>
                          </m:r>
                        </m:e>
                        <m:sub>
                          <m:r>
                            <a:rPr lang="es-ES" i="1"/>
                            <m:t>1</m:t>
                          </m:r>
                        </m:sub>
                      </m:sSub>
                      <m:d>
                        <m:dPr>
                          <m:ctrlPr>
                            <a:rPr lang="es-ES" i="1"/>
                          </m:ctrlPr>
                        </m:dPr>
                        <m:e>
                          <m:r>
                            <a:rPr lang="es-ES" i="1"/>
                            <m:t>𝑡</m:t>
                          </m:r>
                        </m:e>
                      </m:d>
                      <m:r>
                        <a:rPr lang="es-ES" i="1"/>
                        <m:t>=</m:t>
                      </m:r>
                      <m:sSub>
                        <m:sSubPr>
                          <m:ctrlPr>
                            <a:rPr lang="es-ES" i="1"/>
                          </m:ctrlPr>
                        </m:sSubPr>
                        <m:e>
                          <m:r>
                            <a:rPr lang="es-ES" i="1"/>
                            <m:t>𝑥</m:t>
                          </m:r>
                        </m:e>
                        <m:sub>
                          <m:r>
                            <a:rPr lang="es-ES" i="1"/>
                            <m:t>10</m:t>
                          </m:r>
                        </m:sub>
                      </m:sSub>
                      <m:sSup>
                        <m:sSupPr>
                          <m:ctrlPr>
                            <a:rPr lang="es-ES" i="1"/>
                          </m:ctrlPr>
                        </m:sSupPr>
                        <m:e>
                          <m:r>
                            <a:rPr lang="es-ES" i="1"/>
                            <m:t>𝑒</m:t>
                          </m:r>
                        </m:e>
                        <m:sup>
                          <m:r>
                            <a:rPr lang="es-ES" i="1"/>
                            <m:t>−</m:t>
                          </m:r>
                          <m:r>
                            <a:rPr lang="es-ES" i="1"/>
                            <m:t>𝑡</m:t>
                          </m:r>
                        </m:sup>
                      </m:sSup>
                    </m:oMath>
                  </m:oMathPara>
                </a14:m>
                <a:endParaRPr lang="es-ES" dirty="0" smtClean="0"/>
              </a:p>
              <a:p>
                <a:pPr marL="0" indent="0">
                  <a:buNone/>
                </a:pPr>
                <a:endParaRPr lang="es-ES" dirty="0"/>
              </a:p>
              <a:p>
                <a:r>
                  <a:rPr lang="es-ES" dirty="0" smtClean="0"/>
                  <a:t>Se define una ley de control que:</a:t>
                </a:r>
                <a:endParaRPr lang="es-ES" dirty="0"/>
              </a:p>
              <a:p>
                <a:pPr marL="0" indent="0" algn="ctr">
                  <a:buNone/>
                </a:pPr>
                <a14:m>
                  <m:oMath xmlns:m="http://schemas.openxmlformats.org/officeDocument/2006/math">
                    <m:r>
                      <a:rPr lang="es-ES" i="1"/>
                      <m:t>𝜎</m:t>
                    </m:r>
                    <m:d>
                      <m:dPr>
                        <m:ctrlPr>
                          <a:rPr lang="es-ES" i="1"/>
                        </m:ctrlPr>
                      </m:dPr>
                      <m:e>
                        <m:r>
                          <a:rPr lang="es-ES" i="1"/>
                          <m:t>𝑥</m:t>
                        </m:r>
                      </m:e>
                    </m:d>
                    <m:r>
                      <a:rPr lang="es-ES" i="1"/>
                      <m:t>&gt;0→</m:t>
                    </m:r>
                    <m:acc>
                      <m:accPr>
                        <m:chr m:val="̇"/>
                        <m:ctrlPr>
                          <a:rPr lang="es-ES" i="1"/>
                        </m:ctrlPr>
                      </m:accPr>
                      <m:e>
                        <m:r>
                          <a:rPr lang="es-ES" i="1"/>
                          <m:t>𝜎</m:t>
                        </m:r>
                      </m:e>
                    </m:acc>
                    <m:d>
                      <m:dPr>
                        <m:ctrlPr>
                          <a:rPr lang="es-ES" i="1"/>
                        </m:ctrlPr>
                      </m:dPr>
                      <m:e>
                        <m:r>
                          <a:rPr lang="es-ES" i="1"/>
                          <m:t>𝑥</m:t>
                        </m:r>
                      </m:e>
                    </m:d>
                    <m:r>
                      <a:rPr lang="es-ES" i="1"/>
                      <m:t>&lt;0</m:t>
                    </m:r>
                  </m:oMath>
                </a14:m>
                <a:r>
                  <a:rPr lang="es-ES" dirty="0"/>
                  <a:t> y</a:t>
                </a:r>
                <a14:m>
                  <m:oMath xmlns:m="http://schemas.openxmlformats.org/officeDocument/2006/math">
                    <m:r>
                      <a:rPr lang="es-ES" i="1"/>
                      <m:t> </m:t>
                    </m:r>
                    <m:r>
                      <a:rPr lang="es-ES" i="1"/>
                      <m:t>𝜎</m:t>
                    </m:r>
                    <m:d>
                      <m:dPr>
                        <m:ctrlPr>
                          <a:rPr lang="es-ES" i="1"/>
                        </m:ctrlPr>
                      </m:dPr>
                      <m:e>
                        <m:r>
                          <a:rPr lang="es-ES" i="1"/>
                          <m:t>𝑥</m:t>
                        </m:r>
                      </m:e>
                    </m:d>
                    <m:r>
                      <a:rPr lang="es-ES" i="1"/>
                      <m:t>&lt;0→</m:t>
                    </m:r>
                    <m:acc>
                      <m:accPr>
                        <m:chr m:val="̇"/>
                        <m:ctrlPr>
                          <a:rPr lang="es-ES" i="1"/>
                        </m:ctrlPr>
                      </m:accPr>
                      <m:e>
                        <m:r>
                          <a:rPr lang="es-ES" i="1"/>
                          <m:t>𝜎</m:t>
                        </m:r>
                      </m:e>
                    </m:acc>
                    <m:d>
                      <m:dPr>
                        <m:ctrlPr>
                          <a:rPr lang="es-ES" i="1"/>
                        </m:ctrlPr>
                      </m:dPr>
                      <m:e>
                        <m:r>
                          <a:rPr lang="es-ES" i="1"/>
                          <m:t>𝑥</m:t>
                        </m:r>
                      </m:e>
                    </m:d>
                    <m:r>
                      <a:rPr lang="es-ES" i="1"/>
                      <m:t>&gt;0</m:t>
                    </m:r>
                  </m:oMath>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9731125" cy="4857470"/>
              </a:xfrm>
              <a:blipFill rotWithShape="0">
                <a:blip r:embed="rId2"/>
                <a:stretch>
                  <a:fillRect l="-439" t="-627"/>
                </a:stretch>
              </a:blipFill>
            </p:spPr>
            <p:txBody>
              <a:bodyPr/>
              <a:lstStyle/>
              <a:p>
                <a:r>
                  <a:rPr lang="es-ES">
                    <a:noFill/>
                  </a:rPr>
                  <a:t> </a:t>
                </a:r>
              </a:p>
            </p:txBody>
          </p:sp>
        </mc:Fallback>
      </mc:AlternateContent>
    </p:spTree>
    <p:extLst>
      <p:ext uri="{BB962C8B-B14F-4D97-AF65-F5344CB8AC3E}">
        <p14:creationId xmlns:p14="http://schemas.microsoft.com/office/powerpoint/2010/main" val="196570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stretch>
            <a:fillRect/>
          </a:stretch>
        </p:blipFill>
        <p:spPr>
          <a:xfrm>
            <a:off x="2384675" y="1411204"/>
            <a:ext cx="7677150" cy="4781550"/>
          </a:xfrm>
          <a:prstGeom prst="rect">
            <a:avLst/>
          </a:prstGeom>
        </p:spPr>
      </p:pic>
    </p:spTree>
    <p:extLst>
      <p:ext uri="{BB962C8B-B14F-4D97-AF65-F5344CB8AC3E}">
        <p14:creationId xmlns:p14="http://schemas.microsoft.com/office/powerpoint/2010/main" val="2450889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9731125" cy="3777622"/>
              </a:xfrm>
            </p:spPr>
            <p:txBody>
              <a:bodyPr/>
              <a:lstStyle/>
              <a:p>
                <a:r>
                  <a:rPr lang="es-ES" dirty="0" smtClean="0"/>
                  <a:t>2.8. </a:t>
                </a:r>
                <a:r>
                  <a:rPr lang="es-ES" dirty="0"/>
                  <a:t>FUNCIONES BARRERA</a:t>
                </a:r>
                <a:r>
                  <a:rPr lang="es-ES" dirty="0" smtClean="0"/>
                  <a:t>.</a:t>
                </a:r>
              </a:p>
              <a:p>
                <a:r>
                  <a:rPr lang="es-ES" dirty="0" smtClean="0"/>
                  <a:t>Asumiendo que tenemos una ley de control </a:t>
                </a:r>
                <a14:m>
                  <m:oMath xmlns:m="http://schemas.openxmlformats.org/officeDocument/2006/math">
                    <m:r>
                      <a:rPr lang="es-ES" b="0" i="1" smtClean="0">
                        <a:latin typeface="Cambria Math" panose="02040503050406030204" pitchFamily="18" charset="0"/>
                      </a:rPr>
                      <m:t>𝑢</m:t>
                    </m:r>
                    <m:r>
                      <a:rPr lang="es-ES" b="0" i="1" smtClean="0">
                        <a:latin typeface="Cambria Math" panose="02040503050406030204" pitchFamily="18" charset="0"/>
                      </a:rPr>
                      <m:t>=</m:t>
                    </m:r>
                    <m:r>
                      <a:rPr lang="es-ES" i="1"/>
                      <m:t>𝑢</m:t>
                    </m:r>
                    <m:d>
                      <m:dPr>
                        <m:ctrlPr>
                          <a:rPr lang="es-ES" i="1"/>
                        </m:ctrlPr>
                      </m:dPr>
                      <m:e>
                        <m:r>
                          <a:rPr lang="es-ES" i="1"/>
                          <m:t>𝑥</m:t>
                        </m:r>
                      </m:e>
                    </m:d>
                  </m:oMath>
                </a14:m>
                <a:r>
                  <a:rPr lang="es-ES" dirty="0" smtClean="0"/>
                  <a:t>, definimos </a:t>
                </a:r>
                <a:r>
                  <a:rPr lang="es-ES" dirty="0"/>
                  <a:t>una función </a:t>
                </a:r>
                <a:r>
                  <a:rPr lang="es-ES" dirty="0" smtClean="0"/>
                  <a:t>barrera </a:t>
                </a:r>
                <a14:m>
                  <m:oMath xmlns:m="http://schemas.openxmlformats.org/officeDocument/2006/math">
                    <m:r>
                      <a:rPr lang="es-ES" i="1"/>
                      <m:t>𝐵</m:t>
                    </m:r>
                    <m:r>
                      <a:rPr lang="es-ES" i="1"/>
                      <m:t>(</m:t>
                    </m:r>
                    <m:r>
                      <a:rPr lang="es-ES" i="1"/>
                      <m:t>𝑥</m:t>
                    </m:r>
                    <m:r>
                      <a:rPr lang="es-ES" i="1"/>
                      <m:t>)</m:t>
                    </m:r>
                  </m:oMath>
                </a14:m>
                <a:r>
                  <a:rPr lang="es-ES" dirty="0" smtClean="0"/>
                  <a:t> como una función </a:t>
                </a:r>
                <a:r>
                  <a:rPr lang="es-ES" dirty="0"/>
                  <a:t>que cumple</a:t>
                </a:r>
                <a:r>
                  <a:rPr lang="es-ES" dirty="0" smtClean="0"/>
                  <a:t>:</a:t>
                </a:r>
              </a:p>
              <a:p>
                <a:pPr marL="0" indent="0">
                  <a:buNone/>
                </a:pPr>
                <a:endParaRPr lang="es-ES" dirty="0" smtClean="0"/>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d>
                        <m:dPr>
                          <m:ctrlPr>
                            <a:rPr lang="es-ES" i="1"/>
                          </m:ctrlPr>
                        </m:dPr>
                        <m:e>
                          <m:r>
                            <a:rPr lang="es-ES" i="1"/>
                            <m:t>𝑥</m:t>
                          </m:r>
                        </m:e>
                      </m:d>
                      <m:r>
                        <a:rPr lang="es-ES" i="1"/>
                        <m:t>&lt;0, ∀</m:t>
                      </m:r>
                      <m:r>
                        <a:rPr lang="es-ES" i="1"/>
                        <m:t>𝑥</m:t>
                      </m:r>
                      <m:r>
                        <a:rPr lang="es-ES" i="1"/>
                        <m:t>∈</m:t>
                      </m:r>
                      <m:sSub>
                        <m:sSubPr>
                          <m:ctrlPr>
                            <a:rPr lang="es-ES" i="1"/>
                          </m:ctrlPr>
                        </m:sSubPr>
                        <m:e>
                          <m:r>
                            <a:rPr lang="es-ES" i="1"/>
                            <m:t>𝑋</m:t>
                          </m:r>
                        </m:e>
                        <m:sub>
                          <m:r>
                            <a:rPr lang="es-ES" i="1"/>
                            <m:t>0</m:t>
                          </m:r>
                        </m:sub>
                      </m:sSub>
                    </m:oMath>
                  </m:oMathPara>
                </a14:m>
                <a:endParaRPr lang="es-ES" dirty="0" smtClean="0"/>
              </a:p>
              <a:p>
                <a:pPr marL="0" indent="0">
                  <a:buNone/>
                </a:pPr>
                <a:endParaRPr lang="es-ES" i="1" dirty="0" smtClean="0"/>
              </a:p>
              <a:p>
                <a:pPr marL="0" indent="0">
                  <a:buNone/>
                </a:pPr>
                <a14:m>
                  <m:oMathPara xmlns:m="http://schemas.openxmlformats.org/officeDocument/2006/math">
                    <m:oMathParaPr>
                      <m:jc m:val="centerGroup"/>
                    </m:oMathParaPr>
                    <m:oMath xmlns:m="http://schemas.openxmlformats.org/officeDocument/2006/math">
                      <m:r>
                        <a:rPr lang="es-ES" i="1"/>
                        <m:t>𝐵</m:t>
                      </m:r>
                      <m:d>
                        <m:dPr>
                          <m:ctrlPr>
                            <a:rPr lang="es-ES" i="1"/>
                          </m:ctrlPr>
                        </m:dPr>
                        <m:e>
                          <m:r>
                            <a:rPr lang="es-ES" i="1"/>
                            <m:t>𝑥</m:t>
                          </m:r>
                        </m:e>
                      </m:d>
                      <m:r>
                        <a:rPr lang="es-ES" i="1"/>
                        <m:t>≥0, ∀</m:t>
                      </m:r>
                      <m:r>
                        <a:rPr lang="es-ES" i="1"/>
                        <m:t>𝑥</m:t>
                      </m:r>
                      <m:r>
                        <a:rPr lang="es-ES" i="1"/>
                        <m:t>∈</m:t>
                      </m:r>
                      <m:sSub>
                        <m:sSubPr>
                          <m:ctrlPr>
                            <a:rPr lang="es-ES" i="1"/>
                          </m:ctrlPr>
                        </m:sSubPr>
                        <m:e>
                          <m:r>
                            <a:rPr lang="es-ES" i="1"/>
                            <m:t>𝑋</m:t>
                          </m:r>
                        </m:e>
                        <m:sub>
                          <m:r>
                            <a:rPr lang="es-ES" i="1"/>
                            <m:t>𝑢</m:t>
                          </m:r>
                        </m:sub>
                      </m:sSub>
                    </m:oMath>
                  </m:oMathPara>
                </a14:m>
                <a:endParaRPr lang="es-ES" dirty="0" smtClean="0"/>
              </a:p>
              <a:p>
                <a:pPr marL="0" indent="0">
                  <a:buNone/>
                </a:pPr>
                <a:endParaRPr lang="es-ES" i="1" dirty="0" smtClean="0"/>
              </a:p>
              <a:p>
                <a:pPr marL="0" indent="0">
                  <a:buNone/>
                </a:pPr>
                <a14:m>
                  <m:oMathPara xmlns:m="http://schemas.openxmlformats.org/officeDocument/2006/math">
                    <m:oMathParaPr>
                      <m:jc m:val="centerGroup"/>
                    </m:oMathParaPr>
                    <m:oMath xmlns:m="http://schemas.openxmlformats.org/officeDocument/2006/math">
                      <m:f>
                        <m:fPr>
                          <m:ctrlPr>
                            <a:rPr lang="es-ES" i="1"/>
                          </m:ctrlPr>
                        </m:fPr>
                        <m:num>
                          <m:r>
                            <a:rPr lang="es-ES" i="1"/>
                            <m:t>𝜕</m:t>
                          </m:r>
                          <m:r>
                            <a:rPr lang="es-ES" i="1"/>
                            <m:t>𝐵</m:t>
                          </m:r>
                          <m:d>
                            <m:dPr>
                              <m:ctrlPr>
                                <a:rPr lang="es-ES" i="1"/>
                              </m:ctrlPr>
                            </m:dPr>
                            <m:e>
                              <m:r>
                                <a:rPr lang="es-ES" i="1"/>
                                <m:t>𝑥</m:t>
                              </m:r>
                            </m:e>
                          </m:d>
                        </m:num>
                        <m:den>
                          <m:r>
                            <a:rPr lang="es-ES" i="1"/>
                            <m:t>𝜕</m:t>
                          </m:r>
                          <m:r>
                            <a:rPr lang="es-ES" i="1"/>
                            <m:t>𝑥</m:t>
                          </m:r>
                        </m:den>
                      </m:f>
                      <m:r>
                        <a:rPr lang="es-ES" i="1"/>
                        <m:t>𝑓</m:t>
                      </m:r>
                      <m:d>
                        <m:dPr>
                          <m:ctrlPr>
                            <a:rPr lang="es-ES" i="1"/>
                          </m:ctrlPr>
                        </m:dPr>
                        <m:e>
                          <m:r>
                            <a:rPr lang="es-ES" i="1"/>
                            <m:t>𝑥</m:t>
                          </m:r>
                          <m:r>
                            <a:rPr lang="es-ES" i="1"/>
                            <m:t>,</m:t>
                          </m:r>
                          <m:r>
                            <a:rPr lang="es-ES" i="1"/>
                            <m:t>𝑢</m:t>
                          </m:r>
                          <m:d>
                            <m:dPr>
                              <m:ctrlPr>
                                <a:rPr lang="es-ES" i="1"/>
                              </m:ctrlPr>
                            </m:dPr>
                            <m:e>
                              <m:r>
                                <a:rPr lang="es-ES" i="1"/>
                                <m:t>𝑥</m:t>
                              </m:r>
                            </m:e>
                          </m:d>
                        </m:e>
                      </m:d>
                      <m:r>
                        <a:rPr lang="es-ES" i="1"/>
                        <m:t>&lt;0, ∀</m:t>
                      </m:r>
                      <m:r>
                        <a:rPr lang="es-ES" i="1"/>
                        <m:t>𝑥</m:t>
                      </m:r>
                    </m:oMath>
                  </m:oMathPara>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9731125" cy="3777622"/>
              </a:xfrm>
              <a:blipFill rotWithShape="0">
                <a:blip r:embed="rId2"/>
                <a:stretch>
                  <a:fillRect l="-439" t="-806"/>
                </a:stretch>
              </a:blipFill>
            </p:spPr>
            <p:txBody>
              <a:bodyPr/>
              <a:lstStyle/>
              <a:p>
                <a:r>
                  <a:rPr lang="es-ES">
                    <a:noFill/>
                  </a:rPr>
                  <a:t> </a:t>
                </a:r>
              </a:p>
            </p:txBody>
          </p:sp>
        </mc:Fallback>
      </mc:AlternateContent>
    </p:spTree>
    <p:extLst>
      <p:ext uri="{BB962C8B-B14F-4D97-AF65-F5344CB8AC3E}">
        <p14:creationId xmlns:p14="http://schemas.microsoft.com/office/powerpoint/2010/main" val="651531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CAPÍTULO </a:t>
            </a:r>
            <a:r>
              <a:rPr lang="es-ES" b="1" dirty="0" smtClean="0"/>
              <a:t>III:</a:t>
            </a:r>
            <a:r>
              <a:rPr lang="es-ES" b="1" dirty="0"/>
              <a:t/>
            </a:r>
            <a:br>
              <a:rPr lang="es-ES" b="1" dirty="0"/>
            </a:br>
            <a:r>
              <a:rPr lang="es-ES" b="1" dirty="0"/>
              <a:t>CÁLCULOS Y/O APLICACIONES Y OBTENCIÓN DE RESULTADOS</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p:txBody>
              <a:bodyPr>
                <a:normAutofit/>
              </a:bodyPr>
              <a:lstStyle/>
              <a:p>
                <a:r>
                  <a:rPr lang="es-ES" dirty="0" smtClean="0"/>
                  <a:t>3.1. ANÁLISIS EN EL PLANO DE FASE Y FUNCIONES BARRERA.</a:t>
                </a:r>
              </a:p>
              <a:p>
                <a:pPr marL="0" indent="0">
                  <a:buNone/>
                </a:pPr>
                <a:endParaRPr lang="es-ES" i="1" dirty="0" smtClean="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ES" i="1" smtClean="0"/>
                          </m:ctrlPr>
                        </m:mPr>
                        <m:mr>
                          <m:e>
                            <m:acc>
                              <m:accPr>
                                <m:chr m:val="̈"/>
                                <m:ctrlPr>
                                  <a:rPr lang="es-ES" i="1"/>
                                </m:ctrlPr>
                              </m:accPr>
                              <m:e>
                                <m:r>
                                  <a:rPr lang="es-ES" i="1"/>
                                  <m:t>𝑥</m:t>
                                </m:r>
                              </m:e>
                            </m:acc>
                            <m:r>
                              <a:rPr lang="es-ES" i="1"/>
                              <m:t>=</m:t>
                            </m:r>
                            <m:r>
                              <a:rPr lang="es-ES" i="1"/>
                              <m:t>𝑥𝑢</m:t>
                            </m:r>
                          </m:e>
                        </m:mr>
                        <m:mr>
                          <m:e>
                            <m:acc>
                              <m:accPr>
                                <m:chr m:val="̈"/>
                                <m:ctrlPr>
                                  <a:rPr lang="es-ES" i="1"/>
                                </m:ctrlPr>
                              </m:accPr>
                              <m:e>
                                <m:r>
                                  <a:rPr lang="es-ES" i="1"/>
                                  <m:t>𝑧</m:t>
                                </m:r>
                              </m:e>
                            </m:acc>
                            <m:r>
                              <a:rPr lang="es-ES" i="1"/>
                              <m:t>=−</m:t>
                            </m:r>
                            <m:r>
                              <a:rPr lang="es-ES" i="1"/>
                              <m:t>𝑔</m:t>
                            </m:r>
                            <m:r>
                              <a:rPr lang="es-ES" i="1"/>
                              <m:t>+</m:t>
                            </m:r>
                            <m:r>
                              <a:rPr lang="es-ES" i="1"/>
                              <m:t>𝑧𝑢</m:t>
                            </m:r>
                          </m:e>
                        </m:mr>
                      </m:m>
                      <m:r>
                        <a:rPr lang="es-ES" b="0" i="1" smtClean="0">
                          <a:latin typeface="Cambria Math" panose="02040503050406030204" pitchFamily="18" charset="0"/>
                        </a:rPr>
                        <m:t>;</m:t>
                      </m:r>
                      <m:r>
                        <a:rPr lang="es-ES" i="1"/>
                        <m:t>0≤</m:t>
                      </m:r>
                      <m:r>
                        <a:rPr lang="es-ES" i="1"/>
                        <m:t>𝑢</m:t>
                      </m:r>
                      <m:r>
                        <a:rPr lang="es-ES" i="1"/>
                        <m:t>≤</m:t>
                      </m:r>
                      <m:sSub>
                        <m:sSubPr>
                          <m:ctrlPr>
                            <a:rPr lang="es-ES" i="1"/>
                          </m:ctrlPr>
                        </m:sSubPr>
                        <m:e>
                          <m:r>
                            <a:rPr lang="es-ES" i="1"/>
                            <m:t>𝑢</m:t>
                          </m:r>
                        </m:e>
                        <m:sub>
                          <m:r>
                            <a:rPr lang="es-ES" i="1"/>
                            <m:t>𝑚𝑎𝑥</m:t>
                          </m:r>
                        </m:sub>
                      </m:sSub>
                    </m:oMath>
                  </m:oMathPara>
                </a14:m>
                <a:endParaRPr lang="es-ES" dirty="0" smtClean="0"/>
              </a:p>
              <a:p>
                <a:pPr marL="0" indent="0">
                  <a:buNone/>
                </a:pPr>
                <a:endParaRPr lang="es-ES" dirty="0" smtClean="0"/>
              </a:p>
              <a:p>
                <a:r>
                  <a:rPr lang="es-ES" dirty="0" smtClean="0"/>
                  <a:t>Realizamos los siguientes cambios de variable:</a:t>
                </a:r>
              </a:p>
              <a:p>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sSub>
                      <m:sSubPr>
                        <m:ctrlPr>
                          <a:rPr lang="es-E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𝑚𝑎𝑥</m:t>
                        </m:r>
                      </m:sub>
                    </m:sSub>
                  </m:oMath>
                </a14:m>
                <a:endParaRPr lang="es-ES" dirty="0"/>
              </a:p>
              <a:p>
                <a14:m>
                  <m:oMath xmlns:m="http://schemas.openxmlformats.org/officeDocument/2006/math">
                    <m:r>
                      <a:rPr lang="en-US" i="1"/>
                      <m:t>𝑡</m:t>
                    </m:r>
                    <m:r>
                      <a:rPr lang="en-US" i="1"/>
                      <m:t>=</m:t>
                    </m:r>
                    <m:f>
                      <m:fPr>
                        <m:ctrlPr>
                          <a:rPr lang="es-ES" i="1"/>
                        </m:ctrlPr>
                      </m:fPr>
                      <m:num>
                        <m:r>
                          <a:rPr lang="en-US" i="1"/>
                          <m:t>𝜏</m:t>
                        </m:r>
                      </m:num>
                      <m:den>
                        <m:rad>
                          <m:radPr>
                            <m:degHide m:val="on"/>
                            <m:ctrlPr>
                              <a:rPr lang="es-ES" i="1"/>
                            </m:ctrlPr>
                          </m:radPr>
                          <m:deg/>
                          <m:e>
                            <m:sSub>
                              <m:sSubPr>
                                <m:ctrlPr>
                                  <a:rPr lang="es-ES" i="1"/>
                                </m:ctrlPr>
                              </m:sSubPr>
                              <m:e>
                                <m:r>
                                  <a:rPr lang="en-US" i="1"/>
                                  <m:t>𝑢</m:t>
                                </m:r>
                              </m:e>
                              <m:sub>
                                <m:r>
                                  <a:rPr lang="en-US" i="1"/>
                                  <m:t>𝑚𝑎𝑥</m:t>
                                </m:r>
                              </m:sub>
                            </m:sSub>
                          </m:e>
                        </m:rad>
                      </m:den>
                    </m:f>
                  </m:oMath>
                </a14:m>
                <a:endParaRPr lang="es-ES" dirty="0"/>
              </a:p>
              <a:p>
                <a14:m>
                  <m:oMath xmlns:m="http://schemas.openxmlformats.org/officeDocument/2006/math">
                    <m:r>
                      <a:rPr lang="en-US" i="1"/>
                      <m:t>𝑧</m:t>
                    </m:r>
                    <m:d>
                      <m:dPr>
                        <m:ctrlPr>
                          <a:rPr lang="es-ES" i="1"/>
                        </m:ctrlPr>
                      </m:dPr>
                      <m:e>
                        <m:r>
                          <a:rPr lang="en-US" i="1"/>
                          <m:t>𝜏</m:t>
                        </m:r>
                      </m:e>
                    </m:d>
                    <m:r>
                      <a:rPr lang="en-US" i="1"/>
                      <m:t>=</m:t>
                    </m:r>
                    <m:f>
                      <m:fPr>
                        <m:ctrlPr>
                          <a:rPr lang="es-ES" i="1"/>
                        </m:ctrlPr>
                      </m:fPr>
                      <m:num>
                        <m:r>
                          <a:rPr lang="en-US" i="1"/>
                          <m:t>𝑔</m:t>
                        </m:r>
                      </m:num>
                      <m:den>
                        <m:sSub>
                          <m:sSubPr>
                            <m:ctrlPr>
                              <a:rPr lang="es-ES" i="1"/>
                            </m:ctrlPr>
                          </m:sSubPr>
                          <m:e>
                            <m:r>
                              <a:rPr lang="en-US" i="1"/>
                              <m:t>𝑢</m:t>
                            </m:r>
                          </m:e>
                          <m:sub>
                            <m:r>
                              <a:rPr lang="en-US" i="1"/>
                              <m:t>𝑚𝑎𝑥</m:t>
                            </m:r>
                          </m:sub>
                        </m:sSub>
                      </m:den>
                    </m:f>
                    <m:sSub>
                      <m:sSubPr>
                        <m:ctrlPr>
                          <a:rPr lang="es-ES" i="1"/>
                        </m:ctrlPr>
                      </m:sSubPr>
                      <m:e>
                        <m:r>
                          <a:rPr lang="en-US" i="1"/>
                          <m:t>𝑧</m:t>
                        </m:r>
                      </m:e>
                      <m:sub>
                        <m:r>
                          <a:rPr lang="en-US" i="1"/>
                          <m:t>2</m:t>
                        </m:r>
                      </m:sub>
                    </m:sSub>
                    <m:d>
                      <m:dPr>
                        <m:ctrlPr>
                          <a:rPr lang="es-ES" i="1"/>
                        </m:ctrlPr>
                      </m:dPr>
                      <m:e>
                        <m:r>
                          <a:rPr lang="en-US" i="1"/>
                          <m:t>𝜏</m:t>
                        </m:r>
                      </m:e>
                    </m:d>
                    <m:r>
                      <a:rPr lang="en-US" i="1"/>
                      <m:t>=</m:t>
                    </m:r>
                    <m:f>
                      <m:fPr>
                        <m:ctrlPr>
                          <a:rPr lang="es-ES" i="1"/>
                        </m:ctrlPr>
                      </m:fPr>
                      <m:num>
                        <m:r>
                          <a:rPr lang="en-US" i="1"/>
                          <m:t>𝑔</m:t>
                        </m:r>
                      </m:num>
                      <m:den>
                        <m:sSub>
                          <m:sSubPr>
                            <m:ctrlPr>
                              <a:rPr lang="es-ES" i="1"/>
                            </m:ctrlPr>
                          </m:sSubPr>
                          <m:e>
                            <m:r>
                              <a:rPr lang="en-US" i="1"/>
                              <m:t>𝑢</m:t>
                            </m:r>
                          </m:e>
                          <m:sub>
                            <m:r>
                              <a:rPr lang="en-US" i="1"/>
                              <m:t>𝑚𝑎𝑥</m:t>
                            </m:r>
                          </m:sub>
                        </m:sSub>
                      </m:den>
                    </m:f>
                    <m:sSub>
                      <m:sSubPr>
                        <m:ctrlPr>
                          <a:rPr lang="es-ES" i="1"/>
                        </m:ctrlPr>
                      </m:sSubPr>
                      <m:e>
                        <m:r>
                          <a:rPr lang="en-US" i="1"/>
                          <m:t>𝑧</m:t>
                        </m:r>
                      </m:e>
                      <m:sub>
                        <m:r>
                          <a:rPr lang="en-US" i="1"/>
                          <m:t>𝑓</m:t>
                        </m:r>
                      </m:sub>
                    </m:sSub>
                  </m:oMath>
                </a14:m>
                <a:endParaRPr lang="es-ES" dirty="0"/>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s-ES">
                    <a:noFill/>
                  </a:rPr>
                  <a:t> </a:t>
                </a:r>
              </a:p>
            </p:txBody>
          </p:sp>
        </mc:Fallback>
      </mc:AlternateContent>
    </p:spTree>
    <p:extLst>
      <p:ext uri="{BB962C8B-B14F-4D97-AF65-F5344CB8AC3E}">
        <p14:creationId xmlns:p14="http://schemas.microsoft.com/office/powerpoint/2010/main" val="2731848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CAPÍTULO </a:t>
            </a:r>
            <a:r>
              <a:rPr lang="es-ES" b="1" dirty="0" smtClean="0"/>
              <a:t>III:</a:t>
            </a:r>
            <a:r>
              <a:rPr lang="es-ES" b="1" dirty="0"/>
              <a:t/>
            </a:r>
            <a:br>
              <a:rPr lang="es-ES" b="1" dirty="0"/>
            </a:b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6662"/>
                <a:ext cx="8915400" cy="4966169"/>
              </a:xfrm>
            </p:spPr>
            <p:txBody>
              <a:bodyPr>
                <a:normAutofit fontScale="92500" lnSpcReduction="20000"/>
              </a:bodyPr>
              <a:lstStyle/>
              <a:p>
                <a:r>
                  <a:rPr lang="es-ES" dirty="0" smtClean="0"/>
                  <a:t>3.1. ANÁLISIS EN EL PLANO DE FASE Y FUNCIONES BARRERA.</a:t>
                </a:r>
              </a:p>
              <a:p>
                <a:pPr marL="0" indent="0">
                  <a:buNone/>
                </a:pPr>
                <a:endParaRPr lang="es-ES"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s-ES" i="1"/>
                          </m:ctrlPr>
                        </m:dPr>
                        <m:e>
                          <m:m>
                            <m:mPr>
                              <m:mcs>
                                <m:mc>
                                  <m:mcPr>
                                    <m:count m:val="1"/>
                                    <m:mcJc m:val="center"/>
                                  </m:mcPr>
                                </m:mc>
                              </m:mcs>
                              <m:ctrlPr>
                                <a:rPr lang="es-ES" i="1"/>
                              </m:ctrlPr>
                            </m:mPr>
                            <m:mr>
                              <m:e>
                                <m:acc>
                                  <m:accPr>
                                    <m:chr m:val="̈"/>
                                    <m:ctrlPr>
                                      <a:rPr lang="es-ES" i="1"/>
                                    </m:ctrlPr>
                                  </m:accPr>
                                  <m:e>
                                    <m:r>
                                      <a:rPr lang="en-US" i="1"/>
                                      <m:t>𝑥</m:t>
                                    </m:r>
                                  </m:e>
                                </m:acc>
                                <m:r>
                                  <a:rPr lang="es-ES" i="1"/>
                                  <m:t>=</m:t>
                                </m:r>
                                <m:r>
                                  <a:rPr lang="en-US" i="1"/>
                                  <m:t>𝑥𝑢</m:t>
                                </m:r>
                              </m:e>
                            </m:mr>
                            <m:mr>
                              <m:e>
                                <m:acc>
                                  <m:accPr>
                                    <m:chr m:val="̈"/>
                                    <m:ctrlPr>
                                      <a:rPr lang="es-ES" i="1"/>
                                    </m:ctrlPr>
                                  </m:accPr>
                                  <m:e>
                                    <m:r>
                                      <a:rPr lang="en-US" i="1"/>
                                      <m:t>𝑧</m:t>
                                    </m:r>
                                  </m:e>
                                </m:acc>
                                <m:r>
                                  <a:rPr lang="es-ES" i="1"/>
                                  <m:t>=−1+</m:t>
                                </m:r>
                                <m:r>
                                  <a:rPr lang="en-US" i="1"/>
                                  <m:t>𝑧𝑢</m:t>
                                </m:r>
                              </m:e>
                            </m:mr>
                          </m:m>
                        </m:e>
                      </m:d>
                      <m:r>
                        <a:rPr lang="es-ES" i="1"/>
                        <m:t>; 0≤</m:t>
                      </m:r>
                      <m:r>
                        <a:rPr lang="en-US" i="1"/>
                        <m:t>𝑢</m:t>
                      </m:r>
                      <m:r>
                        <a:rPr lang="es-ES" i="1"/>
                        <m:t>≤1</m:t>
                      </m:r>
                    </m:oMath>
                  </m:oMathPara>
                </a14:m>
                <a:endParaRPr lang="es-ES" dirty="0" smtClean="0"/>
              </a:p>
              <a:p>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𝑓</m:t>
                        </m:r>
                      </m:sub>
                    </m:sSub>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den>
                    </m:f>
                    <m:r>
                      <a:rPr lang="es-ES" i="1">
                        <a:latin typeface="Cambria Math" panose="02040503050406030204" pitchFamily="18" charset="0"/>
                      </a:rPr>
                      <m:t>≤1→</m:t>
                    </m:r>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r>
                      <a:rPr lang="es-ES" i="1">
                        <a:latin typeface="Cambria Math" panose="02040503050406030204" pitchFamily="18" charset="0"/>
                      </a:rPr>
                      <m:t>≥</m:t>
                    </m:r>
                    <m:r>
                      <a:rPr lang="es-ES" i="1">
                        <a:latin typeface="Cambria Math" panose="02040503050406030204" pitchFamily="18" charset="0"/>
                      </a:rPr>
                      <m:t>1</m:t>
                    </m:r>
                  </m:oMath>
                </a14:m>
                <a:endParaRPr lang="es-ES" dirty="0"/>
              </a:p>
              <a:p>
                <a14:m>
                  <m:oMath xmlns:m="http://schemas.openxmlformats.org/officeDocument/2006/math">
                    <m:r>
                      <a:rPr lang="es-ES" i="1">
                        <a:latin typeface="Cambria Math" panose="02040503050406030204" pitchFamily="18" charset="0"/>
                      </a:rPr>
                      <m:t>𝐴</m:t>
                    </m:r>
                    <m:r>
                      <a:rPr lang="es-ES" i="1">
                        <a:latin typeface="Cambria Math" panose="02040503050406030204" pitchFamily="18" charset="0"/>
                      </a:rPr>
                      <m:t>=</m:t>
                    </m:r>
                    <m:func>
                      <m:funcPr>
                        <m:ctrlPr>
                          <a:rPr lang="es-ES" i="1">
                            <a:latin typeface="Cambria Math" panose="02040503050406030204" pitchFamily="18" charset="0"/>
                          </a:rPr>
                        </m:ctrlPr>
                      </m:funcPr>
                      <m:fName>
                        <m:limLow>
                          <m:limLowPr>
                            <m:ctrlPr>
                              <a:rPr lang="es-ES" i="1">
                                <a:latin typeface="Cambria Math" panose="02040503050406030204" pitchFamily="18" charset="0"/>
                              </a:rPr>
                            </m:ctrlPr>
                          </m:limLowPr>
                          <m:e>
                            <m:r>
                              <m:rPr>
                                <m:sty m:val="p"/>
                              </m:rPr>
                              <a:rPr lang="es-ES">
                                <a:latin typeface="Cambria Math" panose="02040503050406030204" pitchFamily="18" charset="0"/>
                              </a:rPr>
                              <m:t>lim</m:t>
                            </m:r>
                          </m:e>
                          <m:lim>
                            <m:r>
                              <a:rPr lang="es-ES" i="1">
                                <a:latin typeface="Cambria Math" panose="02040503050406030204" pitchFamily="18" charset="0"/>
                              </a:rPr>
                              <m:t>𝑡</m:t>
                            </m:r>
                            <m:r>
                              <a:rPr lang="es-ES" i="1">
                                <a:latin typeface="Cambria Math" panose="02040503050406030204" pitchFamily="18" charset="0"/>
                              </a:rPr>
                              <m:t>→∞</m:t>
                            </m:r>
                          </m:lim>
                        </m:limLow>
                      </m:fName>
                      <m:e>
                        <m:f>
                          <m:fPr>
                            <m:ctrlPr>
                              <a:rPr lang="es-ES" i="1">
                                <a:latin typeface="Cambria Math" panose="02040503050406030204" pitchFamily="18" charset="0"/>
                              </a:rPr>
                            </m:ctrlPr>
                          </m:fPr>
                          <m:num>
                            <m:acc>
                              <m:accPr>
                                <m:chr m:val="̇"/>
                                <m:ctrlPr>
                                  <a:rPr lang="es-ES" i="1">
                                    <a:latin typeface="Cambria Math" panose="02040503050406030204" pitchFamily="18" charset="0"/>
                                  </a:rPr>
                                </m:ctrlPr>
                              </m:accPr>
                              <m:e>
                                <m:r>
                                  <a:rPr lang="es-ES" i="1">
                                    <a:latin typeface="Cambria Math" panose="02040503050406030204" pitchFamily="18" charset="0"/>
                                  </a:rPr>
                                  <m:t>𝑥</m:t>
                                </m:r>
                              </m:e>
                            </m:acc>
                          </m:num>
                          <m:den>
                            <m:r>
                              <a:rPr lang="es-ES" i="1">
                                <a:latin typeface="Cambria Math" panose="02040503050406030204" pitchFamily="18" charset="0"/>
                              </a:rPr>
                              <m:t>𝑥</m:t>
                            </m:r>
                          </m:den>
                        </m:f>
                      </m:e>
                    </m:func>
                    <m:r>
                      <a:rPr lang="es-ES" i="1">
                        <a:latin typeface="Cambria Math" panose="02040503050406030204" pitchFamily="18" charset="0"/>
                      </a:rPr>
                      <m:t>=</m:t>
                    </m:r>
                    <m:func>
                      <m:funcPr>
                        <m:ctrlPr>
                          <a:rPr lang="es-ES" i="1">
                            <a:latin typeface="Cambria Math" panose="02040503050406030204" pitchFamily="18" charset="0"/>
                          </a:rPr>
                        </m:ctrlPr>
                      </m:funcPr>
                      <m:fName>
                        <m:limLow>
                          <m:limLowPr>
                            <m:ctrlPr>
                              <a:rPr lang="es-ES" i="1">
                                <a:latin typeface="Cambria Math" panose="02040503050406030204" pitchFamily="18" charset="0"/>
                              </a:rPr>
                            </m:ctrlPr>
                          </m:limLowPr>
                          <m:e>
                            <m:r>
                              <m:rPr>
                                <m:sty m:val="p"/>
                              </m:rPr>
                              <a:rPr lang="es-ES">
                                <a:latin typeface="Cambria Math" panose="02040503050406030204" pitchFamily="18" charset="0"/>
                              </a:rPr>
                              <m:t>lim</m:t>
                            </m:r>
                          </m:e>
                          <m:lim>
                            <m:r>
                              <a:rPr lang="es-ES" i="1">
                                <a:latin typeface="Cambria Math" panose="02040503050406030204" pitchFamily="18" charset="0"/>
                              </a:rPr>
                              <m:t>𝑡</m:t>
                            </m:r>
                            <m:r>
                              <a:rPr lang="es-ES" i="1">
                                <a:latin typeface="Cambria Math" panose="02040503050406030204" pitchFamily="18" charset="0"/>
                              </a:rPr>
                              <m:t>→∞</m:t>
                            </m:r>
                          </m:lim>
                        </m:limLow>
                      </m:fName>
                      <m:e>
                        <m:f>
                          <m:fPr>
                            <m:ctrlPr>
                              <a:rPr lang="es-ES" i="1">
                                <a:latin typeface="Cambria Math" panose="02040503050406030204" pitchFamily="18" charset="0"/>
                              </a:rPr>
                            </m:ctrlPr>
                          </m:fPr>
                          <m:num>
                            <m:acc>
                              <m:accPr>
                                <m:chr m:val="̈"/>
                                <m:ctrlPr>
                                  <a:rPr lang="es-ES" i="1">
                                    <a:latin typeface="Cambria Math" panose="02040503050406030204" pitchFamily="18" charset="0"/>
                                  </a:rPr>
                                </m:ctrlPr>
                              </m:accPr>
                              <m:e>
                                <m:r>
                                  <a:rPr lang="es-ES" i="1">
                                    <a:latin typeface="Cambria Math" panose="02040503050406030204" pitchFamily="18" charset="0"/>
                                  </a:rPr>
                                  <m:t>𝑥</m:t>
                                </m:r>
                              </m:e>
                            </m:acc>
                          </m:num>
                          <m:den>
                            <m:acc>
                              <m:accPr>
                                <m:chr m:val="̇"/>
                                <m:ctrlPr>
                                  <a:rPr lang="es-ES" i="1">
                                    <a:latin typeface="Cambria Math" panose="02040503050406030204" pitchFamily="18" charset="0"/>
                                  </a:rPr>
                                </m:ctrlPr>
                              </m:accPr>
                              <m:e>
                                <m:r>
                                  <a:rPr lang="es-ES" i="1">
                                    <a:latin typeface="Cambria Math" panose="02040503050406030204" pitchFamily="18" charset="0"/>
                                  </a:rPr>
                                  <m:t>𝑥</m:t>
                                </m:r>
                              </m:e>
                            </m:acc>
                          </m:den>
                        </m:f>
                        <m:r>
                          <a:rPr lang="es-ES" i="1">
                            <a:latin typeface="Cambria Math" panose="02040503050406030204" pitchFamily="18" charset="0"/>
                          </a:rPr>
                          <m:t>=</m:t>
                        </m:r>
                      </m:e>
                    </m:func>
                    <m:func>
                      <m:funcPr>
                        <m:ctrlPr>
                          <a:rPr lang="es-ES" i="1">
                            <a:latin typeface="Cambria Math" panose="02040503050406030204" pitchFamily="18" charset="0"/>
                          </a:rPr>
                        </m:ctrlPr>
                      </m:funcPr>
                      <m:fName>
                        <m:limLow>
                          <m:limLowPr>
                            <m:ctrlPr>
                              <a:rPr lang="es-ES" i="1">
                                <a:latin typeface="Cambria Math" panose="02040503050406030204" pitchFamily="18" charset="0"/>
                              </a:rPr>
                            </m:ctrlPr>
                          </m:limLowPr>
                          <m:e>
                            <m:r>
                              <m:rPr>
                                <m:sty m:val="p"/>
                              </m:rPr>
                              <a:rPr lang="es-ES">
                                <a:latin typeface="Cambria Math" panose="02040503050406030204" pitchFamily="18" charset="0"/>
                              </a:rPr>
                              <m:t>lim</m:t>
                            </m:r>
                          </m:e>
                          <m:lim>
                            <m:r>
                              <a:rPr lang="es-ES" i="1">
                                <a:latin typeface="Cambria Math" panose="02040503050406030204" pitchFamily="18" charset="0"/>
                              </a:rPr>
                              <m:t>𝑡</m:t>
                            </m:r>
                            <m:r>
                              <a:rPr lang="es-ES" i="1">
                                <a:latin typeface="Cambria Math" panose="02040503050406030204" pitchFamily="18" charset="0"/>
                              </a:rPr>
                              <m:t>→∞</m:t>
                            </m:r>
                          </m:lim>
                        </m:limLow>
                      </m:fName>
                      <m:e>
                        <m:f>
                          <m:fPr>
                            <m:ctrlPr>
                              <a:rPr lang="es-ES" i="1">
                                <a:latin typeface="Cambria Math" panose="02040503050406030204" pitchFamily="18" charset="0"/>
                              </a:rPr>
                            </m:ctrlPr>
                          </m:fPr>
                          <m:num>
                            <m:r>
                              <a:rPr lang="es-ES" i="1">
                                <a:latin typeface="Cambria Math" panose="02040503050406030204" pitchFamily="18" charset="0"/>
                              </a:rPr>
                              <m:t>𝑥</m:t>
                            </m:r>
                          </m:num>
                          <m:den>
                            <m:acc>
                              <m:accPr>
                                <m:chr m:val="̇"/>
                                <m:ctrlPr>
                                  <a:rPr lang="es-ES" i="1">
                                    <a:latin typeface="Cambria Math" panose="02040503050406030204" pitchFamily="18" charset="0"/>
                                  </a:rPr>
                                </m:ctrlPr>
                              </m:accPr>
                              <m:e>
                                <m:r>
                                  <a:rPr lang="es-ES" i="1">
                                    <a:latin typeface="Cambria Math" panose="02040503050406030204" pitchFamily="18" charset="0"/>
                                  </a:rPr>
                                  <m:t>𝑥</m:t>
                                </m:r>
                              </m:e>
                            </m:acc>
                          </m:den>
                        </m:f>
                      </m:e>
                    </m:func>
                    <m:r>
                      <a:rPr lang="es-ES" i="1">
                        <a:latin typeface="Cambria Math" panose="02040503050406030204" pitchFamily="18" charset="0"/>
                      </a:rPr>
                      <m:t>𝑢</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𝑓</m:t>
                        </m:r>
                      </m:sub>
                    </m:sSub>
                    <m:func>
                      <m:funcPr>
                        <m:ctrlPr>
                          <a:rPr lang="es-ES" i="1">
                            <a:latin typeface="Cambria Math" panose="02040503050406030204" pitchFamily="18" charset="0"/>
                          </a:rPr>
                        </m:ctrlPr>
                      </m:funcPr>
                      <m:fName>
                        <m:limLow>
                          <m:limLowPr>
                            <m:ctrlPr>
                              <a:rPr lang="es-ES" i="1">
                                <a:latin typeface="Cambria Math" panose="02040503050406030204" pitchFamily="18" charset="0"/>
                              </a:rPr>
                            </m:ctrlPr>
                          </m:limLowPr>
                          <m:e>
                            <m:r>
                              <m:rPr>
                                <m:sty m:val="p"/>
                              </m:rPr>
                              <a:rPr lang="es-ES">
                                <a:latin typeface="Cambria Math" panose="02040503050406030204" pitchFamily="18" charset="0"/>
                              </a:rPr>
                              <m:t>lim</m:t>
                            </m:r>
                          </m:e>
                          <m:lim>
                            <m:r>
                              <a:rPr lang="es-ES" i="1">
                                <a:latin typeface="Cambria Math" panose="02040503050406030204" pitchFamily="18" charset="0"/>
                              </a:rPr>
                              <m:t>𝑡</m:t>
                            </m:r>
                            <m:r>
                              <a:rPr lang="es-ES" i="1">
                                <a:latin typeface="Cambria Math" panose="02040503050406030204" pitchFamily="18" charset="0"/>
                              </a:rPr>
                              <m:t>→∞</m:t>
                            </m:r>
                          </m:lim>
                        </m:limLow>
                      </m:fName>
                      <m:e>
                        <m:f>
                          <m:fPr>
                            <m:ctrlPr>
                              <a:rPr lang="es-ES" i="1">
                                <a:latin typeface="Cambria Math" panose="02040503050406030204" pitchFamily="18" charset="0"/>
                              </a:rPr>
                            </m:ctrlPr>
                          </m:fPr>
                          <m:num>
                            <m:r>
                              <a:rPr lang="es-ES" i="1">
                                <a:latin typeface="Cambria Math" panose="02040503050406030204" pitchFamily="18" charset="0"/>
                              </a:rPr>
                              <m:t>𝑥</m:t>
                            </m:r>
                          </m:num>
                          <m:den>
                            <m:acc>
                              <m:accPr>
                                <m:chr m:val="̇"/>
                                <m:ctrlPr>
                                  <a:rPr lang="es-ES" i="1">
                                    <a:latin typeface="Cambria Math" panose="02040503050406030204" pitchFamily="18" charset="0"/>
                                  </a:rPr>
                                </m:ctrlPr>
                              </m:accPr>
                              <m:e>
                                <m:r>
                                  <a:rPr lang="es-ES" i="1">
                                    <a:latin typeface="Cambria Math" panose="02040503050406030204" pitchFamily="18" charset="0"/>
                                  </a:rPr>
                                  <m:t>𝑥</m:t>
                                </m:r>
                              </m:e>
                            </m:acc>
                          </m:den>
                        </m:f>
                      </m:e>
                    </m:func>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𝑓</m:t>
                        </m:r>
                      </m:sub>
                    </m:sSub>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𝐴</m:t>
                        </m:r>
                      </m:den>
                    </m:f>
                    <m:r>
                      <a:rPr lang="es-ES" i="1">
                        <a:latin typeface="Cambria Math" panose="02040503050406030204" pitchFamily="18" charset="0"/>
                      </a:rPr>
                      <m:t>→</m:t>
                    </m:r>
                    <m:r>
                      <a:rPr lang="es-ES" i="1">
                        <a:latin typeface="Cambria Math" panose="02040503050406030204" pitchFamily="18" charset="0"/>
                      </a:rPr>
                      <m:t>𝐴</m:t>
                    </m:r>
                    <m:r>
                      <a:rPr lang="es-ES" i="1">
                        <a:latin typeface="Cambria Math" panose="02040503050406030204" pitchFamily="18" charset="0"/>
                      </a:rPr>
                      <m:t>=±</m:t>
                    </m:r>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𝑓</m:t>
                            </m:r>
                          </m:sub>
                        </m:sSub>
                      </m:e>
                    </m:rad>
                    <m:r>
                      <a:rPr lang="es-ES" i="1">
                        <a:latin typeface="Cambria Math" panose="02040503050406030204" pitchFamily="18" charset="0"/>
                      </a:rPr>
                      <m:t>→</m:t>
                    </m:r>
                    <m:r>
                      <a:rPr lang="es-ES" i="1">
                        <a:latin typeface="Cambria Math" panose="02040503050406030204" pitchFamily="18" charset="0"/>
                      </a:rPr>
                      <m:t>𝐴</m:t>
                    </m:r>
                    <m:r>
                      <a:rPr lang="es-ES" i="1">
                        <a:latin typeface="Cambria Math" panose="02040503050406030204" pitchFamily="18" charset="0"/>
                      </a:rPr>
                      <m:t>=</m:t>
                    </m:r>
                    <m:f>
                      <m:fPr>
                        <m:ctrlPr>
                          <a:rPr lang="es-ES" i="1">
                            <a:latin typeface="Cambria Math" panose="02040503050406030204" pitchFamily="18" charset="0"/>
                          </a:rPr>
                        </m:ctrlPr>
                      </m:fPr>
                      <m:num>
                        <m:r>
                          <a:rPr lang="en-US" i="1">
                            <a:latin typeface="Cambria Math" panose="02040503050406030204" pitchFamily="18" charset="0"/>
                          </a:rPr>
                          <m:t>−1</m:t>
                        </m:r>
                      </m:num>
                      <m:den>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𝑓</m:t>
                                </m:r>
                              </m:sub>
                            </m:sSub>
                          </m:e>
                        </m:rad>
                      </m:den>
                    </m:f>
                  </m:oMath>
                </a14:m>
                <a:endParaRPr lang="es-ES" dirty="0" smtClean="0"/>
              </a:p>
              <a:p>
                <a:endParaRPr lang="es-ES" dirty="0" smtClean="0"/>
              </a:p>
              <a:p>
                <a:r>
                  <a:rPr lang="es-ES" dirty="0" smtClean="0"/>
                  <a:t>Realizamos los siguientes cambios de variable:</a:t>
                </a:r>
              </a:p>
              <a:p>
                <a:pPr marL="0" indent="0">
                  <a:buNone/>
                </a:pPr>
                <a14:m>
                  <m:oMathPara xmlns:m="http://schemas.openxmlformats.org/officeDocument/2006/math">
                    <m:oMathParaPr>
                      <m:jc m:val="centerGroup"/>
                    </m:oMathParaPr>
                    <m:oMath xmlns:m="http://schemas.openxmlformats.org/officeDocument/2006/math">
                      <m:r>
                        <a:rPr lang="en-US" i="1"/>
                        <m:t>𝑇</m:t>
                      </m:r>
                      <m:r>
                        <a:rPr lang="en-US" i="1"/>
                        <m:t>=−</m:t>
                      </m:r>
                      <m:f>
                        <m:fPr>
                          <m:ctrlPr>
                            <a:rPr lang="es-ES" i="1"/>
                          </m:ctrlPr>
                        </m:fPr>
                        <m:num>
                          <m:r>
                            <a:rPr lang="en-US" i="1"/>
                            <m:t>𝑥</m:t>
                          </m:r>
                        </m:num>
                        <m:den>
                          <m:acc>
                            <m:accPr>
                              <m:chr m:val="̇"/>
                              <m:ctrlPr>
                                <a:rPr lang="es-ES" i="1"/>
                              </m:ctrlPr>
                            </m:accPr>
                            <m:e>
                              <m:r>
                                <a:rPr lang="en-US" i="1"/>
                                <m:t>𝑥</m:t>
                              </m:r>
                            </m:e>
                          </m:acc>
                        </m:den>
                      </m:f>
                    </m:oMath>
                  </m:oMathPara>
                </a14:m>
                <a:endParaRPr lang="es-ES" dirty="0" smtClean="0"/>
              </a:p>
              <a:p>
                <a:pPr marL="0" indent="0">
                  <a:buNone/>
                </a:pPr>
                <a14:m>
                  <m:oMathPara xmlns:m="http://schemas.openxmlformats.org/officeDocument/2006/math">
                    <m:oMathParaPr>
                      <m:jc m:val="centerGroup"/>
                    </m:oMathParaPr>
                    <m:oMath xmlns:m="http://schemas.openxmlformats.org/officeDocument/2006/math">
                      <m:sSub>
                        <m:sSubPr>
                          <m:ctrlPr>
                            <a:rPr lang="es-ES" i="1"/>
                          </m:ctrlPr>
                        </m:sSubPr>
                        <m:e>
                          <m:r>
                            <a:rPr lang="en-US" i="1"/>
                            <m:t>𝑧</m:t>
                          </m:r>
                        </m:e>
                        <m:sub>
                          <m:r>
                            <a:rPr lang="en-US" i="1"/>
                            <m:t>𝑐</m:t>
                          </m:r>
                        </m:sub>
                      </m:sSub>
                      <m:r>
                        <a:rPr lang="en-US" i="1"/>
                        <m:t>=</m:t>
                      </m:r>
                      <m:r>
                        <a:rPr lang="en-US" i="1"/>
                        <m:t>𝑧</m:t>
                      </m:r>
                      <m:r>
                        <a:rPr lang="en-US" i="1"/>
                        <m:t>−</m:t>
                      </m:r>
                      <m:f>
                        <m:fPr>
                          <m:ctrlPr>
                            <a:rPr lang="es-ES" i="1"/>
                          </m:ctrlPr>
                        </m:fPr>
                        <m:num>
                          <m:r>
                            <a:rPr lang="en-US" i="1"/>
                            <m:t>𝑥</m:t>
                          </m:r>
                        </m:num>
                        <m:den>
                          <m:acc>
                            <m:accPr>
                              <m:chr m:val="̇"/>
                              <m:ctrlPr>
                                <a:rPr lang="es-ES" i="1"/>
                              </m:ctrlPr>
                            </m:accPr>
                            <m:e>
                              <m:r>
                                <a:rPr lang="en-US" i="1"/>
                                <m:t>𝑥</m:t>
                              </m:r>
                            </m:e>
                          </m:acc>
                        </m:den>
                      </m:f>
                      <m:acc>
                        <m:accPr>
                          <m:chr m:val="̇"/>
                          <m:ctrlPr>
                            <a:rPr lang="es-ES" i="1"/>
                          </m:ctrlPr>
                        </m:accPr>
                        <m:e>
                          <m:r>
                            <a:rPr lang="en-US" i="1"/>
                            <m:t>𝑧</m:t>
                          </m:r>
                        </m:e>
                      </m:acc>
                      <m:r>
                        <a:rPr lang="en-US" i="1"/>
                        <m:t>−</m:t>
                      </m:r>
                      <m:f>
                        <m:fPr>
                          <m:ctrlPr>
                            <a:rPr lang="es-ES" i="1"/>
                          </m:ctrlPr>
                        </m:fPr>
                        <m:num>
                          <m:r>
                            <a:rPr lang="en-US" i="1"/>
                            <m:t>1</m:t>
                          </m:r>
                        </m:num>
                        <m:den>
                          <m:r>
                            <a:rPr lang="en-US" i="1"/>
                            <m:t>2</m:t>
                          </m:r>
                        </m:den>
                      </m:f>
                      <m:sSup>
                        <m:sSupPr>
                          <m:ctrlPr>
                            <a:rPr lang="es-ES" i="1"/>
                          </m:ctrlPr>
                        </m:sSupPr>
                        <m:e>
                          <m:d>
                            <m:dPr>
                              <m:ctrlPr>
                                <a:rPr lang="es-ES" i="1"/>
                              </m:ctrlPr>
                            </m:dPr>
                            <m:e>
                              <m:f>
                                <m:fPr>
                                  <m:ctrlPr>
                                    <a:rPr lang="es-ES" i="1"/>
                                  </m:ctrlPr>
                                </m:fPr>
                                <m:num>
                                  <m:r>
                                    <a:rPr lang="en-US" i="1"/>
                                    <m:t>𝑥</m:t>
                                  </m:r>
                                </m:num>
                                <m:den>
                                  <m:acc>
                                    <m:accPr>
                                      <m:chr m:val="̇"/>
                                      <m:ctrlPr>
                                        <a:rPr lang="es-ES" i="1"/>
                                      </m:ctrlPr>
                                    </m:accPr>
                                    <m:e>
                                      <m:r>
                                        <a:rPr lang="en-US" i="1"/>
                                        <m:t>𝑥</m:t>
                                      </m:r>
                                    </m:e>
                                  </m:acc>
                                </m:den>
                              </m:f>
                            </m:e>
                          </m:d>
                        </m:e>
                        <m:sup>
                          <m:r>
                            <a:rPr lang="en-US" i="1"/>
                            <m:t>2</m:t>
                          </m:r>
                        </m:sup>
                      </m:sSup>
                    </m:oMath>
                  </m:oMathPara>
                </a14:m>
                <a:endParaRPr lang="es-ES" dirty="0" smtClean="0"/>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func>
                        <m:funcPr>
                          <m:ctrlPr>
                            <a:rPr lang="es-ES" i="1"/>
                          </m:ctrlPr>
                        </m:funcPr>
                        <m:fName>
                          <m:limLow>
                            <m:limLowPr>
                              <m:ctrlPr>
                                <a:rPr lang="es-ES" i="1"/>
                              </m:ctrlPr>
                            </m:limLowPr>
                            <m:e>
                              <m:r>
                                <m:rPr>
                                  <m:sty m:val="p"/>
                                </m:rPr>
                                <a:rPr lang="en-US"/>
                                <m:t>lim</m:t>
                              </m:r>
                            </m:e>
                            <m:lim>
                              <m:r>
                                <m:rPr>
                                  <m:sty m:val="p"/>
                                </m:rPr>
                                <a:rPr lang="en-US"/>
                                <m:t>t</m:t>
                              </m:r>
                              <m:r>
                                <a:rPr lang="en-US"/>
                                <m:t>→∞</m:t>
                              </m:r>
                            </m:lim>
                          </m:limLow>
                        </m:fName>
                        <m:e>
                          <m:r>
                            <a:rPr lang="en-US" i="1"/>
                            <m:t>𝑇</m:t>
                          </m:r>
                        </m:e>
                      </m:func>
                      <m:r>
                        <a:rPr lang="en-US" i="1"/>
                        <m:t>=</m:t>
                      </m:r>
                      <m:rad>
                        <m:radPr>
                          <m:degHide m:val="on"/>
                          <m:ctrlPr>
                            <a:rPr lang="es-ES" i="1"/>
                          </m:ctrlPr>
                        </m:radPr>
                        <m:deg/>
                        <m:e>
                          <m:sSub>
                            <m:sSubPr>
                              <m:ctrlPr>
                                <a:rPr lang="es-ES" i="1"/>
                              </m:ctrlPr>
                            </m:sSubPr>
                            <m:e>
                              <m:r>
                                <a:rPr lang="en-US" i="1"/>
                                <m:t>𝑧</m:t>
                              </m:r>
                            </m:e>
                            <m:sub>
                              <m:r>
                                <a:rPr lang="en-US" i="1"/>
                                <m:t>𝑓</m:t>
                              </m:r>
                            </m:sub>
                          </m:sSub>
                        </m:e>
                      </m:rad>
                    </m:oMath>
                  </m:oMathPara>
                </a14:m>
                <a:endParaRPr lang="es-ES" dirty="0" smtClean="0"/>
              </a:p>
              <a:p>
                <a:pPr marL="0" indent="0">
                  <a:buNone/>
                </a:pPr>
                <a14:m>
                  <m:oMathPara xmlns:m="http://schemas.openxmlformats.org/officeDocument/2006/math">
                    <m:oMathParaPr>
                      <m:jc m:val="centerGroup"/>
                    </m:oMathParaPr>
                    <m:oMath xmlns:m="http://schemas.openxmlformats.org/officeDocument/2006/math">
                      <m:func>
                        <m:funcPr>
                          <m:ctrlPr>
                            <a:rPr lang="es-ES" i="1"/>
                          </m:ctrlPr>
                        </m:funcPr>
                        <m:fName>
                          <m:limLow>
                            <m:limLowPr>
                              <m:ctrlPr>
                                <a:rPr lang="es-ES" i="1"/>
                              </m:ctrlPr>
                            </m:limLowPr>
                            <m:e>
                              <m:r>
                                <m:rPr>
                                  <m:sty m:val="p"/>
                                </m:rPr>
                                <a:rPr lang="en-US"/>
                                <m:t>lim</m:t>
                              </m:r>
                            </m:e>
                            <m:lim>
                              <m:r>
                                <m:rPr>
                                  <m:sty m:val="p"/>
                                </m:rPr>
                                <a:rPr lang="en-US"/>
                                <m:t>t</m:t>
                              </m:r>
                              <m:r>
                                <a:rPr lang="en-US"/>
                                <m:t>→∞</m:t>
                              </m:r>
                            </m:lim>
                          </m:limLow>
                        </m:fName>
                        <m:e>
                          <m:sSub>
                            <m:sSubPr>
                              <m:ctrlPr>
                                <a:rPr lang="es-ES" i="1"/>
                              </m:ctrlPr>
                            </m:sSubPr>
                            <m:e>
                              <m:r>
                                <a:rPr lang="en-US" i="1"/>
                                <m:t>𝑧</m:t>
                              </m:r>
                            </m:e>
                            <m:sub>
                              <m:r>
                                <a:rPr lang="en-US" i="1"/>
                                <m:t>𝑐</m:t>
                              </m:r>
                            </m:sub>
                          </m:sSub>
                        </m:e>
                      </m:func>
                      <m:r>
                        <a:rPr lang="en-US" i="1"/>
                        <m:t>=</m:t>
                      </m:r>
                      <m:f>
                        <m:fPr>
                          <m:ctrlPr>
                            <a:rPr lang="es-ES" i="1"/>
                          </m:ctrlPr>
                        </m:fPr>
                        <m:num>
                          <m:sSub>
                            <m:sSubPr>
                              <m:ctrlPr>
                                <a:rPr lang="es-ES" i="1"/>
                              </m:ctrlPr>
                            </m:sSubPr>
                            <m:e>
                              <m:r>
                                <a:rPr lang="en-US" i="1"/>
                                <m:t>𝑧</m:t>
                              </m:r>
                            </m:e>
                            <m:sub>
                              <m:r>
                                <a:rPr lang="en-US" i="1"/>
                                <m:t>𝑓</m:t>
                              </m:r>
                            </m:sub>
                          </m:sSub>
                        </m:num>
                        <m:den>
                          <m:r>
                            <a:rPr lang="en-US" i="1"/>
                            <m:t>2</m:t>
                          </m:r>
                        </m:den>
                      </m:f>
                    </m:oMath>
                  </m:oMathPara>
                </a14:m>
                <a:endParaRPr lang="es-ES" dirty="0" smtClean="0"/>
              </a:p>
              <a:p>
                <a:endParaRPr lang="es-ES" dirty="0"/>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6662"/>
                <a:ext cx="8915400" cy="4966169"/>
              </a:xfrm>
              <a:blipFill rotWithShape="0">
                <a:blip r:embed="rId2"/>
                <a:stretch>
                  <a:fillRect l="-342" t="-4908"/>
                </a:stretch>
              </a:blipFill>
            </p:spPr>
            <p:txBody>
              <a:bodyPr/>
              <a:lstStyle/>
              <a:p>
                <a:r>
                  <a:rPr lang="es-ES">
                    <a:noFill/>
                  </a:rPr>
                  <a:t> </a:t>
                </a:r>
              </a:p>
            </p:txBody>
          </p:sp>
        </mc:Fallback>
      </mc:AlternateContent>
    </p:spTree>
    <p:extLst>
      <p:ext uri="{BB962C8B-B14F-4D97-AF65-F5344CB8AC3E}">
        <p14:creationId xmlns:p14="http://schemas.microsoft.com/office/powerpoint/2010/main" val="1189460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CAPÍTULO </a:t>
            </a:r>
            <a:r>
              <a:rPr lang="es-ES" b="1" dirty="0" smtClean="0"/>
              <a:t>III:</a:t>
            </a:r>
            <a:r>
              <a:rPr lang="es-ES" b="1" dirty="0"/>
              <a:t/>
            </a:r>
            <a:br>
              <a:rPr lang="es-ES" b="1" dirty="0"/>
            </a:b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6662"/>
                <a:ext cx="8915400" cy="4966169"/>
              </a:xfrm>
            </p:spPr>
            <p:txBody>
              <a:bodyPr>
                <a:normAutofit/>
              </a:bodyPr>
              <a:lstStyle/>
              <a:p>
                <a:r>
                  <a:rPr lang="es-ES" dirty="0" smtClean="0"/>
                  <a:t>3.1. ANÁLISIS EN EL PLANO DE FASE Y FUNCIONES BARRERA.</a:t>
                </a:r>
              </a:p>
              <a:p>
                <a:pPr marL="0" indent="0">
                  <a:buNone/>
                </a:pPr>
                <a:endParaRPr lang="es-ES" i="1" dirty="0" smtClean="0"/>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s-ES" i="1"/>
                            <m:t>𝑇</m:t>
                          </m:r>
                        </m:e>
                      </m:acc>
                      <m:r>
                        <a:rPr lang="es-ES"/>
                        <m:t>=</m:t>
                      </m:r>
                      <m:r>
                        <a:rPr lang="es-ES" i="1"/>
                        <m:t>−</m:t>
                      </m:r>
                      <m:r>
                        <a:rPr lang="es-ES"/>
                        <m:t>1+</m:t>
                      </m:r>
                      <m:sSup>
                        <m:sSupPr>
                          <m:ctrlPr>
                            <a:rPr lang="es-ES" i="1"/>
                          </m:ctrlPr>
                        </m:sSupPr>
                        <m:e>
                          <m:r>
                            <a:rPr lang="es-ES" i="1"/>
                            <m:t>𝑇</m:t>
                          </m:r>
                        </m:e>
                        <m:sup>
                          <m:r>
                            <a:rPr lang="es-ES"/>
                            <m:t>2</m:t>
                          </m:r>
                        </m:sup>
                      </m:sSup>
                      <m:r>
                        <a:rPr lang="es-ES" i="1"/>
                        <m:t>𝑢</m:t>
                      </m:r>
                    </m:oMath>
                  </m:oMathPara>
                </a14:m>
                <a:endParaRPr lang="es-ES" dirty="0"/>
              </a:p>
              <a:p>
                <a:pPr marL="0" indent="0">
                  <a:buNone/>
                </a:pPr>
                <a14:m>
                  <m:oMathPara xmlns:m="http://schemas.openxmlformats.org/officeDocument/2006/math">
                    <m:oMathParaPr>
                      <m:jc m:val="centerGroup"/>
                    </m:oMathParaPr>
                    <m:oMath xmlns:m="http://schemas.openxmlformats.org/officeDocument/2006/math">
                      <m:sSub>
                        <m:sSubPr>
                          <m:ctrlPr>
                            <a:rPr lang="es-ES" i="1"/>
                          </m:ctrlPr>
                        </m:sSubPr>
                        <m:e>
                          <m:acc>
                            <m:accPr>
                              <m:chr m:val="̇"/>
                              <m:ctrlPr>
                                <a:rPr lang="es-ES" i="1"/>
                              </m:ctrlPr>
                            </m:accPr>
                            <m:e>
                              <m:r>
                                <a:rPr lang="es-ES" i="1"/>
                                <m:t>𝑧</m:t>
                              </m:r>
                            </m:e>
                          </m:acc>
                        </m:e>
                        <m:sub>
                          <m:r>
                            <a:rPr lang="es-ES" i="1"/>
                            <m:t>𝑐</m:t>
                          </m:r>
                        </m:sub>
                      </m:sSub>
                      <m:r>
                        <a:rPr lang="es-ES"/>
                        <m:t>=</m:t>
                      </m:r>
                      <m:r>
                        <a:rPr lang="es-ES" i="1"/>
                        <m:t>𝑇</m:t>
                      </m:r>
                      <m:d>
                        <m:dPr>
                          <m:ctrlPr>
                            <a:rPr lang="es-ES" i="1"/>
                          </m:ctrlPr>
                        </m:dPr>
                        <m:e>
                          <m:sSub>
                            <m:sSubPr>
                              <m:ctrlPr>
                                <a:rPr lang="es-ES" i="1"/>
                              </m:ctrlPr>
                            </m:sSubPr>
                            <m:e>
                              <m:r>
                                <a:rPr lang="es-ES" i="1"/>
                                <m:t>𝑧</m:t>
                              </m:r>
                            </m:e>
                            <m:sub>
                              <m:r>
                                <a:rPr lang="es-ES" i="1"/>
                                <m:t>𝑐</m:t>
                              </m:r>
                            </m:sub>
                          </m:sSub>
                          <m:r>
                            <a:rPr lang="es-ES" i="1"/>
                            <m:t>−</m:t>
                          </m:r>
                          <m:f>
                            <m:fPr>
                              <m:ctrlPr>
                                <a:rPr lang="es-ES" i="1"/>
                              </m:ctrlPr>
                            </m:fPr>
                            <m:num>
                              <m:r>
                                <a:rPr lang="es-ES"/>
                                <m:t>1</m:t>
                              </m:r>
                            </m:num>
                            <m:den>
                              <m:r>
                                <a:rPr lang="es-ES"/>
                                <m:t>2</m:t>
                              </m:r>
                            </m:den>
                          </m:f>
                          <m:sSup>
                            <m:sSupPr>
                              <m:ctrlPr>
                                <a:rPr lang="es-ES" i="1"/>
                              </m:ctrlPr>
                            </m:sSupPr>
                            <m:e>
                              <m:r>
                                <a:rPr lang="es-ES" i="1"/>
                                <m:t>𝑇</m:t>
                              </m:r>
                            </m:e>
                            <m:sup>
                              <m:r>
                                <a:rPr lang="es-ES"/>
                                <m:t>2</m:t>
                              </m:r>
                            </m:sup>
                          </m:sSup>
                        </m:e>
                      </m:d>
                      <m:r>
                        <a:rPr lang="es-ES" i="1"/>
                        <m:t>𝑢</m:t>
                      </m:r>
                    </m:oMath>
                  </m:oMathPara>
                </a14:m>
                <a:endParaRPr lang="es-ES" dirty="0" smtClean="0"/>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s-ES" i="1"/>
                            <m:t>𝑥</m:t>
                          </m:r>
                        </m:e>
                      </m:acc>
                      <m:r>
                        <a:rPr lang="es-ES"/>
                        <m:t>=</m:t>
                      </m:r>
                      <m:r>
                        <a:rPr lang="es-ES" i="1"/>
                        <m:t>−</m:t>
                      </m:r>
                      <m:f>
                        <m:fPr>
                          <m:ctrlPr>
                            <a:rPr lang="es-ES" i="1"/>
                          </m:ctrlPr>
                        </m:fPr>
                        <m:num>
                          <m:r>
                            <a:rPr lang="es-ES"/>
                            <m:t>1</m:t>
                          </m:r>
                        </m:num>
                        <m:den>
                          <m:r>
                            <a:rPr lang="es-ES" i="1"/>
                            <m:t>𝑇</m:t>
                          </m:r>
                        </m:den>
                      </m:f>
                      <m:r>
                        <a:rPr lang="es-ES" i="1"/>
                        <m:t>𝑥</m:t>
                      </m:r>
                    </m:oMath>
                  </m:oMathPara>
                </a14:m>
                <a:endParaRPr lang="es-ES" dirty="0"/>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s-ES" i="1"/>
                            <m:t>𝑧</m:t>
                          </m:r>
                        </m:e>
                      </m:acc>
                      <m:r>
                        <a:rPr lang="es-ES"/>
                        <m:t>=</m:t>
                      </m:r>
                      <m:f>
                        <m:fPr>
                          <m:ctrlPr>
                            <a:rPr lang="es-ES" i="1"/>
                          </m:ctrlPr>
                        </m:fPr>
                        <m:num>
                          <m:r>
                            <a:rPr lang="es-ES"/>
                            <m:t>1</m:t>
                          </m:r>
                        </m:num>
                        <m:den>
                          <m:r>
                            <a:rPr lang="es-ES" i="1"/>
                            <m:t>𝑇</m:t>
                          </m:r>
                        </m:den>
                      </m:f>
                      <m:d>
                        <m:dPr>
                          <m:ctrlPr>
                            <a:rPr lang="es-ES" i="1"/>
                          </m:ctrlPr>
                        </m:dPr>
                        <m:e>
                          <m:sSub>
                            <m:sSubPr>
                              <m:ctrlPr>
                                <a:rPr lang="es-ES" i="1"/>
                              </m:ctrlPr>
                            </m:sSubPr>
                            <m:e>
                              <m:r>
                                <a:rPr lang="es-ES" i="1"/>
                                <m:t>𝑧</m:t>
                              </m:r>
                            </m:e>
                            <m:sub>
                              <m:r>
                                <a:rPr lang="es-ES" i="1"/>
                                <m:t>𝑐</m:t>
                              </m:r>
                            </m:sub>
                          </m:sSub>
                          <m:r>
                            <a:rPr lang="es-ES" i="1"/>
                            <m:t>−</m:t>
                          </m:r>
                          <m:r>
                            <a:rPr lang="es-ES" i="1"/>
                            <m:t>𝑧</m:t>
                          </m:r>
                          <m:r>
                            <a:rPr lang="es-ES"/>
                            <m:t>+</m:t>
                          </m:r>
                          <m:f>
                            <m:fPr>
                              <m:ctrlPr>
                                <a:rPr lang="es-ES" i="1"/>
                              </m:ctrlPr>
                            </m:fPr>
                            <m:num>
                              <m:r>
                                <a:rPr lang="es-ES"/>
                                <m:t>1</m:t>
                              </m:r>
                            </m:num>
                            <m:den>
                              <m:r>
                                <a:rPr lang="es-ES"/>
                                <m:t>2</m:t>
                              </m:r>
                            </m:den>
                          </m:f>
                          <m:sSup>
                            <m:sSupPr>
                              <m:ctrlPr>
                                <a:rPr lang="es-ES" i="1"/>
                              </m:ctrlPr>
                            </m:sSupPr>
                            <m:e>
                              <m:r>
                                <a:rPr lang="es-ES" i="1"/>
                                <m:t>𝑇</m:t>
                              </m:r>
                            </m:e>
                            <m:sup>
                              <m:r>
                                <a:rPr lang="es-ES"/>
                                <m:t>2</m:t>
                              </m:r>
                            </m:sup>
                          </m:sSup>
                        </m:e>
                      </m:d>
                    </m:oMath>
                  </m:oMathPara>
                </a14:m>
                <a:endParaRPr lang="es-ES" dirty="0"/>
              </a:p>
              <a:p>
                <a:pPr marL="0" indent="0">
                  <a:buNone/>
                </a:pPr>
                <a:r>
                  <a:rPr lang="es-ES" dirty="0" smtClean="0"/>
                  <a:t>Puntos </a:t>
                </a:r>
                <a:r>
                  <a:rPr lang="es-ES" dirty="0"/>
                  <a:t>de equilibrio para un valor de </a:t>
                </a:r>
                <a14:m>
                  <m:oMath xmlns:m="http://schemas.openxmlformats.org/officeDocument/2006/math">
                    <m:r>
                      <a:rPr lang="es-ES" i="1"/>
                      <m:t>𝑢</m:t>
                    </m:r>
                  </m:oMath>
                </a14:m>
                <a:r>
                  <a:rPr lang="es-ES" dirty="0"/>
                  <a:t> estacionario:</a:t>
                </a:r>
              </a:p>
              <a:p>
                <a:pPr marL="0" indent="0">
                  <a:buNone/>
                </a:pPr>
                <a14:m>
                  <m:oMathPara xmlns:m="http://schemas.openxmlformats.org/officeDocument/2006/math">
                    <m:oMathParaPr>
                      <m:jc m:val="centerGroup"/>
                    </m:oMathParaPr>
                    <m:oMath xmlns:m="http://schemas.openxmlformats.org/officeDocument/2006/math">
                      <m:d>
                        <m:dPr>
                          <m:ctrlPr>
                            <a:rPr lang="es-ES" i="1"/>
                          </m:ctrlPr>
                        </m:dPr>
                        <m:e>
                          <m:r>
                            <a:rPr lang="es-ES" i="1"/>
                            <m:t>𝑇</m:t>
                          </m:r>
                          <m:r>
                            <a:rPr lang="es-ES" i="1"/>
                            <m:t>,</m:t>
                          </m:r>
                          <m:sSub>
                            <m:sSubPr>
                              <m:ctrlPr>
                                <a:rPr lang="es-ES" i="1"/>
                              </m:ctrlPr>
                            </m:sSubPr>
                            <m:e>
                              <m:r>
                                <a:rPr lang="es-ES" i="1"/>
                                <m:t>𝑧</m:t>
                              </m:r>
                            </m:e>
                            <m:sub>
                              <m:r>
                                <a:rPr lang="es-ES" i="1"/>
                                <m:t>𝑐</m:t>
                              </m:r>
                            </m:sub>
                          </m:sSub>
                          <m:r>
                            <a:rPr lang="es-ES" i="1"/>
                            <m:t>,</m:t>
                          </m:r>
                          <m:r>
                            <a:rPr lang="es-ES" i="1"/>
                            <m:t>𝑥</m:t>
                          </m:r>
                          <m:r>
                            <a:rPr lang="es-ES" i="1"/>
                            <m:t>,</m:t>
                          </m:r>
                          <m:r>
                            <a:rPr lang="es-ES" i="1"/>
                            <m:t>𝑧</m:t>
                          </m:r>
                        </m:e>
                      </m:d>
                      <m:r>
                        <a:rPr lang="es-ES" i="1"/>
                        <m:t>=</m:t>
                      </m:r>
                      <m:d>
                        <m:dPr>
                          <m:ctrlPr>
                            <a:rPr lang="es-ES" i="1"/>
                          </m:ctrlPr>
                        </m:dPr>
                        <m:e>
                          <m:rad>
                            <m:radPr>
                              <m:degHide m:val="on"/>
                              <m:ctrlPr>
                                <a:rPr lang="es-ES" i="1"/>
                              </m:ctrlPr>
                            </m:radPr>
                            <m:deg/>
                            <m:e>
                              <m:sSub>
                                <m:sSubPr>
                                  <m:ctrlPr>
                                    <a:rPr lang="es-ES" i="1"/>
                                  </m:ctrlPr>
                                </m:sSubPr>
                                <m:e>
                                  <m:r>
                                    <a:rPr lang="es-ES" i="1"/>
                                    <m:t>𝑧</m:t>
                                  </m:r>
                                </m:e>
                                <m:sub>
                                  <m:r>
                                    <a:rPr lang="es-ES" i="1"/>
                                    <m:t>𝑓</m:t>
                                  </m:r>
                                </m:sub>
                              </m:sSub>
                            </m:e>
                          </m:rad>
                          <m:r>
                            <a:rPr lang="es-ES" i="1"/>
                            <m:t>,</m:t>
                          </m:r>
                          <m:f>
                            <m:fPr>
                              <m:ctrlPr>
                                <a:rPr lang="es-ES" i="1"/>
                              </m:ctrlPr>
                            </m:fPr>
                            <m:num>
                              <m:sSub>
                                <m:sSubPr>
                                  <m:ctrlPr>
                                    <a:rPr lang="es-ES" i="1"/>
                                  </m:ctrlPr>
                                </m:sSubPr>
                                <m:e>
                                  <m:r>
                                    <a:rPr lang="es-ES" i="1"/>
                                    <m:t>𝑧</m:t>
                                  </m:r>
                                </m:e>
                                <m:sub>
                                  <m:r>
                                    <a:rPr lang="es-ES" i="1"/>
                                    <m:t>𝑓</m:t>
                                  </m:r>
                                </m:sub>
                              </m:sSub>
                            </m:num>
                            <m:den>
                              <m:r>
                                <a:rPr lang="es-ES" i="1"/>
                                <m:t>2</m:t>
                              </m:r>
                            </m:den>
                          </m:f>
                          <m:r>
                            <a:rPr lang="es-ES" i="1"/>
                            <m:t>,0,</m:t>
                          </m:r>
                          <m:sSub>
                            <m:sSubPr>
                              <m:ctrlPr>
                                <a:rPr lang="es-ES" i="1"/>
                              </m:ctrlPr>
                            </m:sSubPr>
                            <m:e>
                              <m:r>
                                <a:rPr lang="es-ES" i="1"/>
                                <m:t>𝑧</m:t>
                              </m:r>
                            </m:e>
                            <m:sub>
                              <m:r>
                                <a:rPr lang="es-ES" i="1"/>
                                <m:t>𝑓</m:t>
                              </m:r>
                            </m:sub>
                          </m:sSub>
                        </m:e>
                      </m:d>
                      <m:r>
                        <a:rPr lang="es-ES" i="1"/>
                        <m:t>;</m:t>
                      </m:r>
                      <m:r>
                        <a:rPr lang="es-ES" i="1"/>
                        <m:t>𝑢</m:t>
                      </m:r>
                      <m:r>
                        <a:rPr lang="es-ES" i="1"/>
                        <m:t>=</m:t>
                      </m:r>
                      <m:sSubSup>
                        <m:sSubSupPr>
                          <m:ctrlPr>
                            <a:rPr lang="es-ES" i="1"/>
                          </m:ctrlPr>
                        </m:sSubSupPr>
                        <m:e>
                          <m:r>
                            <a:rPr lang="es-ES" i="1"/>
                            <m:t>𝑧</m:t>
                          </m:r>
                        </m:e>
                        <m:sub>
                          <m:r>
                            <a:rPr lang="es-ES" i="1"/>
                            <m:t>𝑓</m:t>
                          </m:r>
                        </m:sub>
                        <m:sup>
                          <m:r>
                            <a:rPr lang="es-ES" i="1"/>
                            <m:t>−1/2 </m:t>
                          </m:r>
                        </m:sup>
                      </m:sSubSup>
                      <m:r>
                        <a:rPr lang="es-ES" i="1"/>
                        <m:t>, </m:t>
                      </m:r>
                      <m:sSub>
                        <m:sSubPr>
                          <m:ctrlPr>
                            <a:rPr lang="es-ES" i="1"/>
                          </m:ctrlPr>
                        </m:sSubPr>
                        <m:e>
                          <m:r>
                            <a:rPr lang="es-ES" i="1"/>
                            <m:t>𝑧</m:t>
                          </m:r>
                        </m:e>
                        <m:sub>
                          <m:r>
                            <a:rPr lang="es-ES" i="1"/>
                            <m:t>𝑓</m:t>
                          </m:r>
                        </m:sub>
                      </m:sSub>
                      <m:r>
                        <a:rPr lang="es-ES" i="1"/>
                        <m:t>∈</m:t>
                      </m:r>
                      <m:r>
                        <a:rPr lang="es-ES" i="1"/>
                        <m:t>ℝ</m:t>
                      </m:r>
                    </m:oMath>
                  </m:oMathPara>
                </a14:m>
                <a:endParaRPr lang="es-ES" dirty="0"/>
              </a:p>
              <a:p>
                <a:endParaRPr lang="es-ES" dirty="0"/>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6662"/>
                <a:ext cx="8915400" cy="4966169"/>
              </a:xfrm>
              <a:blipFill rotWithShape="0">
                <a:blip r:embed="rId2"/>
                <a:stretch>
                  <a:fillRect l="-616" t="-613"/>
                </a:stretch>
              </a:blipFill>
            </p:spPr>
            <p:txBody>
              <a:bodyPr/>
              <a:lstStyle/>
              <a:p>
                <a:r>
                  <a:rPr lang="es-ES">
                    <a:noFill/>
                  </a:rPr>
                  <a:t> </a:t>
                </a:r>
              </a:p>
            </p:txBody>
          </p:sp>
        </mc:Fallback>
      </mc:AlternateContent>
    </p:spTree>
    <p:extLst>
      <p:ext uri="{BB962C8B-B14F-4D97-AF65-F5344CB8AC3E}">
        <p14:creationId xmlns:p14="http://schemas.microsoft.com/office/powerpoint/2010/main" val="1149010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CAPÍTULO </a:t>
            </a:r>
            <a:r>
              <a:rPr lang="es-ES" b="1" dirty="0" smtClean="0"/>
              <a:t>III:</a:t>
            </a:r>
            <a:r>
              <a:rPr lang="es-ES" b="1" dirty="0"/>
              <a:t/>
            </a:r>
            <a:br>
              <a:rPr lang="es-ES" b="1" dirty="0"/>
            </a:b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6662"/>
                <a:ext cx="8915400" cy="4966169"/>
              </a:xfrm>
            </p:spPr>
            <p:txBody>
              <a:bodyPr>
                <a:normAutofit/>
              </a:bodyPr>
              <a:lstStyle/>
              <a:p>
                <a:r>
                  <a:rPr lang="es-ES" dirty="0" smtClean="0"/>
                  <a:t>3.1. ANÁLISIS EN EL PLANO DE FASE Y FUNCIONES BARRERA.</a:t>
                </a:r>
              </a:p>
              <a:p>
                <a:r>
                  <a:rPr lang="es-ES" dirty="0" smtClean="0"/>
                  <a:t>Definimos:</a:t>
                </a:r>
                <a:endParaRPr lang="es-ES" i="1" dirty="0" smtClean="0"/>
              </a:p>
              <a:p>
                <a:pPr marL="0" indent="0">
                  <a:buNone/>
                </a:pPr>
                <a14:m>
                  <m:oMathPara xmlns:m="http://schemas.openxmlformats.org/officeDocument/2006/math">
                    <m:oMathParaPr>
                      <m:jc m:val="centerGroup"/>
                    </m:oMathParaPr>
                    <m:oMath xmlns:m="http://schemas.openxmlformats.org/officeDocument/2006/math">
                      <m:r>
                        <a:rPr lang="es-ES" i="1"/>
                        <m:t>𝐵</m:t>
                      </m:r>
                      <m:d>
                        <m:dPr>
                          <m:ctrlPr>
                            <a:rPr lang="es-ES" i="1"/>
                          </m:ctrlPr>
                        </m:dPr>
                        <m:e>
                          <m:r>
                            <a:rPr lang="es-ES" b="1" i="1"/>
                            <m:t>𝒛</m:t>
                          </m:r>
                        </m:e>
                      </m:d>
                      <m:r>
                        <a:rPr lang="es-ES" i="1"/>
                        <m:t>=1−</m:t>
                      </m:r>
                      <m:r>
                        <a:rPr lang="es-ES" i="1"/>
                        <m:t>𝑇</m:t>
                      </m:r>
                    </m:oMath>
                  </m:oMathPara>
                </a14:m>
                <a:endParaRPr lang="es-ES" dirty="0" smtClean="0"/>
              </a:p>
              <a:p>
                <a:pPr marL="0" indent="0">
                  <a:buNone/>
                </a:pPr>
                <a:r>
                  <a:rPr lang="es-ES" dirty="0" smtClean="0"/>
                  <a:t> Y las regiones:</a:t>
                </a:r>
              </a:p>
              <a:p>
                <a:pPr marL="0" indent="0" algn="ctr">
                  <a:buNone/>
                </a:pPr>
                <a14:m>
                  <m:oMath xmlns:m="http://schemas.openxmlformats.org/officeDocument/2006/math">
                    <m:sSub>
                      <m:sSubPr>
                        <m:ctrlPr>
                          <a:rPr lang="es-ES" i="1"/>
                        </m:ctrlPr>
                      </m:sSubPr>
                      <m:e>
                        <m:r>
                          <a:rPr lang="es-ES" i="1"/>
                          <m:t>𝑋</m:t>
                        </m:r>
                      </m:e>
                      <m:sub>
                        <m:r>
                          <a:rPr lang="es-ES" i="1"/>
                          <m:t>0</m:t>
                        </m:r>
                      </m:sub>
                    </m:sSub>
                    <m:r>
                      <a:rPr lang="es-ES" i="1"/>
                      <m:t>=</m:t>
                    </m:r>
                    <m:d>
                      <m:dPr>
                        <m:begChr m:val="{"/>
                        <m:endChr m:val="}"/>
                        <m:ctrlPr>
                          <a:rPr lang="es-ES" i="1"/>
                        </m:ctrlPr>
                      </m:dPr>
                      <m:e>
                        <m:r>
                          <a:rPr lang="es-ES" i="1"/>
                          <m:t>𝑇</m:t>
                        </m:r>
                        <m:r>
                          <a:rPr lang="es-ES" i="1"/>
                          <m:t>&gt;1, </m:t>
                        </m:r>
                        <m:r>
                          <a:rPr lang="es-ES" i="1"/>
                          <m:t>𝑇</m:t>
                        </m:r>
                        <m:r>
                          <a:rPr lang="es-ES" i="1"/>
                          <m:t>∈</m:t>
                        </m:r>
                        <m:r>
                          <a:rPr lang="es-ES" i="1"/>
                          <m:t>ℝ</m:t>
                        </m:r>
                      </m:e>
                    </m:d>
                  </m:oMath>
                </a14:m>
                <a:r>
                  <a:rPr lang="es-ES" dirty="0"/>
                  <a:t> y </a:t>
                </a:r>
                <a14:m>
                  <m:oMath xmlns:m="http://schemas.openxmlformats.org/officeDocument/2006/math">
                    <m:sSub>
                      <m:sSubPr>
                        <m:ctrlPr>
                          <a:rPr lang="es-ES" i="1"/>
                        </m:ctrlPr>
                      </m:sSubPr>
                      <m:e>
                        <m:r>
                          <a:rPr lang="es-ES" i="1"/>
                          <m:t>𝑋</m:t>
                        </m:r>
                      </m:e>
                      <m:sub>
                        <m:r>
                          <a:rPr lang="es-ES" i="1"/>
                          <m:t>𝑢</m:t>
                        </m:r>
                      </m:sub>
                    </m:sSub>
                    <m:r>
                      <a:rPr lang="es-ES" i="1"/>
                      <m:t>=</m:t>
                    </m:r>
                    <m:d>
                      <m:dPr>
                        <m:begChr m:val="{"/>
                        <m:endChr m:val="}"/>
                        <m:ctrlPr>
                          <a:rPr lang="es-ES" i="1">
                            <a:latin typeface="Cambria Math" panose="02040503050406030204" pitchFamily="18" charset="0"/>
                          </a:rPr>
                        </m:ctrlPr>
                      </m:dPr>
                      <m:e>
                        <m:r>
                          <a:rPr lang="es-ES" i="1"/>
                          <m:t>0&lt;</m:t>
                        </m:r>
                        <m:r>
                          <a:rPr lang="es-ES" i="1"/>
                          <m:t>𝑇</m:t>
                        </m:r>
                        <m:r>
                          <a:rPr lang="es-ES" i="1"/>
                          <m:t>&lt;1, </m:t>
                        </m:r>
                        <m:r>
                          <a:rPr lang="es-ES" i="1"/>
                          <m:t>𝑇</m:t>
                        </m:r>
                        <m:r>
                          <a:rPr lang="es-ES" i="1"/>
                          <m:t>∈</m:t>
                        </m:r>
                        <m:r>
                          <a:rPr lang="es-ES" i="1"/>
                          <m:t>ℝ</m:t>
                        </m:r>
                      </m:e>
                    </m:d>
                  </m:oMath>
                </a14:m>
                <a:endParaRPr lang="es-ES" dirty="0" smtClean="0"/>
              </a:p>
              <a:p>
                <a:pPr marL="0" indent="0">
                  <a:buNone/>
                </a:pPr>
                <a:r>
                  <a:rPr lang="es-ES" dirty="0"/>
                  <a:t>Notemos que </a:t>
                </a:r>
                <a14:m>
                  <m:oMath xmlns:m="http://schemas.openxmlformats.org/officeDocument/2006/math">
                    <m:sSub>
                      <m:sSubPr>
                        <m:ctrlPr>
                          <a:rPr lang="es-ES" i="1"/>
                        </m:ctrlPr>
                      </m:sSubPr>
                      <m:e>
                        <m:r>
                          <a:rPr lang="es-ES" i="1"/>
                          <m:t>𝑇</m:t>
                        </m:r>
                      </m:e>
                      <m:sub>
                        <m:r>
                          <a:rPr lang="es-ES" i="1"/>
                          <m:t>𝑓</m:t>
                        </m:r>
                      </m:sub>
                    </m:sSub>
                    <m:r>
                      <a:rPr lang="es-ES" b="0" i="1" smtClean="0">
                        <a:latin typeface="Cambria Math" panose="02040503050406030204" pitchFamily="18" charset="0"/>
                      </a:rPr>
                      <m:t>=</m:t>
                    </m:r>
                    <m:rad>
                      <m:radPr>
                        <m:degHide m:val="on"/>
                        <m:ctrlPr>
                          <a:rPr lang="es-ES" b="0" i="1" smtClean="0">
                            <a:latin typeface="Cambria Math" panose="02040503050406030204" pitchFamily="18" charset="0"/>
                          </a:rPr>
                        </m:ctrlPr>
                      </m:radPr>
                      <m:deg/>
                      <m:e>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𝑓</m:t>
                            </m:r>
                          </m:sub>
                        </m:sSub>
                      </m:e>
                    </m:rad>
                    <m:r>
                      <a:rPr lang="es-ES" i="1"/>
                      <m:t>∈</m:t>
                    </m:r>
                    <m:sSub>
                      <m:sSubPr>
                        <m:ctrlPr>
                          <a:rPr lang="es-ES" i="1"/>
                        </m:ctrlPr>
                      </m:sSubPr>
                      <m:e>
                        <m:r>
                          <a:rPr lang="es-ES" i="1"/>
                          <m:t>𝑋</m:t>
                        </m:r>
                      </m:e>
                      <m:sub>
                        <m:r>
                          <a:rPr lang="es-ES" i="1"/>
                          <m:t>0</m:t>
                        </m:r>
                      </m:sub>
                    </m:sSub>
                  </m:oMath>
                </a14:m>
                <a:r>
                  <a:rPr lang="es-ES" dirty="0" smtClean="0"/>
                  <a:t>. </a:t>
                </a:r>
                <a:r>
                  <a:rPr lang="es-ES" dirty="0"/>
                  <a:t>En la región </a:t>
                </a:r>
                <a14:m>
                  <m:oMath xmlns:m="http://schemas.openxmlformats.org/officeDocument/2006/math">
                    <m:sSub>
                      <m:sSubPr>
                        <m:ctrlPr>
                          <a:rPr lang="es-ES" i="1"/>
                        </m:ctrlPr>
                      </m:sSubPr>
                      <m:e>
                        <m:r>
                          <a:rPr lang="es-ES" i="1"/>
                          <m:t>𝑋</m:t>
                        </m:r>
                      </m:e>
                      <m:sub>
                        <m:r>
                          <a:rPr lang="es-ES" i="1"/>
                          <m:t>𝑢</m:t>
                        </m:r>
                      </m:sub>
                    </m:sSub>
                  </m:oMath>
                </a14:m>
                <a:r>
                  <a:rPr lang="es-ES" dirty="0" smtClean="0"/>
                  <a:t>:</a:t>
                </a:r>
                <a:endParaRPr lang="es-ES" dirty="0"/>
              </a:p>
              <a:p>
                <a14:m>
                  <m:oMath xmlns:m="http://schemas.openxmlformats.org/officeDocument/2006/math">
                    <m:acc>
                      <m:accPr>
                        <m:chr m:val="̇"/>
                        <m:ctrlPr>
                          <a:rPr lang="es-ES" i="1"/>
                        </m:ctrlPr>
                      </m:accPr>
                      <m:e>
                        <m:r>
                          <a:rPr lang="es-ES" i="1"/>
                          <m:t>𝐵</m:t>
                        </m:r>
                      </m:e>
                    </m:acc>
                    <m:d>
                      <m:dPr>
                        <m:ctrlPr>
                          <a:rPr lang="es-ES" i="1"/>
                        </m:ctrlPr>
                      </m:dPr>
                      <m:e>
                        <m:r>
                          <a:rPr lang="es-ES" b="1" i="1"/>
                          <m:t>𝒛</m:t>
                        </m:r>
                      </m:e>
                    </m:d>
                    <m:r>
                      <a:rPr lang="es-ES" i="1"/>
                      <m:t>=1−</m:t>
                    </m:r>
                    <m:sSup>
                      <m:sSupPr>
                        <m:ctrlPr>
                          <a:rPr lang="es-ES" i="1"/>
                        </m:ctrlPr>
                      </m:sSupPr>
                      <m:e>
                        <m:r>
                          <a:rPr lang="es-ES" i="1"/>
                          <m:t>𝑇</m:t>
                        </m:r>
                      </m:e>
                      <m:sup>
                        <m:r>
                          <a:rPr lang="es-ES" i="1"/>
                          <m:t>2</m:t>
                        </m:r>
                      </m:sup>
                    </m:sSup>
                    <m:r>
                      <a:rPr lang="es-ES" i="1"/>
                      <m:t>𝑢</m:t>
                    </m:r>
                    <m:r>
                      <a:rPr lang="es-ES" i="1"/>
                      <m:t>&gt;1−</m:t>
                    </m:r>
                    <m:func>
                      <m:funcPr>
                        <m:ctrlPr>
                          <a:rPr lang="es-ES" i="1"/>
                        </m:ctrlPr>
                      </m:funcPr>
                      <m:fName>
                        <m:limLow>
                          <m:limLowPr>
                            <m:ctrlPr>
                              <a:rPr lang="es-ES" i="1"/>
                            </m:ctrlPr>
                          </m:limLowPr>
                          <m:e>
                            <m:r>
                              <m:rPr>
                                <m:sty m:val="p"/>
                              </m:rPr>
                              <a:rPr lang="es-ES"/>
                              <m:t>max</m:t>
                            </m:r>
                          </m:e>
                          <m:lim>
                            <m:r>
                              <a:rPr lang="es-ES" i="1"/>
                              <m:t>𝑇</m:t>
                            </m:r>
                            <m:r>
                              <a:rPr lang="es-ES" i="1"/>
                              <m:t>∈</m:t>
                            </m:r>
                            <m:sSub>
                              <m:sSubPr>
                                <m:ctrlPr>
                                  <a:rPr lang="es-ES" i="1"/>
                                </m:ctrlPr>
                              </m:sSubPr>
                              <m:e>
                                <m:r>
                                  <a:rPr lang="es-ES" i="1"/>
                                  <m:t>𝑋</m:t>
                                </m:r>
                              </m:e>
                              <m:sub>
                                <m:r>
                                  <a:rPr lang="es-ES" i="1"/>
                                  <m:t>𝑢</m:t>
                                </m:r>
                              </m:sub>
                            </m:sSub>
                          </m:lim>
                        </m:limLow>
                      </m:fName>
                      <m:e>
                        <m:sSup>
                          <m:sSupPr>
                            <m:ctrlPr>
                              <a:rPr lang="es-ES" i="1"/>
                            </m:ctrlPr>
                          </m:sSupPr>
                          <m:e>
                            <m:r>
                              <a:rPr lang="es-ES" i="1"/>
                              <m:t>𝑇</m:t>
                            </m:r>
                          </m:e>
                          <m:sup>
                            <m:r>
                              <a:rPr lang="es-ES" i="1"/>
                              <m:t>2</m:t>
                            </m:r>
                          </m:sup>
                        </m:sSup>
                      </m:e>
                    </m:func>
                    <m:func>
                      <m:funcPr>
                        <m:ctrlPr>
                          <a:rPr lang="es-ES" i="1"/>
                        </m:ctrlPr>
                      </m:funcPr>
                      <m:fName>
                        <m:r>
                          <m:rPr>
                            <m:sty m:val="p"/>
                          </m:rPr>
                          <a:rPr lang="es-ES"/>
                          <m:t>max</m:t>
                        </m:r>
                      </m:fName>
                      <m:e>
                        <m:r>
                          <a:rPr lang="es-ES" i="1"/>
                          <m:t>𝑢</m:t>
                        </m:r>
                      </m:e>
                    </m:func>
                    <m:r>
                      <a:rPr lang="es-ES" i="1"/>
                      <m:t>=1−1=0→</m:t>
                    </m:r>
                    <m:acc>
                      <m:accPr>
                        <m:chr m:val="̇"/>
                        <m:ctrlPr>
                          <a:rPr lang="es-ES" i="1"/>
                        </m:ctrlPr>
                      </m:accPr>
                      <m:e>
                        <m:r>
                          <a:rPr lang="es-ES" i="1"/>
                          <m:t>𝐵</m:t>
                        </m:r>
                      </m:e>
                    </m:acc>
                    <m:d>
                      <m:dPr>
                        <m:ctrlPr>
                          <a:rPr lang="es-ES" i="1"/>
                        </m:ctrlPr>
                      </m:dPr>
                      <m:e>
                        <m:r>
                          <a:rPr lang="es-ES" b="1" i="1"/>
                          <m:t>𝒛</m:t>
                        </m:r>
                      </m:e>
                    </m:d>
                    <m:r>
                      <a:rPr lang="es-ES" i="1"/>
                      <m:t>&gt;0</m:t>
                    </m:r>
                  </m:oMath>
                </a14:m>
                <a:endParaRPr lang="es-ES" dirty="0" smtClean="0"/>
              </a:p>
              <a:p>
                <a:endParaRPr lang="es-ES" dirty="0"/>
              </a:p>
              <a:p>
                <a14:m>
                  <m:oMath xmlns:m="http://schemas.openxmlformats.org/officeDocument/2006/math">
                    <m:r>
                      <a:rPr lang="es-ES" i="1"/>
                      <m:t>𝑇</m:t>
                    </m:r>
                  </m:oMath>
                </a14:m>
                <a:r>
                  <a:rPr lang="es-ES" dirty="0"/>
                  <a:t> nunca deberá estar en </a:t>
                </a:r>
                <a14:m>
                  <m:oMath xmlns:m="http://schemas.openxmlformats.org/officeDocument/2006/math">
                    <m:sSub>
                      <m:sSubPr>
                        <m:ctrlPr>
                          <a:rPr lang="es-ES" i="1"/>
                        </m:ctrlPr>
                      </m:sSubPr>
                      <m:e>
                        <m:r>
                          <a:rPr lang="es-ES" i="1"/>
                          <m:t>𝑋</m:t>
                        </m:r>
                      </m:e>
                      <m:sub>
                        <m:r>
                          <a:rPr lang="es-ES" i="1"/>
                          <m:t>𝑢</m:t>
                        </m:r>
                      </m:sub>
                    </m:sSub>
                  </m:oMath>
                </a14:m>
                <a:r>
                  <a:rPr lang="es-ES" dirty="0"/>
                  <a:t> y se tiene que si deseamos estabilidad, nuestro estado </a:t>
                </a:r>
                <a14:m>
                  <m:oMath xmlns:m="http://schemas.openxmlformats.org/officeDocument/2006/math">
                    <m:r>
                      <a:rPr lang="es-ES" i="1"/>
                      <m:t>𝑇</m:t>
                    </m:r>
                  </m:oMath>
                </a14:m>
                <a:r>
                  <a:rPr lang="es-ES" dirty="0"/>
                  <a:t> debe cumplir:</a:t>
                </a:r>
              </a:p>
              <a:p>
                <a:pPr marL="0" indent="0">
                  <a:buNone/>
                </a:pPr>
                <a14:m>
                  <m:oMathPara xmlns:m="http://schemas.openxmlformats.org/officeDocument/2006/math">
                    <m:oMathParaPr>
                      <m:jc m:val="centerGroup"/>
                    </m:oMathParaPr>
                    <m:oMath xmlns:m="http://schemas.openxmlformats.org/officeDocument/2006/math">
                      <m:r>
                        <a:rPr lang="es-ES" i="1"/>
                        <m:t>𝑇</m:t>
                      </m:r>
                      <m:r>
                        <a:rPr lang="es-ES" i="1"/>
                        <m:t>&gt;1↔</m:t>
                      </m:r>
                      <m:r>
                        <a:rPr lang="es-ES" b="1" i="1"/>
                        <m:t>𝒛</m:t>
                      </m:r>
                      <m:r>
                        <a:rPr lang="es-ES" i="1"/>
                        <m:t>∈</m:t>
                      </m:r>
                      <m:sSub>
                        <m:sSubPr>
                          <m:ctrlPr>
                            <a:rPr lang="es-ES" i="1"/>
                          </m:ctrlPr>
                        </m:sSubPr>
                        <m:e>
                          <m:r>
                            <a:rPr lang="es-ES" i="1"/>
                            <m:t>𝑋</m:t>
                          </m:r>
                        </m:e>
                        <m:sub>
                          <m:r>
                            <a:rPr lang="es-ES" i="1"/>
                            <m:t>0</m:t>
                          </m:r>
                        </m:sub>
                      </m:sSub>
                    </m:oMath>
                  </m:oMathPara>
                </a14:m>
                <a:endParaRPr lang="es-ES" i="1"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6662"/>
                <a:ext cx="8915400" cy="4966169"/>
              </a:xfrm>
              <a:blipFill rotWithShape="0">
                <a:blip r:embed="rId2"/>
                <a:stretch>
                  <a:fillRect l="-616" t="-613" r="-958"/>
                </a:stretch>
              </a:blipFill>
            </p:spPr>
            <p:txBody>
              <a:bodyPr/>
              <a:lstStyle/>
              <a:p>
                <a:r>
                  <a:rPr lang="es-ES">
                    <a:noFill/>
                  </a:rPr>
                  <a:t> </a:t>
                </a:r>
              </a:p>
            </p:txBody>
          </p:sp>
        </mc:Fallback>
      </mc:AlternateContent>
    </p:spTree>
    <p:extLst>
      <p:ext uri="{BB962C8B-B14F-4D97-AF65-F5344CB8AC3E}">
        <p14:creationId xmlns:p14="http://schemas.microsoft.com/office/powerpoint/2010/main" val="1436020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CAPÍTULO </a:t>
            </a:r>
            <a:r>
              <a:rPr lang="es-ES" b="1" dirty="0" smtClean="0"/>
              <a:t>III:</a:t>
            </a:r>
            <a:r>
              <a:rPr lang="es-ES" b="1" dirty="0"/>
              <a:t/>
            </a:r>
            <a:br>
              <a:rPr lang="es-ES" b="1" dirty="0"/>
            </a:b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6662"/>
                <a:ext cx="8915400" cy="4966169"/>
              </a:xfrm>
            </p:spPr>
            <p:txBody>
              <a:bodyPr>
                <a:normAutofit/>
              </a:bodyPr>
              <a:lstStyle/>
              <a:p>
                <a:r>
                  <a:rPr lang="es-ES" dirty="0" smtClean="0"/>
                  <a:t>3.1. ANÁLISIS EN EL PLANO DE FASE Y FUNCIONES BARRERA.</a:t>
                </a:r>
              </a:p>
              <a:p>
                <a:r>
                  <a:rPr lang="es-ES" dirty="0" smtClean="0"/>
                  <a:t>De manera similar se prueba que con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𝑐</m:t>
                        </m:r>
                      </m:sub>
                    </m:sSub>
                  </m:oMath>
                </a14:m>
                <a:r>
                  <a:rPr lang="es-ES" dirty="0" smtClean="0"/>
                  <a:t>:</a:t>
                </a:r>
                <a:endParaRPr lang="es-ES" dirty="0"/>
              </a:p>
              <a:p>
                <a:pPr marL="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𝑐</m:t>
                          </m:r>
                        </m:sub>
                      </m:sSub>
                      <m:r>
                        <a:rPr lang="es-ES" i="1"/>
                        <m:t>&gt;</m:t>
                      </m:r>
                      <m:f>
                        <m:fPr>
                          <m:ctrlPr>
                            <a:rPr lang="es-ES" b="0" i="1" smtClean="0">
                              <a:latin typeface="Cambria Math" panose="02040503050406030204" pitchFamily="18" charset="0"/>
                            </a:rPr>
                          </m:ctrlPr>
                        </m:fPr>
                        <m:num>
                          <m:r>
                            <a:rPr lang="es-ES" i="1"/>
                            <m:t>1</m:t>
                          </m:r>
                        </m:num>
                        <m:den>
                          <m:r>
                            <a:rPr lang="es-ES" b="0" i="1" smtClean="0">
                              <a:latin typeface="Cambria Math" panose="02040503050406030204" pitchFamily="18" charset="0"/>
                            </a:rPr>
                            <m:t>2</m:t>
                          </m:r>
                        </m:den>
                      </m:f>
                    </m:oMath>
                  </m:oMathPara>
                </a14:m>
                <a:endParaRPr lang="es-ES" i="1"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6662"/>
                <a:ext cx="8915400" cy="4966169"/>
              </a:xfrm>
              <a:blipFill rotWithShape="0">
                <a:blip r:embed="rId2"/>
                <a:stretch>
                  <a:fillRect l="-479" t="-613"/>
                </a:stretch>
              </a:blipFill>
            </p:spPr>
            <p:txBody>
              <a:bodyPr/>
              <a:lstStyle/>
              <a:p>
                <a:r>
                  <a:rPr lang="es-ES">
                    <a:noFill/>
                  </a:rPr>
                  <a:t> </a:t>
                </a:r>
              </a:p>
            </p:txBody>
          </p:sp>
        </mc:Fallback>
      </mc:AlternateContent>
    </p:spTree>
    <p:extLst>
      <p:ext uri="{BB962C8B-B14F-4D97-AF65-F5344CB8AC3E}">
        <p14:creationId xmlns:p14="http://schemas.microsoft.com/office/powerpoint/2010/main" val="2457386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9731125" cy="5193636"/>
              </a:xfrm>
            </p:spPr>
            <p:txBody>
              <a:bodyPr>
                <a:normAutofit/>
              </a:bodyPr>
              <a:lstStyle/>
              <a:p>
                <a:r>
                  <a:rPr lang="es-ES" dirty="0" smtClean="0"/>
                  <a:t>3.2. ISS DEL PÉNDULO INVERTIDO DE ALTURA VARIABLE.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ES" i="1"/>
                          </m:ctrlPr>
                        </m:dPr>
                        <m:e>
                          <m:m>
                            <m:mPr>
                              <m:mcs>
                                <m:mc>
                                  <m:mcPr>
                                    <m:count m:val="1"/>
                                    <m:mcJc m:val="center"/>
                                  </m:mcPr>
                                </m:mc>
                              </m:mcs>
                              <m:ctrlPr>
                                <a:rPr lang="es-ES" i="1"/>
                              </m:ctrlPr>
                            </m:mPr>
                            <m:mr>
                              <m:e>
                                <m:acc>
                                  <m:accPr>
                                    <m:chr m:val="̇"/>
                                    <m:ctrlPr>
                                      <a:rPr lang="es-ES" i="1"/>
                                    </m:ctrlPr>
                                  </m:accPr>
                                  <m:e>
                                    <m:r>
                                      <a:rPr lang="es-ES" i="1"/>
                                      <m:t>𝑥</m:t>
                                    </m:r>
                                  </m:e>
                                </m:acc>
                                <m:r>
                                  <a:rPr lang="es-ES"/>
                                  <m:t>=</m:t>
                                </m:r>
                                <m:r>
                                  <a:rPr lang="es-ES" i="1"/>
                                  <m:t>−</m:t>
                                </m:r>
                                <m:f>
                                  <m:fPr>
                                    <m:ctrlPr>
                                      <a:rPr lang="es-ES" i="1"/>
                                    </m:ctrlPr>
                                  </m:fPr>
                                  <m:num>
                                    <m:r>
                                      <a:rPr lang="es-ES"/>
                                      <m:t>1</m:t>
                                    </m:r>
                                  </m:num>
                                  <m:den>
                                    <m:r>
                                      <a:rPr lang="es-ES" i="1"/>
                                      <m:t>𝑇</m:t>
                                    </m:r>
                                  </m:den>
                                </m:f>
                                <m:r>
                                  <a:rPr lang="es-ES" i="1"/>
                                  <m:t>𝑥</m:t>
                                </m:r>
                              </m:e>
                            </m:mr>
                            <m:mr>
                              <m:e>
                                <m:acc>
                                  <m:accPr>
                                    <m:chr m:val="̇"/>
                                    <m:ctrlPr>
                                      <a:rPr lang="es-ES" i="1"/>
                                    </m:ctrlPr>
                                  </m:accPr>
                                  <m:e>
                                    <m:r>
                                      <a:rPr lang="es-ES" i="1"/>
                                      <m:t>𝑧</m:t>
                                    </m:r>
                                  </m:e>
                                </m:acc>
                                <m:r>
                                  <a:rPr lang="es-ES"/>
                                  <m:t>=</m:t>
                                </m:r>
                                <m:f>
                                  <m:fPr>
                                    <m:ctrlPr>
                                      <a:rPr lang="es-ES" i="1"/>
                                    </m:ctrlPr>
                                  </m:fPr>
                                  <m:num>
                                    <m:r>
                                      <a:rPr lang="es-ES"/>
                                      <m:t>1</m:t>
                                    </m:r>
                                  </m:num>
                                  <m:den>
                                    <m:r>
                                      <a:rPr lang="es-ES" i="1"/>
                                      <m:t>𝑇</m:t>
                                    </m:r>
                                  </m:den>
                                </m:f>
                                <m:d>
                                  <m:dPr>
                                    <m:ctrlPr>
                                      <a:rPr lang="es-ES" i="1"/>
                                    </m:ctrlPr>
                                  </m:dPr>
                                  <m:e>
                                    <m:sSub>
                                      <m:sSubPr>
                                        <m:ctrlPr>
                                          <a:rPr lang="es-ES" i="1"/>
                                        </m:ctrlPr>
                                      </m:sSubPr>
                                      <m:e>
                                        <m:r>
                                          <a:rPr lang="es-ES" i="1"/>
                                          <m:t>𝑧</m:t>
                                        </m:r>
                                      </m:e>
                                      <m:sub>
                                        <m:r>
                                          <a:rPr lang="es-ES" i="1"/>
                                          <m:t>𝑐</m:t>
                                        </m:r>
                                      </m:sub>
                                    </m:sSub>
                                    <m:r>
                                      <a:rPr lang="es-ES" i="1"/>
                                      <m:t>−</m:t>
                                    </m:r>
                                    <m:r>
                                      <a:rPr lang="es-ES" i="1"/>
                                      <m:t>𝑧</m:t>
                                    </m:r>
                                    <m:r>
                                      <a:rPr lang="es-ES"/>
                                      <m:t>+</m:t>
                                    </m:r>
                                    <m:f>
                                      <m:fPr>
                                        <m:ctrlPr>
                                          <a:rPr lang="es-ES" i="1"/>
                                        </m:ctrlPr>
                                      </m:fPr>
                                      <m:num>
                                        <m:r>
                                          <a:rPr lang="es-ES"/>
                                          <m:t>1</m:t>
                                        </m:r>
                                      </m:num>
                                      <m:den>
                                        <m:r>
                                          <a:rPr lang="es-ES"/>
                                          <m:t>2</m:t>
                                        </m:r>
                                      </m:den>
                                    </m:f>
                                    <m:sSup>
                                      <m:sSupPr>
                                        <m:ctrlPr>
                                          <a:rPr lang="es-ES" i="1"/>
                                        </m:ctrlPr>
                                      </m:sSupPr>
                                      <m:e>
                                        <m:r>
                                          <a:rPr lang="es-ES" i="1"/>
                                          <m:t>𝑇</m:t>
                                        </m:r>
                                      </m:e>
                                      <m:sup>
                                        <m:r>
                                          <a:rPr lang="es-ES"/>
                                          <m:t>2</m:t>
                                        </m:r>
                                      </m:sup>
                                    </m:sSup>
                                  </m:e>
                                </m:d>
                              </m:e>
                            </m:mr>
                          </m:m>
                        </m:e>
                      </m:d>
                    </m:oMath>
                  </m:oMathPara>
                </a14:m>
                <a:endParaRPr lang="es-ES"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s-ES" i="1"/>
                          </m:ctrlPr>
                        </m:dPr>
                        <m:e>
                          <m:m>
                            <m:mPr>
                              <m:mcs>
                                <m:mc>
                                  <m:mcPr>
                                    <m:count m:val="1"/>
                                    <m:mcJc m:val="center"/>
                                  </m:mcPr>
                                </m:mc>
                              </m:mcs>
                              <m:ctrlPr>
                                <a:rPr lang="es-ES" i="1"/>
                              </m:ctrlPr>
                            </m:mPr>
                            <m:mr>
                              <m:e>
                                <m:acc>
                                  <m:accPr>
                                    <m:chr m:val="̇"/>
                                    <m:ctrlPr>
                                      <a:rPr lang="es-ES" i="1"/>
                                    </m:ctrlPr>
                                  </m:accPr>
                                  <m:e>
                                    <m:r>
                                      <a:rPr lang="es-ES" i="1"/>
                                      <m:t>𝑇</m:t>
                                    </m:r>
                                  </m:e>
                                </m:acc>
                                <m:r>
                                  <a:rPr lang="es-ES"/>
                                  <m:t>=</m:t>
                                </m:r>
                                <m:r>
                                  <a:rPr lang="es-ES" i="1"/>
                                  <m:t>−</m:t>
                                </m:r>
                                <m:r>
                                  <a:rPr lang="es-ES"/>
                                  <m:t>1+</m:t>
                                </m:r>
                                <m:sSup>
                                  <m:sSupPr>
                                    <m:ctrlPr>
                                      <a:rPr lang="es-ES" i="1"/>
                                    </m:ctrlPr>
                                  </m:sSupPr>
                                  <m:e>
                                    <m:r>
                                      <a:rPr lang="es-ES" i="1"/>
                                      <m:t>𝑇</m:t>
                                    </m:r>
                                  </m:e>
                                  <m:sup>
                                    <m:r>
                                      <a:rPr lang="es-ES"/>
                                      <m:t>2</m:t>
                                    </m:r>
                                  </m:sup>
                                </m:sSup>
                                <m:r>
                                  <a:rPr lang="es-ES" i="1"/>
                                  <m:t>𝑢</m:t>
                                </m:r>
                              </m:e>
                            </m:mr>
                            <m:mr>
                              <m:e>
                                <m:sSub>
                                  <m:sSubPr>
                                    <m:ctrlPr>
                                      <a:rPr lang="es-ES" i="1"/>
                                    </m:ctrlPr>
                                  </m:sSubPr>
                                  <m:e>
                                    <m:acc>
                                      <m:accPr>
                                        <m:chr m:val="̇"/>
                                        <m:ctrlPr>
                                          <a:rPr lang="es-ES" i="1"/>
                                        </m:ctrlPr>
                                      </m:accPr>
                                      <m:e>
                                        <m:r>
                                          <a:rPr lang="es-ES" i="1"/>
                                          <m:t>𝑧</m:t>
                                        </m:r>
                                      </m:e>
                                    </m:acc>
                                  </m:e>
                                  <m:sub>
                                    <m:r>
                                      <a:rPr lang="es-ES" i="1"/>
                                      <m:t>𝑐</m:t>
                                    </m:r>
                                  </m:sub>
                                </m:sSub>
                                <m:r>
                                  <a:rPr lang="es-ES"/>
                                  <m:t>=</m:t>
                                </m:r>
                                <m:r>
                                  <a:rPr lang="es-ES" i="1"/>
                                  <m:t>𝑇</m:t>
                                </m:r>
                                <m:d>
                                  <m:dPr>
                                    <m:ctrlPr>
                                      <a:rPr lang="es-ES" i="1"/>
                                    </m:ctrlPr>
                                  </m:dPr>
                                  <m:e>
                                    <m:sSub>
                                      <m:sSubPr>
                                        <m:ctrlPr>
                                          <a:rPr lang="es-ES" i="1"/>
                                        </m:ctrlPr>
                                      </m:sSubPr>
                                      <m:e>
                                        <m:r>
                                          <a:rPr lang="es-ES" i="1"/>
                                          <m:t>𝑧</m:t>
                                        </m:r>
                                      </m:e>
                                      <m:sub>
                                        <m:r>
                                          <a:rPr lang="es-ES" i="1"/>
                                          <m:t>𝑐</m:t>
                                        </m:r>
                                      </m:sub>
                                    </m:sSub>
                                    <m:r>
                                      <a:rPr lang="es-ES" i="1"/>
                                      <m:t>−</m:t>
                                    </m:r>
                                    <m:f>
                                      <m:fPr>
                                        <m:ctrlPr>
                                          <a:rPr lang="es-ES" i="1"/>
                                        </m:ctrlPr>
                                      </m:fPr>
                                      <m:num>
                                        <m:r>
                                          <a:rPr lang="es-ES"/>
                                          <m:t>1</m:t>
                                        </m:r>
                                      </m:num>
                                      <m:den>
                                        <m:r>
                                          <a:rPr lang="es-ES"/>
                                          <m:t>2</m:t>
                                        </m:r>
                                      </m:den>
                                    </m:f>
                                    <m:sSup>
                                      <m:sSupPr>
                                        <m:ctrlPr>
                                          <a:rPr lang="es-ES" i="1"/>
                                        </m:ctrlPr>
                                      </m:sSupPr>
                                      <m:e>
                                        <m:r>
                                          <a:rPr lang="es-ES" i="1"/>
                                          <m:t>𝑇</m:t>
                                        </m:r>
                                      </m:e>
                                      <m:sup>
                                        <m:r>
                                          <a:rPr lang="es-ES"/>
                                          <m:t>2</m:t>
                                        </m:r>
                                      </m:sup>
                                    </m:sSup>
                                  </m:e>
                                </m:d>
                                <m:r>
                                  <a:rPr lang="es-ES" i="1"/>
                                  <m:t>𝑢</m:t>
                                </m:r>
                              </m:e>
                            </m:mr>
                          </m:m>
                        </m:e>
                      </m:d>
                    </m:oMath>
                  </m:oMathPara>
                </a14:m>
                <a:endParaRPr lang="es-ES" dirty="0" smtClean="0"/>
              </a:p>
              <a:p>
                <a:pPr marL="0" indent="0">
                  <a:buNone/>
                </a:pPr>
                <a:endParaRPr lang="es-ES" dirty="0" smtClean="0"/>
              </a:p>
              <a:p>
                <a:pPr marL="0" indent="0">
                  <a:buNone/>
                </a:pPr>
                <a:r>
                  <a:rPr lang="es-ES" dirty="0" smtClean="0"/>
                  <a:t>Teniendo </a:t>
                </a:r>
                <a:r>
                  <a:rPr lang="es-ES" dirty="0"/>
                  <a:t>en cuenta que </a:t>
                </a:r>
                <a14:m>
                  <m:oMath xmlns:m="http://schemas.openxmlformats.org/officeDocument/2006/math">
                    <m:r>
                      <a:rPr lang="es-ES" i="1"/>
                      <m:t>𝑇</m:t>
                    </m:r>
                  </m:oMath>
                </a14:m>
                <a:r>
                  <a:rPr lang="es-ES" dirty="0"/>
                  <a:t> y </a:t>
                </a:r>
                <a14:m>
                  <m:oMath xmlns:m="http://schemas.openxmlformats.org/officeDocument/2006/math">
                    <m:sSub>
                      <m:sSubPr>
                        <m:ctrlPr>
                          <a:rPr lang="es-ES" i="1"/>
                        </m:ctrlPr>
                      </m:sSubPr>
                      <m:e>
                        <m:r>
                          <a:rPr lang="es-ES" i="1"/>
                          <m:t>𝑧</m:t>
                        </m:r>
                      </m:e>
                      <m:sub>
                        <m:r>
                          <a:rPr lang="es-ES" i="1"/>
                          <m:t>𝑐</m:t>
                        </m:r>
                      </m:sub>
                    </m:sSub>
                  </m:oMath>
                </a14:m>
                <a:r>
                  <a:rPr lang="es-ES" dirty="0"/>
                  <a:t> son dos "entradas" virtuales para el </a:t>
                </a:r>
                <a:r>
                  <a:rPr lang="es-ES" dirty="0" smtClean="0"/>
                  <a:t>primer subsistema:</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ES" i="1"/>
                          </m:ctrlPr>
                        </m:mPr>
                        <m:mr>
                          <m:e>
                            <m:r>
                              <a:rPr lang="es-ES" i="1"/>
                              <m:t>𝑇</m:t>
                            </m:r>
                            <m:r>
                              <a:rPr lang="es-ES" i="1"/>
                              <m:t>=</m:t>
                            </m:r>
                            <m:sSub>
                              <m:sSubPr>
                                <m:ctrlPr>
                                  <a:rPr lang="es-ES" i="1"/>
                                </m:ctrlPr>
                              </m:sSubPr>
                              <m:e>
                                <m:r>
                                  <a:rPr lang="es-ES" i="1"/>
                                  <m:t>𝑢</m:t>
                                </m:r>
                              </m:e>
                              <m:sub>
                                <m:r>
                                  <a:rPr lang="es-ES" i="1"/>
                                  <m:t>1</m:t>
                                </m:r>
                              </m:sub>
                            </m:sSub>
                            <m:r>
                              <a:rPr lang="es-ES" i="1"/>
                              <m:t>+</m:t>
                            </m:r>
                            <m:rad>
                              <m:radPr>
                                <m:degHide m:val="on"/>
                                <m:ctrlPr>
                                  <a:rPr lang="es-ES" i="1"/>
                                </m:ctrlPr>
                              </m:radPr>
                              <m:deg/>
                              <m:e>
                                <m:sSub>
                                  <m:sSubPr>
                                    <m:ctrlPr>
                                      <a:rPr lang="es-ES" i="1"/>
                                    </m:ctrlPr>
                                  </m:sSubPr>
                                  <m:e>
                                    <m:r>
                                      <a:rPr lang="es-ES" i="1"/>
                                      <m:t>𝑧</m:t>
                                    </m:r>
                                  </m:e>
                                  <m:sub>
                                    <m:r>
                                      <a:rPr lang="es-ES" i="1"/>
                                      <m:t>𝑓</m:t>
                                    </m:r>
                                  </m:sub>
                                </m:sSub>
                              </m:e>
                            </m:rad>
                          </m:e>
                        </m:mr>
                        <m:mr>
                          <m:e>
                            <m:sSub>
                              <m:sSubPr>
                                <m:ctrlPr>
                                  <a:rPr lang="es-ES" i="1"/>
                                </m:ctrlPr>
                              </m:sSubPr>
                              <m:e>
                                <m:r>
                                  <a:rPr lang="es-ES" i="1"/>
                                  <m:t>𝑧</m:t>
                                </m:r>
                              </m:e>
                              <m:sub>
                                <m:r>
                                  <a:rPr lang="es-ES" i="1"/>
                                  <m:t>𝑐</m:t>
                                </m:r>
                              </m:sub>
                            </m:sSub>
                            <m:r>
                              <a:rPr lang="es-ES" i="1"/>
                              <m:t>=</m:t>
                            </m:r>
                            <m:sSub>
                              <m:sSubPr>
                                <m:ctrlPr>
                                  <a:rPr lang="es-ES" i="1"/>
                                </m:ctrlPr>
                              </m:sSubPr>
                              <m:e>
                                <m:r>
                                  <a:rPr lang="es-ES" i="1"/>
                                  <m:t>𝑢</m:t>
                                </m:r>
                              </m:e>
                              <m:sub>
                                <m:r>
                                  <a:rPr lang="es-ES" i="1"/>
                                  <m:t>2</m:t>
                                </m:r>
                              </m:sub>
                            </m:sSub>
                            <m:r>
                              <a:rPr lang="es-ES" i="1"/>
                              <m:t>+</m:t>
                            </m:r>
                            <m:f>
                              <m:fPr>
                                <m:ctrlPr>
                                  <a:rPr lang="es-ES" i="1"/>
                                </m:ctrlPr>
                              </m:fPr>
                              <m:num>
                                <m:sSub>
                                  <m:sSubPr>
                                    <m:ctrlPr>
                                      <a:rPr lang="es-ES" i="1"/>
                                    </m:ctrlPr>
                                  </m:sSubPr>
                                  <m:e>
                                    <m:r>
                                      <a:rPr lang="es-ES" i="1"/>
                                      <m:t>𝑧</m:t>
                                    </m:r>
                                  </m:e>
                                  <m:sub>
                                    <m:r>
                                      <a:rPr lang="es-ES" i="1"/>
                                      <m:t>𝑓</m:t>
                                    </m:r>
                                  </m:sub>
                                </m:sSub>
                              </m:num>
                              <m:den>
                                <m:r>
                                  <a:rPr lang="es-ES" i="1"/>
                                  <m:t>2</m:t>
                                </m:r>
                              </m:den>
                            </m:f>
                          </m:e>
                        </m:mr>
                      </m:m>
                    </m:oMath>
                  </m:oMathPara>
                </a14:m>
                <a:endParaRPr lang="es-ES" dirty="0" smtClean="0"/>
              </a:p>
              <a:p>
                <a:pPr marL="0" indent="0">
                  <a:buNone/>
                </a:pPr>
                <a:r>
                  <a:rPr lang="es-ES" dirty="0"/>
                  <a:t>Notemos que en la estabilidad </a:t>
                </a:r>
                <a14:m>
                  <m:oMath xmlns:m="http://schemas.openxmlformats.org/officeDocument/2006/math">
                    <m:d>
                      <m:dPr>
                        <m:ctrlPr>
                          <a:rPr lang="es-ES" i="1"/>
                        </m:ctrlPr>
                      </m:dPr>
                      <m:e>
                        <m:sSub>
                          <m:sSubPr>
                            <m:ctrlPr>
                              <a:rPr lang="es-ES" i="1"/>
                            </m:ctrlPr>
                          </m:sSubPr>
                          <m:e>
                            <m:r>
                              <a:rPr lang="es-ES" i="1"/>
                              <m:t>𝑢</m:t>
                            </m:r>
                          </m:e>
                          <m:sub>
                            <m:r>
                              <a:rPr lang="es-ES" i="1"/>
                              <m:t>1</m:t>
                            </m:r>
                          </m:sub>
                        </m:sSub>
                        <m:r>
                          <a:rPr lang="es-ES" i="1"/>
                          <m:t>,</m:t>
                        </m:r>
                        <m:sSub>
                          <m:sSubPr>
                            <m:ctrlPr>
                              <a:rPr lang="es-ES" i="1"/>
                            </m:ctrlPr>
                          </m:sSubPr>
                          <m:e>
                            <m:r>
                              <a:rPr lang="es-ES" i="1"/>
                              <m:t>𝑢</m:t>
                            </m:r>
                          </m:e>
                          <m:sub>
                            <m:r>
                              <a:rPr lang="es-ES" i="1"/>
                              <m:t>2</m:t>
                            </m:r>
                          </m:sub>
                        </m:sSub>
                      </m:e>
                    </m:d>
                    <m:r>
                      <a:rPr lang="es-ES" i="1"/>
                      <m:t>→</m:t>
                    </m:r>
                    <m:d>
                      <m:dPr>
                        <m:ctrlPr>
                          <a:rPr lang="es-ES" i="1"/>
                        </m:ctrlPr>
                      </m:dPr>
                      <m:e>
                        <m:r>
                          <a:rPr lang="es-ES" i="1"/>
                          <m:t>0,0</m:t>
                        </m:r>
                      </m:e>
                    </m:d>
                  </m:oMath>
                </a14:m>
                <a:r>
                  <a:rPr lang="es-ES" dirty="0"/>
                  <a:t>. Definimos </a:t>
                </a:r>
                <a:r>
                  <a:rPr lang="es-ES" dirty="0" smtClean="0"/>
                  <a:t>también:</a:t>
                </a:r>
                <a:endParaRPr lang="es-ES" b="1" i="1" dirty="0" smtClean="0"/>
              </a:p>
              <a:p>
                <a:pPr marL="0" indent="0">
                  <a:buNone/>
                </a:pPr>
                <a14:m>
                  <m:oMathPara xmlns:m="http://schemas.openxmlformats.org/officeDocument/2006/math">
                    <m:oMathParaPr>
                      <m:jc m:val="centerGroup"/>
                    </m:oMathParaPr>
                    <m:oMath xmlns:m="http://schemas.openxmlformats.org/officeDocument/2006/math">
                      <m:sSub>
                        <m:sSubPr>
                          <m:ctrlPr>
                            <a:rPr lang="es-ES" b="1" i="1"/>
                          </m:ctrlPr>
                        </m:sSubPr>
                        <m:e>
                          <m:r>
                            <a:rPr lang="es-ES" b="1" i="1"/>
                            <m:t>𝒖</m:t>
                          </m:r>
                        </m:e>
                        <m:sub>
                          <m:r>
                            <a:rPr lang="es-ES" b="1" i="1"/>
                            <m:t>𝒑</m:t>
                          </m:r>
                        </m:sub>
                      </m:sSub>
                      <m:r>
                        <a:rPr lang="es-ES" i="1"/>
                        <m:t>=</m:t>
                      </m:r>
                      <m:sSup>
                        <m:sSupPr>
                          <m:ctrlPr>
                            <a:rPr lang="es-ES" i="1"/>
                          </m:ctrlPr>
                        </m:sSupPr>
                        <m:e>
                          <m:d>
                            <m:dPr>
                              <m:ctrlPr>
                                <a:rPr lang="es-ES" i="1"/>
                              </m:ctrlPr>
                            </m:dPr>
                            <m:e>
                              <m:sSub>
                                <m:sSubPr>
                                  <m:ctrlPr>
                                    <a:rPr lang="es-ES" i="1"/>
                                  </m:ctrlPr>
                                </m:sSubPr>
                                <m:e>
                                  <m:r>
                                    <a:rPr lang="es-ES" i="1"/>
                                    <m:t>𝑢</m:t>
                                  </m:r>
                                </m:e>
                                <m:sub>
                                  <m:r>
                                    <a:rPr lang="es-ES" i="1"/>
                                    <m:t>1</m:t>
                                  </m:r>
                                </m:sub>
                              </m:sSub>
                              <m:r>
                                <a:rPr lang="es-ES" i="1"/>
                                <m:t>,</m:t>
                              </m:r>
                              <m:sSub>
                                <m:sSubPr>
                                  <m:ctrlPr>
                                    <a:rPr lang="es-ES" i="1"/>
                                  </m:ctrlPr>
                                </m:sSubPr>
                                <m:e>
                                  <m:r>
                                    <a:rPr lang="es-ES" i="1"/>
                                    <m:t>𝑢</m:t>
                                  </m:r>
                                </m:e>
                                <m:sub>
                                  <m:r>
                                    <a:rPr lang="es-ES" i="1"/>
                                    <m:t>2</m:t>
                                  </m:r>
                                </m:sub>
                              </m:sSub>
                            </m:e>
                          </m:d>
                        </m:e>
                        <m:sup>
                          <m:r>
                            <a:rPr lang="es-ES" i="1"/>
                            <m:t>𝑇</m:t>
                          </m:r>
                        </m:sup>
                      </m:sSup>
                    </m:oMath>
                  </m:oMathPara>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9731125" cy="5193636"/>
              </a:xfrm>
              <a:blipFill rotWithShape="0">
                <a:blip r:embed="rId2"/>
                <a:stretch>
                  <a:fillRect l="-564" t="-587"/>
                </a:stretch>
              </a:blipFill>
            </p:spPr>
            <p:txBody>
              <a:bodyPr/>
              <a:lstStyle/>
              <a:p>
                <a:r>
                  <a:rPr lang="es-ES">
                    <a:noFill/>
                  </a:rPr>
                  <a:t> </a:t>
                </a:r>
              </a:p>
            </p:txBody>
          </p:sp>
        </mc:Fallback>
      </mc:AlternateContent>
    </p:spTree>
    <p:extLst>
      <p:ext uri="{BB962C8B-B14F-4D97-AF65-F5344CB8AC3E}">
        <p14:creationId xmlns:p14="http://schemas.microsoft.com/office/powerpoint/2010/main" val="1490111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9731125" cy="5193636"/>
              </a:xfrm>
            </p:spPr>
            <p:txBody>
              <a:bodyPr>
                <a:normAutofit/>
              </a:bodyPr>
              <a:lstStyle/>
              <a:p>
                <a:r>
                  <a:rPr lang="es-ES" dirty="0" smtClean="0"/>
                  <a:t>3.2. ISS DEL PÉNDULO INVERTIDO DE ALTURA VARIABLE.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ES" i="1"/>
                          </m:ctrlPr>
                        </m:mPr>
                        <m:mr>
                          <m:e>
                            <m:acc>
                              <m:accPr>
                                <m:chr m:val="̇"/>
                                <m:ctrlPr>
                                  <a:rPr lang="es-ES" i="1"/>
                                </m:ctrlPr>
                              </m:accPr>
                              <m:e>
                                <m:r>
                                  <a:rPr lang="es-ES" i="1"/>
                                  <m:t>𝑥</m:t>
                                </m:r>
                              </m:e>
                            </m:acc>
                            <m:r>
                              <a:rPr lang="es-ES"/>
                              <m:t>=</m:t>
                            </m:r>
                            <m:r>
                              <a:rPr lang="es-ES" i="1"/>
                              <m:t>−</m:t>
                            </m:r>
                            <m:f>
                              <m:fPr>
                                <m:ctrlPr>
                                  <a:rPr lang="es-ES" i="1"/>
                                </m:ctrlPr>
                              </m:fPr>
                              <m:num>
                                <m:r>
                                  <a:rPr lang="es-ES"/>
                                  <m:t>1</m:t>
                                </m:r>
                              </m:num>
                              <m:den>
                                <m:sSub>
                                  <m:sSubPr>
                                    <m:ctrlPr>
                                      <a:rPr lang="es-ES" i="1"/>
                                    </m:ctrlPr>
                                  </m:sSubPr>
                                  <m:e>
                                    <m:r>
                                      <a:rPr lang="es-ES" i="1"/>
                                      <m:t>𝑢</m:t>
                                    </m:r>
                                  </m:e>
                                  <m:sub>
                                    <m:r>
                                      <a:rPr lang="es-ES" i="1"/>
                                      <m:t>1</m:t>
                                    </m:r>
                                  </m:sub>
                                </m:sSub>
                                <m:r>
                                  <a:rPr lang="es-ES" i="1"/>
                                  <m:t>+</m:t>
                                </m:r>
                                <m:rad>
                                  <m:radPr>
                                    <m:degHide m:val="on"/>
                                    <m:ctrlPr>
                                      <a:rPr lang="es-ES" i="1"/>
                                    </m:ctrlPr>
                                  </m:radPr>
                                  <m:deg/>
                                  <m:e>
                                    <m:sSub>
                                      <m:sSubPr>
                                        <m:ctrlPr>
                                          <a:rPr lang="es-ES" i="1"/>
                                        </m:ctrlPr>
                                      </m:sSubPr>
                                      <m:e>
                                        <m:r>
                                          <a:rPr lang="es-ES" i="1"/>
                                          <m:t>𝑧</m:t>
                                        </m:r>
                                      </m:e>
                                      <m:sub>
                                        <m:r>
                                          <a:rPr lang="es-ES" i="1"/>
                                          <m:t>𝑓</m:t>
                                        </m:r>
                                      </m:sub>
                                    </m:sSub>
                                  </m:e>
                                </m:rad>
                              </m:den>
                            </m:f>
                            <m:r>
                              <a:rPr lang="es-ES" i="1"/>
                              <m:t>𝑥</m:t>
                            </m:r>
                          </m:e>
                        </m:mr>
                        <m:mr>
                          <m:e>
                            <m:acc>
                              <m:accPr>
                                <m:chr m:val="̇"/>
                                <m:ctrlPr>
                                  <a:rPr lang="es-ES" i="1"/>
                                </m:ctrlPr>
                              </m:accPr>
                              <m:e>
                                <m:r>
                                  <a:rPr lang="es-ES" i="1"/>
                                  <m:t>𝑧</m:t>
                                </m:r>
                              </m:e>
                            </m:acc>
                            <m:r>
                              <a:rPr lang="es-ES"/>
                              <m:t>=</m:t>
                            </m:r>
                            <m:r>
                              <a:rPr lang="es-ES" i="1"/>
                              <m:t>−</m:t>
                            </m:r>
                            <m:f>
                              <m:fPr>
                                <m:ctrlPr>
                                  <a:rPr lang="es-ES" i="1"/>
                                </m:ctrlPr>
                              </m:fPr>
                              <m:num>
                                <m:r>
                                  <a:rPr lang="es-ES"/>
                                  <m:t>1</m:t>
                                </m:r>
                              </m:num>
                              <m:den>
                                <m:sSub>
                                  <m:sSubPr>
                                    <m:ctrlPr>
                                      <a:rPr lang="es-ES" i="1"/>
                                    </m:ctrlPr>
                                  </m:sSubPr>
                                  <m:e>
                                    <m:r>
                                      <a:rPr lang="es-ES" i="1"/>
                                      <m:t>𝑢</m:t>
                                    </m:r>
                                  </m:e>
                                  <m:sub>
                                    <m:r>
                                      <a:rPr lang="es-ES" i="1"/>
                                      <m:t>1</m:t>
                                    </m:r>
                                  </m:sub>
                                </m:sSub>
                                <m:r>
                                  <a:rPr lang="es-ES" i="1"/>
                                  <m:t>+</m:t>
                                </m:r>
                                <m:rad>
                                  <m:radPr>
                                    <m:degHide m:val="on"/>
                                    <m:ctrlPr>
                                      <a:rPr lang="es-ES" i="1"/>
                                    </m:ctrlPr>
                                  </m:radPr>
                                  <m:deg/>
                                  <m:e>
                                    <m:sSub>
                                      <m:sSubPr>
                                        <m:ctrlPr>
                                          <a:rPr lang="es-ES" i="1"/>
                                        </m:ctrlPr>
                                      </m:sSubPr>
                                      <m:e>
                                        <m:r>
                                          <a:rPr lang="es-ES" i="1"/>
                                          <m:t>𝑧</m:t>
                                        </m:r>
                                      </m:e>
                                      <m:sub>
                                        <m:r>
                                          <a:rPr lang="es-ES" i="1"/>
                                          <m:t>𝑓</m:t>
                                        </m:r>
                                      </m:sub>
                                    </m:sSub>
                                  </m:e>
                                </m:rad>
                              </m:den>
                            </m:f>
                            <m:sSub>
                              <m:sSubPr>
                                <m:ctrlPr>
                                  <a:rPr lang="es-ES" i="1"/>
                                </m:ctrlPr>
                              </m:sSubPr>
                              <m:e>
                                <m:r>
                                  <a:rPr lang="es-ES" i="1"/>
                                  <m:t>𝑧</m:t>
                                </m:r>
                              </m:e>
                              <m:sub>
                                <m:r>
                                  <a:rPr lang="es-ES" i="1"/>
                                  <m:t>𝑒</m:t>
                                </m:r>
                              </m:sub>
                            </m:sSub>
                            <m:r>
                              <a:rPr lang="es-ES" i="1"/>
                              <m:t>+</m:t>
                            </m:r>
                            <m:f>
                              <m:fPr>
                                <m:ctrlPr>
                                  <a:rPr lang="es-ES" i="1"/>
                                </m:ctrlPr>
                              </m:fPr>
                              <m:num>
                                <m:f>
                                  <m:fPr>
                                    <m:ctrlPr>
                                      <a:rPr lang="es-ES" i="1"/>
                                    </m:ctrlPr>
                                  </m:fPr>
                                  <m:num>
                                    <m:r>
                                      <a:rPr lang="es-ES" i="1"/>
                                      <m:t>1</m:t>
                                    </m:r>
                                  </m:num>
                                  <m:den>
                                    <m:r>
                                      <a:rPr lang="es-ES" i="1"/>
                                      <m:t>2</m:t>
                                    </m:r>
                                  </m:den>
                                </m:f>
                                <m:sSubSup>
                                  <m:sSubSupPr>
                                    <m:ctrlPr>
                                      <a:rPr lang="es-ES" i="1"/>
                                    </m:ctrlPr>
                                  </m:sSubSupPr>
                                  <m:e>
                                    <m:r>
                                      <a:rPr lang="es-ES" i="1"/>
                                      <m:t>𝑢</m:t>
                                    </m:r>
                                  </m:e>
                                  <m:sub>
                                    <m:r>
                                      <a:rPr lang="es-ES" i="1"/>
                                      <m:t>1</m:t>
                                    </m:r>
                                  </m:sub>
                                  <m:sup>
                                    <m:r>
                                      <a:rPr lang="es-ES" i="1"/>
                                      <m:t>2</m:t>
                                    </m:r>
                                  </m:sup>
                                </m:sSubSup>
                                <m:r>
                                  <a:rPr lang="es-ES" i="1"/>
                                  <m:t>+</m:t>
                                </m:r>
                                <m:sSub>
                                  <m:sSubPr>
                                    <m:ctrlPr>
                                      <a:rPr lang="es-ES" i="1"/>
                                    </m:ctrlPr>
                                  </m:sSubPr>
                                  <m:e>
                                    <m:r>
                                      <a:rPr lang="es-ES" i="1"/>
                                      <m:t>𝑢</m:t>
                                    </m:r>
                                  </m:e>
                                  <m:sub>
                                    <m:r>
                                      <a:rPr lang="es-ES" i="1"/>
                                      <m:t>2</m:t>
                                    </m:r>
                                  </m:sub>
                                </m:sSub>
                                <m:r>
                                  <a:rPr lang="es-ES" i="1"/>
                                  <m:t>+</m:t>
                                </m:r>
                                <m:sSub>
                                  <m:sSubPr>
                                    <m:ctrlPr>
                                      <a:rPr lang="es-ES" i="1"/>
                                    </m:ctrlPr>
                                  </m:sSubPr>
                                  <m:e>
                                    <m:r>
                                      <a:rPr lang="es-ES" i="1"/>
                                      <m:t>𝑢</m:t>
                                    </m:r>
                                  </m:e>
                                  <m:sub>
                                    <m:r>
                                      <a:rPr lang="es-ES" i="1"/>
                                      <m:t>1</m:t>
                                    </m:r>
                                  </m:sub>
                                </m:sSub>
                                <m:rad>
                                  <m:radPr>
                                    <m:degHide m:val="on"/>
                                    <m:ctrlPr>
                                      <a:rPr lang="es-ES" i="1"/>
                                    </m:ctrlPr>
                                  </m:radPr>
                                  <m:deg/>
                                  <m:e>
                                    <m:sSub>
                                      <m:sSubPr>
                                        <m:ctrlPr>
                                          <a:rPr lang="es-ES" i="1"/>
                                        </m:ctrlPr>
                                      </m:sSubPr>
                                      <m:e>
                                        <m:r>
                                          <a:rPr lang="es-ES" i="1"/>
                                          <m:t>𝑧</m:t>
                                        </m:r>
                                      </m:e>
                                      <m:sub>
                                        <m:r>
                                          <a:rPr lang="es-ES" i="1"/>
                                          <m:t>𝑓</m:t>
                                        </m:r>
                                      </m:sub>
                                    </m:sSub>
                                  </m:e>
                                </m:rad>
                              </m:num>
                              <m:den>
                                <m:sSub>
                                  <m:sSubPr>
                                    <m:ctrlPr>
                                      <a:rPr lang="es-ES" i="1"/>
                                    </m:ctrlPr>
                                  </m:sSubPr>
                                  <m:e>
                                    <m:r>
                                      <a:rPr lang="es-ES" i="1"/>
                                      <m:t>𝑢</m:t>
                                    </m:r>
                                  </m:e>
                                  <m:sub>
                                    <m:r>
                                      <a:rPr lang="es-ES" i="1"/>
                                      <m:t>1</m:t>
                                    </m:r>
                                  </m:sub>
                                </m:sSub>
                                <m:r>
                                  <a:rPr lang="es-ES" i="1"/>
                                  <m:t>+</m:t>
                                </m:r>
                                <m:rad>
                                  <m:radPr>
                                    <m:degHide m:val="on"/>
                                    <m:ctrlPr>
                                      <a:rPr lang="es-ES" i="1"/>
                                    </m:ctrlPr>
                                  </m:radPr>
                                  <m:deg/>
                                  <m:e>
                                    <m:sSub>
                                      <m:sSubPr>
                                        <m:ctrlPr>
                                          <a:rPr lang="es-ES" i="1"/>
                                        </m:ctrlPr>
                                      </m:sSubPr>
                                      <m:e>
                                        <m:r>
                                          <a:rPr lang="es-ES" i="1"/>
                                          <m:t>𝑧</m:t>
                                        </m:r>
                                      </m:e>
                                      <m:sub>
                                        <m:r>
                                          <a:rPr lang="es-ES" i="1"/>
                                          <m:t>𝑓</m:t>
                                        </m:r>
                                      </m:sub>
                                    </m:sSub>
                                  </m:e>
                                </m:rad>
                              </m:den>
                            </m:f>
                          </m:e>
                        </m:mr>
                      </m:m>
                    </m:oMath>
                  </m:oMathPara>
                </a14:m>
                <a:endParaRPr lang="es-ES" dirty="0" smtClean="0"/>
              </a:p>
              <a:p>
                <a:pPr marL="0" indent="0">
                  <a:buNone/>
                </a:pPr>
                <a:r>
                  <a:rPr lang="es-ES" dirty="0" smtClean="0"/>
                  <a:t> Considerando </a:t>
                </a:r>
                <a14:m>
                  <m:oMath xmlns:m="http://schemas.openxmlformats.org/officeDocument/2006/math">
                    <m:sSub>
                      <m:sSubPr>
                        <m:ctrlPr>
                          <a:rPr lang="es-ES" i="1"/>
                        </m:ctrlPr>
                      </m:sSubPr>
                      <m:e>
                        <m:d>
                          <m:dPr>
                            <m:begChr m:val="‖"/>
                            <m:endChr m:val="‖"/>
                            <m:ctrlPr>
                              <a:rPr lang="es-ES" i="1"/>
                            </m:ctrlPr>
                          </m:dPr>
                          <m:e>
                            <m:sSub>
                              <m:sSubPr>
                                <m:ctrlPr>
                                  <a:rPr lang="es-ES" b="1" i="1"/>
                                </m:ctrlPr>
                              </m:sSubPr>
                              <m:e>
                                <m:r>
                                  <a:rPr lang="es-ES" b="1" i="1"/>
                                  <m:t>𝒖</m:t>
                                </m:r>
                              </m:e>
                              <m:sub>
                                <m:r>
                                  <a:rPr lang="es-ES" b="1" i="1"/>
                                  <m:t>𝒑</m:t>
                                </m:r>
                              </m:sub>
                            </m:sSub>
                          </m:e>
                        </m:d>
                      </m:e>
                      <m:sub>
                        <m:r>
                          <a:rPr lang="es-ES" i="1"/>
                          <m:t>∞</m:t>
                        </m:r>
                      </m:sub>
                    </m:sSub>
                    <m:r>
                      <a:rPr lang="es-ES" i="1"/>
                      <m:t>≤</m:t>
                    </m:r>
                    <m:r>
                      <a:rPr lang="es-ES" i="1"/>
                      <m:t>𝛿</m:t>
                    </m:r>
                    <m:r>
                      <a:rPr lang="es-ES" i="1"/>
                      <m:t> </m:t>
                    </m:r>
                  </m:oMath>
                </a14:m>
                <a:r>
                  <a:rPr lang="es-ES" dirty="0" smtClean="0"/>
                  <a:t> Usamos las siguientes funciones:</a:t>
                </a:r>
              </a:p>
              <a:p>
                <a:endParaRPr lang="es-ES" dirty="0" smtClean="0"/>
              </a:p>
              <a:p>
                <a14:m>
                  <m:oMath xmlns:m="http://schemas.openxmlformats.org/officeDocument/2006/math">
                    <m:r>
                      <a:rPr lang="es-ES" i="1">
                        <a:latin typeface="Cambria Math" panose="02040503050406030204" pitchFamily="18" charset="0"/>
                      </a:rPr>
                      <m:t>𝑉</m:t>
                    </m:r>
                    <m:d>
                      <m:dPr>
                        <m:ctrlPr>
                          <a:rPr lang="es-ES" i="1">
                            <a:latin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sSup>
                      <m:sSupPr>
                        <m:ctrlPr>
                          <a:rPr lang="es-ES" i="1">
                            <a:latin typeface="Cambria Math" panose="02040503050406030204" pitchFamily="18" charset="0"/>
                          </a:rPr>
                        </m:ctrlPr>
                      </m:sSupPr>
                      <m:e>
                        <m:d>
                          <m:dPr>
                            <m:begChr m:val="‖"/>
                            <m:endChr m:val="‖"/>
                            <m:ctrlPr>
                              <a:rPr lang="es-ES" i="1">
                                <a:latin typeface="Cambria Math" panose="02040503050406030204" pitchFamily="18" charset="0"/>
                              </a:rPr>
                            </m:ctrlPr>
                          </m:dPr>
                          <m:e>
                            <m:r>
                              <a:rPr lang="es-ES" b="1" i="1">
                                <a:latin typeface="Cambria Math" panose="02040503050406030204" pitchFamily="18" charset="0"/>
                              </a:rPr>
                              <m:t>𝒙</m:t>
                            </m:r>
                          </m:e>
                        </m:d>
                      </m:e>
                      <m:sup>
                        <m:r>
                          <a:rPr lang="es-ES" i="1">
                            <a:latin typeface="Cambria Math" panose="02040503050406030204" pitchFamily="18" charset="0"/>
                          </a:rPr>
                          <m:t>2</m:t>
                        </m:r>
                      </m:sup>
                    </m:sSup>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rPr>
                              <m:t>𝑥</m:t>
                            </m:r>
                          </m:e>
                          <m:sup>
                            <m:r>
                              <a:rPr lang="es-ES" i="1">
                                <a:latin typeface="Cambria Math" panose="02040503050406030204" pitchFamily="18" charset="0"/>
                              </a:rPr>
                              <m:t>2</m:t>
                            </m:r>
                          </m:sup>
                        </m:s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𝑧</m:t>
                            </m:r>
                          </m:e>
                          <m:sub>
                            <m:r>
                              <a:rPr lang="es-ES" i="1">
                                <a:latin typeface="Cambria Math" panose="02040503050406030204" pitchFamily="18" charset="0"/>
                              </a:rPr>
                              <m:t>𝑒</m:t>
                            </m:r>
                          </m:sub>
                          <m:sup>
                            <m:r>
                              <a:rPr lang="es-ES" i="1">
                                <a:latin typeface="Cambria Math" panose="02040503050406030204" pitchFamily="18" charset="0"/>
                              </a:rPr>
                              <m:t>2</m:t>
                            </m:r>
                          </m:sup>
                        </m:sSubSup>
                      </m:e>
                    </m:d>
                  </m:oMath>
                </a14:m>
                <a:endParaRPr lang="es-ES" dirty="0" smtClean="0"/>
              </a:p>
              <a:p>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𝛼</m:t>
                        </m:r>
                      </m:e>
                      <m:sub>
                        <m:r>
                          <a:rPr lang="es-ES" i="1">
                            <a:latin typeface="Cambria Math" panose="02040503050406030204" pitchFamily="18" charset="0"/>
                          </a:rPr>
                          <m:t>1</m:t>
                        </m:r>
                      </m:sub>
                    </m:sSub>
                    <m:d>
                      <m:dPr>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r>
                              <a:rPr lang="es-ES" b="1" i="1">
                                <a:latin typeface="Cambria Math" panose="02040503050406030204" pitchFamily="18" charset="0"/>
                              </a:rPr>
                              <m:t>𝒙</m:t>
                            </m:r>
                          </m:e>
                        </m:d>
                      </m:e>
                    </m:d>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𝛼</m:t>
                        </m:r>
                      </m:e>
                      <m:sub>
                        <m:r>
                          <a:rPr lang="es-ES" i="1">
                            <a:latin typeface="Cambria Math" panose="02040503050406030204" pitchFamily="18" charset="0"/>
                          </a:rPr>
                          <m:t>2</m:t>
                        </m:r>
                      </m:sub>
                    </m:sSub>
                    <m:d>
                      <m:dPr>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r>
                              <a:rPr lang="es-ES" b="1" i="1">
                                <a:latin typeface="Cambria Math" panose="02040503050406030204" pitchFamily="18" charset="0"/>
                              </a:rPr>
                              <m:t>𝒙</m:t>
                            </m:r>
                          </m:e>
                        </m:d>
                      </m:e>
                    </m:d>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sSup>
                      <m:sSupPr>
                        <m:ctrlPr>
                          <a:rPr lang="es-ES" i="1">
                            <a:latin typeface="Cambria Math" panose="02040503050406030204" pitchFamily="18" charset="0"/>
                          </a:rPr>
                        </m:ctrlPr>
                      </m:sSupPr>
                      <m:e>
                        <m:d>
                          <m:dPr>
                            <m:begChr m:val="‖"/>
                            <m:endChr m:val="‖"/>
                            <m:ctrlPr>
                              <a:rPr lang="es-ES" i="1">
                                <a:latin typeface="Cambria Math" panose="02040503050406030204" pitchFamily="18" charset="0"/>
                              </a:rPr>
                            </m:ctrlPr>
                          </m:dPr>
                          <m:e>
                            <m:r>
                              <a:rPr lang="es-ES" b="1" i="1">
                                <a:latin typeface="Cambria Math" panose="02040503050406030204" pitchFamily="18" charset="0"/>
                              </a:rPr>
                              <m:t>𝒙</m:t>
                            </m:r>
                          </m:e>
                        </m:d>
                      </m:e>
                      <m:sup>
                        <m:r>
                          <a:rPr lang="es-ES" i="1">
                            <a:latin typeface="Cambria Math" panose="02040503050406030204" pitchFamily="18" charset="0"/>
                          </a:rPr>
                          <m:t>2</m:t>
                        </m:r>
                      </m:sup>
                    </m:sSup>
                  </m:oMath>
                </a14:m>
                <a:endParaRPr lang="es-ES" dirty="0"/>
              </a:p>
              <a:p>
                <a14:m>
                  <m:oMath xmlns:m="http://schemas.openxmlformats.org/officeDocument/2006/math">
                    <m:sSub>
                      <m:sSubPr>
                        <m:ctrlPr>
                          <a:rPr lang="es-ES" i="1"/>
                        </m:ctrlPr>
                      </m:sSubPr>
                      <m:e>
                        <m:r>
                          <a:rPr lang="es-ES" i="1"/>
                          <m:t>𝑊</m:t>
                        </m:r>
                      </m:e>
                      <m:sub>
                        <m:r>
                          <a:rPr lang="es-ES" i="1"/>
                          <m:t>𝛿</m:t>
                        </m:r>
                      </m:sub>
                    </m:sSub>
                    <m:d>
                      <m:dPr>
                        <m:ctrlPr>
                          <a:rPr lang="es-ES" i="1"/>
                        </m:ctrlPr>
                      </m:dPr>
                      <m:e>
                        <m:d>
                          <m:dPr>
                            <m:begChr m:val="‖"/>
                            <m:endChr m:val="‖"/>
                            <m:ctrlPr>
                              <a:rPr lang="es-ES" i="1"/>
                            </m:ctrlPr>
                          </m:dPr>
                          <m:e>
                            <m:r>
                              <a:rPr lang="es-ES" b="1" i="1"/>
                              <m:t>𝒙</m:t>
                            </m:r>
                          </m:e>
                        </m:d>
                      </m:e>
                    </m:d>
                    <m:r>
                      <a:rPr lang="es-ES" i="1"/>
                      <m:t>=</m:t>
                    </m:r>
                    <m:f>
                      <m:fPr>
                        <m:ctrlPr>
                          <a:rPr lang="es-ES" i="1"/>
                        </m:ctrlPr>
                      </m:fPr>
                      <m:num>
                        <m:sSup>
                          <m:sSupPr>
                            <m:ctrlPr>
                              <a:rPr lang="es-ES" i="1"/>
                            </m:ctrlPr>
                          </m:sSupPr>
                          <m:e>
                            <m:d>
                              <m:dPr>
                                <m:begChr m:val="‖"/>
                                <m:endChr m:val="‖"/>
                                <m:ctrlPr>
                                  <a:rPr lang="es-ES" i="1"/>
                                </m:ctrlPr>
                              </m:dPr>
                              <m:e>
                                <m:r>
                                  <a:rPr lang="es-ES" b="1" i="1"/>
                                  <m:t>𝒙</m:t>
                                </m:r>
                              </m:e>
                            </m:d>
                          </m:e>
                          <m:sup>
                            <m:r>
                              <a:rPr lang="es-ES" i="1"/>
                              <m:t>2</m:t>
                            </m:r>
                          </m:sup>
                        </m:sSup>
                      </m:num>
                      <m:den>
                        <m:r>
                          <a:rPr lang="es-ES" i="1"/>
                          <m:t>2(</m:t>
                        </m:r>
                        <m:r>
                          <a:rPr lang="es-ES" i="1"/>
                          <m:t>𝛿</m:t>
                        </m:r>
                        <m:r>
                          <a:rPr lang="es-ES" i="1"/>
                          <m:t>+</m:t>
                        </m:r>
                        <m:rad>
                          <m:radPr>
                            <m:degHide m:val="on"/>
                            <m:ctrlPr>
                              <a:rPr lang="es-ES" i="1"/>
                            </m:ctrlPr>
                          </m:radPr>
                          <m:deg/>
                          <m:e>
                            <m:sSub>
                              <m:sSubPr>
                                <m:ctrlPr>
                                  <a:rPr lang="es-ES" i="1"/>
                                </m:ctrlPr>
                              </m:sSubPr>
                              <m:e>
                                <m:r>
                                  <a:rPr lang="es-ES" i="1"/>
                                  <m:t>𝑧</m:t>
                                </m:r>
                              </m:e>
                              <m:sub>
                                <m:r>
                                  <a:rPr lang="es-ES" i="1"/>
                                  <m:t>𝑓</m:t>
                                </m:r>
                              </m:sub>
                            </m:sSub>
                          </m:e>
                        </m:rad>
                        <m:r>
                          <a:rPr lang="es-ES" i="1"/>
                          <m:t>)</m:t>
                        </m:r>
                      </m:den>
                    </m:f>
                  </m:oMath>
                </a14:m>
                <a:endParaRPr lang="es-ES" dirty="0" smtClean="0"/>
              </a:p>
              <a:p>
                <a14:m>
                  <m:oMath xmlns:m="http://schemas.openxmlformats.org/officeDocument/2006/math">
                    <m:r>
                      <a:rPr lang="es-ES" i="1"/>
                      <m:t>𝜌</m:t>
                    </m:r>
                    <m:d>
                      <m:dPr>
                        <m:ctrlPr>
                          <a:rPr lang="es-ES" i="1"/>
                        </m:ctrlPr>
                      </m:dPr>
                      <m:e>
                        <m:d>
                          <m:dPr>
                            <m:begChr m:val="‖"/>
                            <m:endChr m:val="‖"/>
                            <m:ctrlPr>
                              <a:rPr lang="es-ES" i="1"/>
                            </m:ctrlPr>
                          </m:dPr>
                          <m:e>
                            <m:sSub>
                              <m:sSubPr>
                                <m:ctrlPr>
                                  <a:rPr lang="es-ES" b="1" i="1"/>
                                </m:ctrlPr>
                              </m:sSubPr>
                              <m:e>
                                <m:r>
                                  <a:rPr lang="es-ES" b="1" i="1"/>
                                  <m:t>𝒖</m:t>
                                </m:r>
                              </m:e>
                              <m:sub>
                                <m:r>
                                  <a:rPr lang="es-ES" b="1" i="1"/>
                                  <m:t>𝒑</m:t>
                                </m:r>
                              </m:sub>
                            </m:sSub>
                          </m:e>
                        </m:d>
                      </m:e>
                    </m:d>
                    <m:r>
                      <a:rPr lang="es-ES" i="1"/>
                      <m:t>=</m:t>
                    </m:r>
                    <m:sSup>
                      <m:sSupPr>
                        <m:ctrlPr>
                          <a:rPr lang="es-ES" i="1"/>
                        </m:ctrlPr>
                      </m:sSupPr>
                      <m:e>
                        <m:d>
                          <m:dPr>
                            <m:begChr m:val="‖"/>
                            <m:endChr m:val="‖"/>
                            <m:ctrlPr>
                              <a:rPr lang="es-ES" i="1"/>
                            </m:ctrlPr>
                          </m:dPr>
                          <m:e>
                            <m:sSub>
                              <m:sSubPr>
                                <m:ctrlPr>
                                  <a:rPr lang="es-ES" b="1" i="1"/>
                                </m:ctrlPr>
                              </m:sSubPr>
                              <m:e>
                                <m:r>
                                  <a:rPr lang="es-ES" b="1" i="1"/>
                                  <m:t>𝒖</m:t>
                                </m:r>
                              </m:e>
                              <m:sub>
                                <m:r>
                                  <a:rPr lang="es-ES" b="1" i="1"/>
                                  <m:t>𝒑</m:t>
                                </m:r>
                              </m:sub>
                            </m:sSub>
                          </m:e>
                        </m:d>
                      </m:e>
                      <m:sup>
                        <m:r>
                          <a:rPr lang="es-ES" i="1"/>
                          <m:t>2</m:t>
                        </m:r>
                      </m:sup>
                    </m:sSup>
                    <m:r>
                      <a:rPr lang="es-ES" i="1"/>
                      <m:t>+2</m:t>
                    </m:r>
                    <m:d>
                      <m:dPr>
                        <m:ctrlPr>
                          <a:rPr lang="es-ES" i="1"/>
                        </m:ctrlPr>
                      </m:dPr>
                      <m:e>
                        <m:rad>
                          <m:radPr>
                            <m:degHide m:val="on"/>
                            <m:ctrlPr>
                              <a:rPr lang="es-ES" i="1"/>
                            </m:ctrlPr>
                          </m:radPr>
                          <m:deg/>
                          <m:e>
                            <m:sSub>
                              <m:sSubPr>
                                <m:ctrlPr>
                                  <a:rPr lang="es-ES" i="1"/>
                                </m:ctrlPr>
                              </m:sSubPr>
                              <m:e>
                                <m:r>
                                  <a:rPr lang="es-ES" i="1"/>
                                  <m:t>𝑧</m:t>
                                </m:r>
                              </m:e>
                              <m:sub>
                                <m:r>
                                  <a:rPr lang="es-ES" i="1"/>
                                  <m:t>𝑓</m:t>
                                </m:r>
                              </m:sub>
                            </m:sSub>
                          </m:e>
                        </m:rad>
                        <m:r>
                          <a:rPr lang="es-ES" i="1"/>
                          <m:t>+1</m:t>
                        </m:r>
                      </m:e>
                    </m:d>
                    <m:d>
                      <m:dPr>
                        <m:begChr m:val="‖"/>
                        <m:endChr m:val="‖"/>
                        <m:ctrlPr>
                          <a:rPr lang="es-ES" i="1"/>
                        </m:ctrlPr>
                      </m:dPr>
                      <m:e>
                        <m:sSub>
                          <m:sSubPr>
                            <m:ctrlPr>
                              <a:rPr lang="es-ES" b="1" i="1"/>
                            </m:ctrlPr>
                          </m:sSubPr>
                          <m:e>
                            <m:r>
                              <a:rPr lang="es-ES" b="1" i="1"/>
                              <m:t>𝒖</m:t>
                            </m:r>
                          </m:e>
                          <m:sub>
                            <m:r>
                              <a:rPr lang="es-ES" b="1" i="1"/>
                              <m:t>𝒑</m:t>
                            </m:r>
                          </m:sub>
                        </m:sSub>
                      </m:e>
                    </m:d>
                  </m:oMath>
                </a14:m>
                <a:endParaRPr lang="es-ES" dirty="0"/>
              </a:p>
              <a:p>
                <a:endParaRPr lang="es-ES" dirty="0"/>
              </a:p>
              <a:p>
                <a:pPr marL="0" indent="0">
                  <a:buNone/>
                </a:pPr>
                <a:endParaRPr lang="es-ES" dirty="0"/>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9731125" cy="5193636"/>
              </a:xfrm>
              <a:blipFill rotWithShape="0">
                <a:blip r:embed="rId2"/>
                <a:stretch>
                  <a:fillRect l="-439" t="-587"/>
                </a:stretch>
              </a:blipFill>
            </p:spPr>
            <p:txBody>
              <a:bodyPr/>
              <a:lstStyle/>
              <a:p>
                <a:r>
                  <a:rPr lang="es-ES">
                    <a:noFill/>
                  </a:rPr>
                  <a:t> </a:t>
                </a:r>
              </a:p>
            </p:txBody>
          </p:sp>
        </mc:Fallback>
      </mc:AlternateContent>
    </p:spTree>
    <p:extLst>
      <p:ext uri="{BB962C8B-B14F-4D97-AF65-F5344CB8AC3E}">
        <p14:creationId xmlns:p14="http://schemas.microsoft.com/office/powerpoint/2010/main" val="945534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9731125" cy="5193636"/>
              </a:xfrm>
            </p:spPr>
            <p:txBody>
              <a:bodyPr>
                <a:normAutofit fontScale="92500" lnSpcReduction="10000"/>
              </a:bodyPr>
              <a:lstStyle/>
              <a:p>
                <a:r>
                  <a:rPr lang="es-ES" dirty="0" smtClean="0"/>
                  <a:t>3.2. ISS DEL PÉNDULO INVERTIDO DE ALTURA VARIABLE.</a:t>
                </a:r>
              </a:p>
              <a:p>
                <a:pPr marL="0" indent="0">
                  <a:buNone/>
                </a:pPr>
                <a:r>
                  <a:rPr lang="es-ES" dirty="0" smtClean="0"/>
                  <a:t>Tenemos:</a:t>
                </a:r>
              </a:p>
              <a:p>
                <a:pPr marL="0" indent="0">
                  <a:buNone/>
                </a:pPr>
                <a14:m>
                  <m:oMathPara xmlns:m="http://schemas.openxmlformats.org/officeDocument/2006/math">
                    <m:oMathParaPr>
                      <m:jc m:val="centerGroup"/>
                    </m:oMathParaPr>
                    <m:oMath xmlns:m="http://schemas.openxmlformats.org/officeDocument/2006/math">
                      <m:sSub>
                        <m:sSubPr>
                          <m:ctrlPr>
                            <a:rPr lang="es-ES" i="1"/>
                          </m:ctrlPr>
                        </m:sSubPr>
                        <m:e>
                          <m:r>
                            <a:rPr lang="es-ES" i="1"/>
                            <m:t>𝛼</m:t>
                          </m:r>
                        </m:e>
                        <m:sub>
                          <m:r>
                            <a:rPr lang="es-ES" i="1"/>
                            <m:t>1</m:t>
                          </m:r>
                        </m:sub>
                      </m:sSub>
                      <m:d>
                        <m:dPr>
                          <m:ctrlPr>
                            <a:rPr lang="es-ES" i="1"/>
                          </m:ctrlPr>
                        </m:dPr>
                        <m:e>
                          <m:d>
                            <m:dPr>
                              <m:begChr m:val="‖"/>
                              <m:endChr m:val="‖"/>
                              <m:ctrlPr>
                                <a:rPr lang="es-ES" i="1"/>
                              </m:ctrlPr>
                            </m:dPr>
                            <m:e>
                              <m:r>
                                <a:rPr lang="es-ES" b="1" i="1"/>
                                <m:t>𝒙</m:t>
                              </m:r>
                            </m:e>
                          </m:d>
                        </m:e>
                      </m:d>
                      <m:r>
                        <a:rPr lang="es-ES" i="1"/>
                        <m:t>≤</m:t>
                      </m:r>
                      <m:r>
                        <a:rPr lang="es-ES" i="1"/>
                        <m:t>𝑉</m:t>
                      </m:r>
                      <m:d>
                        <m:dPr>
                          <m:ctrlPr>
                            <a:rPr lang="es-ES" i="1"/>
                          </m:ctrlPr>
                        </m:dPr>
                        <m:e>
                          <m:r>
                            <a:rPr lang="es-ES" i="1"/>
                            <m:t>𝑥</m:t>
                          </m:r>
                        </m:e>
                      </m:d>
                      <m:r>
                        <a:rPr lang="es-ES" i="1"/>
                        <m:t>≤</m:t>
                      </m:r>
                      <m:sSub>
                        <m:sSubPr>
                          <m:ctrlPr>
                            <a:rPr lang="es-ES" i="1"/>
                          </m:ctrlPr>
                        </m:sSubPr>
                        <m:e>
                          <m:r>
                            <a:rPr lang="es-ES" i="1"/>
                            <m:t>𝛼</m:t>
                          </m:r>
                        </m:e>
                        <m:sub>
                          <m:r>
                            <a:rPr lang="es-ES" i="1"/>
                            <m:t>2</m:t>
                          </m:r>
                        </m:sub>
                      </m:sSub>
                      <m:d>
                        <m:dPr>
                          <m:ctrlPr>
                            <a:rPr lang="es-ES" i="1"/>
                          </m:ctrlPr>
                        </m:dPr>
                        <m:e>
                          <m:d>
                            <m:dPr>
                              <m:begChr m:val="‖"/>
                              <m:endChr m:val="‖"/>
                              <m:ctrlPr>
                                <a:rPr lang="es-ES" i="1"/>
                              </m:ctrlPr>
                            </m:dPr>
                            <m:e>
                              <m:r>
                                <a:rPr lang="es-ES" b="1" i="1"/>
                                <m:t>𝒙</m:t>
                              </m:r>
                            </m:e>
                          </m:d>
                        </m:e>
                      </m:d>
                    </m:oMath>
                  </m:oMathPara>
                </a14:m>
                <a:endParaRPr lang="es-ES" dirty="0" smtClean="0"/>
              </a:p>
              <a:p>
                <a:pPr marL="0" indent="0">
                  <a:buNone/>
                </a:pPr>
                <a:endParaRPr lang="es-ES" dirty="0" smtClean="0"/>
              </a:p>
              <a:p>
                <a:pPr marL="0" indent="0">
                  <a:buNone/>
                </a:pPr>
                <a:r>
                  <a:rPr lang="es-ES" dirty="0" smtClean="0"/>
                  <a:t>Considerando </a:t>
                </a:r>
                <a14:m>
                  <m:oMath xmlns:m="http://schemas.openxmlformats.org/officeDocument/2006/math">
                    <m:d>
                      <m:dPr>
                        <m:begChr m:val="‖"/>
                        <m:endChr m:val="‖"/>
                        <m:ctrlPr>
                          <a:rPr lang="es-ES" i="1"/>
                        </m:ctrlPr>
                      </m:dPr>
                      <m:e>
                        <m:r>
                          <a:rPr lang="es-ES" b="1" i="1"/>
                          <m:t>𝒙</m:t>
                        </m:r>
                      </m:e>
                    </m:d>
                    <m:r>
                      <a:rPr lang="es-ES" i="1"/>
                      <m:t>&gt;</m:t>
                    </m:r>
                    <m:r>
                      <a:rPr lang="es-ES" i="1"/>
                      <m:t>𝜌</m:t>
                    </m:r>
                    <m:d>
                      <m:dPr>
                        <m:ctrlPr>
                          <a:rPr lang="es-ES" i="1"/>
                        </m:ctrlPr>
                      </m:dPr>
                      <m:e>
                        <m:d>
                          <m:dPr>
                            <m:begChr m:val="‖"/>
                            <m:endChr m:val="‖"/>
                            <m:ctrlPr>
                              <a:rPr lang="es-ES" i="1"/>
                            </m:ctrlPr>
                          </m:dPr>
                          <m:e>
                            <m:sSub>
                              <m:sSubPr>
                                <m:ctrlPr>
                                  <a:rPr lang="es-ES" b="1" i="1"/>
                                </m:ctrlPr>
                              </m:sSubPr>
                              <m:e>
                                <m:r>
                                  <a:rPr lang="es-ES" b="1" i="1"/>
                                  <m:t>𝒖</m:t>
                                </m:r>
                              </m:e>
                              <m:sub>
                                <m:r>
                                  <a:rPr lang="es-ES" b="1" i="1"/>
                                  <m:t>𝒑</m:t>
                                </m:r>
                              </m:sub>
                            </m:sSub>
                          </m:e>
                        </m:d>
                      </m:e>
                    </m:d>
                  </m:oMath>
                </a14:m>
                <a:r>
                  <a:rPr lang="es-ES" dirty="0" smtClean="0"/>
                  <a:t> y </a:t>
                </a:r>
                <a14:m>
                  <m:oMath xmlns:m="http://schemas.openxmlformats.org/officeDocument/2006/math">
                    <m:sSub>
                      <m:sSubPr>
                        <m:ctrlPr>
                          <a:rPr lang="es-ES" i="1"/>
                        </m:ctrlPr>
                      </m:sSubPr>
                      <m:e>
                        <m:r>
                          <a:rPr lang="es-ES" i="1"/>
                          <m:t>𝑢</m:t>
                        </m:r>
                      </m:e>
                      <m:sub>
                        <m:r>
                          <a:rPr lang="es-ES" i="1"/>
                          <m:t>1</m:t>
                        </m:r>
                      </m:sub>
                    </m:sSub>
                    <m:r>
                      <a:rPr lang="es-ES" i="1"/>
                      <m:t>≤</m:t>
                    </m:r>
                    <m:sSub>
                      <m:sSubPr>
                        <m:ctrlPr>
                          <a:rPr lang="es-ES" i="1"/>
                        </m:ctrlPr>
                      </m:sSubPr>
                      <m:e>
                        <m:d>
                          <m:dPr>
                            <m:begChr m:val="‖"/>
                            <m:endChr m:val="‖"/>
                            <m:ctrlPr>
                              <a:rPr lang="es-ES" i="1"/>
                            </m:ctrlPr>
                          </m:dPr>
                          <m:e>
                            <m:sSub>
                              <m:sSubPr>
                                <m:ctrlPr>
                                  <a:rPr lang="es-ES" b="1" i="1"/>
                                </m:ctrlPr>
                              </m:sSubPr>
                              <m:e>
                                <m:r>
                                  <a:rPr lang="es-ES" b="1" i="1"/>
                                  <m:t>𝒖</m:t>
                                </m:r>
                              </m:e>
                              <m:sub>
                                <m:r>
                                  <a:rPr lang="es-ES" b="1" i="1"/>
                                  <m:t>𝒑</m:t>
                                </m:r>
                              </m:sub>
                            </m:sSub>
                          </m:e>
                        </m:d>
                      </m:e>
                      <m:sub>
                        <m:r>
                          <a:rPr lang="es-ES" i="1"/>
                          <m:t>∞</m:t>
                        </m:r>
                      </m:sub>
                    </m:sSub>
                    <m:r>
                      <a:rPr lang="es-ES" i="1"/>
                      <m:t>≤</m:t>
                    </m:r>
                    <m:r>
                      <a:rPr lang="es-ES" i="1"/>
                      <m:t>𝛿</m:t>
                    </m:r>
                  </m:oMath>
                </a14:m>
                <a:endParaRPr lang="es-E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s-ES" i="1"/>
                            <m:t>𝑉</m:t>
                          </m:r>
                        </m:e>
                      </m:acc>
                      <m:r>
                        <a:rPr lang="es-ES" i="1"/>
                        <m:t>&lt;−</m:t>
                      </m:r>
                      <m:sSub>
                        <m:sSubPr>
                          <m:ctrlPr>
                            <a:rPr lang="es-ES" i="1"/>
                          </m:ctrlPr>
                        </m:sSubPr>
                        <m:e>
                          <m:r>
                            <a:rPr lang="es-ES" i="1"/>
                            <m:t>𝑊</m:t>
                          </m:r>
                        </m:e>
                        <m:sub>
                          <m:r>
                            <a:rPr lang="es-ES" i="1"/>
                            <m:t>𝛿</m:t>
                          </m:r>
                        </m:sub>
                      </m:sSub>
                      <m:d>
                        <m:dPr>
                          <m:ctrlPr>
                            <a:rPr lang="es-ES" i="1"/>
                          </m:ctrlPr>
                        </m:dPr>
                        <m:e>
                          <m:d>
                            <m:dPr>
                              <m:begChr m:val="‖"/>
                              <m:endChr m:val="‖"/>
                              <m:ctrlPr>
                                <a:rPr lang="es-ES" i="1"/>
                              </m:ctrlPr>
                            </m:dPr>
                            <m:e>
                              <m:r>
                                <a:rPr lang="es-ES" b="1" i="1"/>
                                <m:t>𝒙</m:t>
                              </m:r>
                            </m:e>
                          </m:d>
                        </m:e>
                      </m:d>
                    </m:oMath>
                  </m:oMathPara>
                </a14:m>
                <a:endParaRPr lang="es-ES" dirty="0" smtClean="0"/>
              </a:p>
              <a:p>
                <a:pPr marL="0" indent="0">
                  <a:buNone/>
                </a:pPr>
                <a:endParaRPr lang="es-ES" dirty="0" smtClean="0"/>
              </a:p>
              <a:p>
                <a:pPr marL="0" indent="0">
                  <a:buNone/>
                </a:pPr>
                <a:r>
                  <a:rPr lang="es-ES" dirty="0" smtClean="0"/>
                  <a:t>Concluimos que el subsistema</a:t>
                </a:r>
                <a:endParaRPr lang="es-ES"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ES" i="1">
                              <a:latin typeface="Cambria Math" panose="02040503050406030204" pitchFamily="18" charset="0"/>
                            </a:rPr>
                          </m:ctrlPr>
                        </m:mPr>
                        <m:mr>
                          <m:e>
                            <m:acc>
                              <m:accPr>
                                <m:chr m:val="̇"/>
                                <m:ctrlPr>
                                  <a:rPr lang="es-ES" i="1">
                                    <a:latin typeface="Cambria Math" panose="02040503050406030204" pitchFamily="18" charset="0"/>
                                  </a:rPr>
                                </m:ctrlPr>
                              </m:accPr>
                              <m:e>
                                <m:r>
                                  <a:rPr lang="es-ES" i="1">
                                    <a:latin typeface="Cambria Math" panose="02040503050406030204" pitchFamily="18" charset="0"/>
                                  </a:rPr>
                                  <m:t>𝑥</m:t>
                                </m:r>
                              </m:e>
                            </m:acc>
                            <m:r>
                              <a:rPr lang="es-ES">
                                <a:latin typeface="Cambria Math" panose="02040503050406030204" pitchFamily="18" charset="0"/>
                              </a:rPr>
                              <m:t>=</m:t>
                            </m:r>
                            <m:r>
                              <a:rPr lang="es-ES" i="1">
                                <a:latin typeface="Cambria Math" panose="02040503050406030204" pitchFamily="18" charset="0"/>
                              </a:rPr>
                              <m:t>−</m:t>
                            </m:r>
                            <m:f>
                              <m:fPr>
                                <m:ctrlPr>
                                  <a:rPr lang="es-ES" i="1">
                                    <a:latin typeface="Cambria Math" panose="02040503050406030204" pitchFamily="18" charset="0"/>
                                  </a:rPr>
                                </m:ctrlPr>
                              </m:fPr>
                              <m:num>
                                <m:r>
                                  <a:rPr lang="es-ES">
                                    <a:latin typeface="Cambria Math" panose="02040503050406030204" pitchFamily="18" charset="0"/>
                                  </a:rPr>
                                  <m:t>1</m:t>
                                </m:r>
                              </m:num>
                              <m:den>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1</m:t>
                                    </m:r>
                                  </m:sub>
                                </m:sSub>
                                <m:r>
                                  <a:rPr lang="es-ES" i="1">
                                    <a:latin typeface="Cambria Math" panose="02040503050406030204" pitchFamily="18" charset="0"/>
                                  </a:rPr>
                                  <m:t>+</m:t>
                                </m:r>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e>
                                </m:rad>
                              </m:den>
                            </m:f>
                            <m:r>
                              <a:rPr lang="es-ES" i="1">
                                <a:latin typeface="Cambria Math" panose="02040503050406030204" pitchFamily="18" charset="0"/>
                              </a:rPr>
                              <m:t>𝑥</m:t>
                            </m:r>
                          </m:e>
                        </m:mr>
                        <m:mr>
                          <m:e>
                            <m:acc>
                              <m:accPr>
                                <m:chr m:val="̇"/>
                                <m:ctrlPr>
                                  <a:rPr lang="es-ES" i="1">
                                    <a:latin typeface="Cambria Math" panose="02040503050406030204" pitchFamily="18" charset="0"/>
                                  </a:rPr>
                                </m:ctrlPr>
                              </m:accPr>
                              <m:e>
                                <m:r>
                                  <a:rPr lang="es-ES" i="1">
                                    <a:latin typeface="Cambria Math" panose="02040503050406030204" pitchFamily="18" charset="0"/>
                                  </a:rPr>
                                  <m:t>𝑧</m:t>
                                </m:r>
                              </m:e>
                            </m:acc>
                            <m:r>
                              <a:rPr lang="es-ES">
                                <a:latin typeface="Cambria Math" panose="02040503050406030204" pitchFamily="18" charset="0"/>
                              </a:rPr>
                              <m:t>=</m:t>
                            </m:r>
                            <m:r>
                              <a:rPr lang="es-ES" i="1">
                                <a:latin typeface="Cambria Math" panose="02040503050406030204" pitchFamily="18" charset="0"/>
                              </a:rPr>
                              <m:t>−</m:t>
                            </m:r>
                            <m:f>
                              <m:fPr>
                                <m:ctrlPr>
                                  <a:rPr lang="es-ES" i="1">
                                    <a:latin typeface="Cambria Math" panose="02040503050406030204" pitchFamily="18" charset="0"/>
                                  </a:rPr>
                                </m:ctrlPr>
                              </m:fPr>
                              <m:num>
                                <m:r>
                                  <a:rPr lang="es-ES">
                                    <a:latin typeface="Cambria Math" panose="02040503050406030204" pitchFamily="18" charset="0"/>
                                  </a:rPr>
                                  <m:t>1</m:t>
                                </m:r>
                              </m:num>
                              <m:den>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1</m:t>
                                    </m:r>
                                  </m:sub>
                                </m:sSub>
                                <m:r>
                                  <a:rPr lang="es-ES" i="1">
                                    <a:latin typeface="Cambria Math" panose="02040503050406030204" pitchFamily="18" charset="0"/>
                                  </a:rPr>
                                  <m:t>+</m:t>
                                </m:r>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e>
                                </m:rad>
                              </m:den>
                            </m:f>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𝑒</m:t>
                                </m:r>
                              </m:sub>
                            </m:sSub>
                            <m:r>
                              <a:rPr lang="es-ES" i="1">
                                <a:latin typeface="Cambria Math" panose="02040503050406030204" pitchFamily="18" charset="0"/>
                              </a:rPr>
                              <m:t>+</m:t>
                            </m:r>
                            <m:f>
                              <m:fPr>
                                <m:ctrlPr>
                                  <a:rPr lang="es-ES" i="1">
                                    <a:latin typeface="Cambria Math" panose="02040503050406030204" pitchFamily="18" charset="0"/>
                                  </a:rPr>
                                </m:ctrlPr>
                              </m:fPr>
                              <m:num>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sSubSup>
                                  <m:sSubSupPr>
                                    <m:ctrlPr>
                                      <a:rPr lang="es-ES" i="1">
                                        <a:latin typeface="Cambria Math" panose="02040503050406030204" pitchFamily="18" charset="0"/>
                                      </a:rPr>
                                    </m:ctrlPr>
                                  </m:sSubSupPr>
                                  <m:e>
                                    <m:r>
                                      <a:rPr lang="es-ES" i="1">
                                        <a:latin typeface="Cambria Math" panose="02040503050406030204" pitchFamily="18" charset="0"/>
                                      </a:rPr>
                                      <m:t>𝑢</m:t>
                                    </m:r>
                                  </m:e>
                                  <m:sub>
                                    <m:r>
                                      <a:rPr lang="es-ES" i="1">
                                        <a:latin typeface="Cambria Math" panose="02040503050406030204" pitchFamily="18" charset="0"/>
                                      </a:rPr>
                                      <m:t>1</m:t>
                                    </m:r>
                                  </m:sub>
                                  <m:sup>
                                    <m:r>
                                      <a:rPr lang="es-ES" i="1">
                                        <a:latin typeface="Cambria Math" panose="02040503050406030204" pitchFamily="18" charset="0"/>
                                      </a:rPr>
                                      <m:t>2</m:t>
                                    </m:r>
                                  </m:sup>
                                </m:sSubSup>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1</m:t>
                                    </m:r>
                                  </m:sub>
                                </m:sSub>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e>
                                </m:rad>
                              </m:num>
                              <m:den>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1</m:t>
                                    </m:r>
                                  </m:sub>
                                </m:sSub>
                                <m:r>
                                  <a:rPr lang="es-ES" i="1">
                                    <a:latin typeface="Cambria Math" panose="02040503050406030204" pitchFamily="18" charset="0"/>
                                  </a:rPr>
                                  <m:t>+</m:t>
                                </m:r>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e>
                                </m:rad>
                              </m:den>
                            </m:f>
                          </m:e>
                        </m:mr>
                      </m:m>
                    </m:oMath>
                  </m:oMathPara>
                </a14:m>
                <a:endParaRPr lang="es-ES" dirty="0" smtClean="0"/>
              </a:p>
              <a:p>
                <a:pPr marL="0" indent="0">
                  <a:buNone/>
                </a:pPr>
                <a:endParaRPr lang="es-ES" dirty="0" smtClean="0"/>
              </a:p>
              <a:p>
                <a:pPr marL="0" indent="0">
                  <a:buNone/>
                </a:pPr>
                <a:r>
                  <a:rPr lang="es-ES" dirty="0" smtClean="0"/>
                  <a:t>Es Estable Entrada-Estado. Una implicación es:</a:t>
                </a:r>
              </a:p>
              <a:p>
                <a:pPr marL="0" indent="0">
                  <a:buNone/>
                </a:pPr>
                <a14:m>
                  <m:oMathPara xmlns:m="http://schemas.openxmlformats.org/officeDocument/2006/math">
                    <m:oMathParaPr>
                      <m:jc m:val="centerGroup"/>
                    </m:oMathParaPr>
                    <m:oMath xmlns:m="http://schemas.openxmlformats.org/officeDocument/2006/math">
                      <m:func>
                        <m:funcPr>
                          <m:ctrlPr>
                            <a:rPr lang="es-ES" i="1"/>
                          </m:ctrlPr>
                        </m:funcPr>
                        <m:fName>
                          <m:limLow>
                            <m:limLowPr>
                              <m:ctrlPr>
                                <a:rPr lang="es-ES" i="1"/>
                              </m:ctrlPr>
                            </m:limLowPr>
                            <m:e>
                              <m:r>
                                <m:rPr>
                                  <m:sty m:val="p"/>
                                </m:rPr>
                                <a:rPr lang="es-ES"/>
                                <m:t>lim</m:t>
                              </m:r>
                            </m:e>
                            <m:lim>
                              <m:r>
                                <a:rPr lang="es-ES" i="1"/>
                                <m:t>𝑡</m:t>
                              </m:r>
                              <m:r>
                                <a:rPr lang="es-ES" i="1"/>
                                <m:t>→∞</m:t>
                              </m:r>
                            </m:lim>
                          </m:limLow>
                        </m:fName>
                        <m:e>
                          <m:sSub>
                            <m:sSubPr>
                              <m:ctrlPr>
                                <a:rPr lang="es-ES" b="1" i="1"/>
                              </m:ctrlPr>
                            </m:sSubPr>
                            <m:e>
                              <m:r>
                                <a:rPr lang="es-ES" b="1" i="1"/>
                                <m:t>𝒖</m:t>
                              </m:r>
                            </m:e>
                            <m:sub>
                              <m:r>
                                <a:rPr lang="es-ES" b="1" i="1"/>
                                <m:t>𝒑</m:t>
                              </m:r>
                            </m:sub>
                          </m:sSub>
                          <m:d>
                            <m:dPr>
                              <m:ctrlPr>
                                <a:rPr lang="es-ES" b="1" i="1"/>
                              </m:ctrlPr>
                            </m:dPr>
                            <m:e>
                              <m:r>
                                <a:rPr lang="es-ES" i="1"/>
                                <m:t>𝑡</m:t>
                              </m:r>
                            </m:e>
                          </m:d>
                        </m:e>
                      </m:func>
                      <m:r>
                        <a:rPr lang="es-ES" i="1"/>
                        <m:t>=0→</m:t>
                      </m:r>
                      <m:func>
                        <m:funcPr>
                          <m:ctrlPr>
                            <a:rPr lang="es-ES" i="1"/>
                          </m:ctrlPr>
                        </m:funcPr>
                        <m:fName>
                          <m:limLow>
                            <m:limLowPr>
                              <m:ctrlPr>
                                <a:rPr lang="es-ES" i="1"/>
                              </m:ctrlPr>
                            </m:limLowPr>
                            <m:e>
                              <m:r>
                                <m:rPr>
                                  <m:sty m:val="p"/>
                                </m:rPr>
                                <a:rPr lang="es-ES"/>
                                <m:t>lim</m:t>
                              </m:r>
                            </m:e>
                            <m:lim>
                              <m:r>
                                <a:rPr lang="es-ES" i="1"/>
                                <m:t>𝑡</m:t>
                              </m:r>
                              <m:r>
                                <a:rPr lang="es-ES" i="1"/>
                                <m:t>→∞</m:t>
                              </m:r>
                            </m:lim>
                          </m:limLow>
                        </m:fName>
                        <m:e>
                          <m:r>
                            <a:rPr lang="es-ES" i="1"/>
                            <m:t>𝑥</m:t>
                          </m:r>
                          <m:d>
                            <m:dPr>
                              <m:ctrlPr>
                                <a:rPr lang="es-ES" b="1" i="1"/>
                              </m:ctrlPr>
                            </m:dPr>
                            <m:e>
                              <m:r>
                                <a:rPr lang="es-ES" i="1"/>
                                <m:t>𝑡</m:t>
                              </m:r>
                            </m:e>
                          </m:d>
                        </m:e>
                      </m:func>
                      <m:r>
                        <a:rPr lang="es-ES" i="1"/>
                        <m:t>=0</m:t>
                      </m:r>
                    </m:oMath>
                  </m:oMathPara>
                </a14:m>
                <a:endParaRPr lang="es-ES" dirty="0"/>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9731125" cy="5193636"/>
              </a:xfrm>
              <a:blipFill rotWithShape="0">
                <a:blip r:embed="rId2"/>
                <a:stretch>
                  <a:fillRect l="-439" t="-822"/>
                </a:stretch>
              </a:blipFill>
            </p:spPr>
            <p:txBody>
              <a:bodyPr/>
              <a:lstStyle/>
              <a:p>
                <a:r>
                  <a:rPr lang="es-ES">
                    <a:noFill/>
                  </a:rPr>
                  <a:t> </a:t>
                </a:r>
              </a:p>
            </p:txBody>
          </p:sp>
        </mc:Fallback>
      </mc:AlternateContent>
    </p:spTree>
    <p:extLst>
      <p:ext uri="{BB962C8B-B14F-4D97-AF65-F5344CB8AC3E}">
        <p14:creationId xmlns:p14="http://schemas.microsoft.com/office/powerpoint/2010/main" val="1311139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8540000" cy="4892846"/>
              </a:xfrm>
            </p:spPr>
            <p:txBody>
              <a:bodyPr>
                <a:normAutofit/>
              </a:bodyPr>
              <a:lstStyle/>
              <a:p>
                <a:r>
                  <a:rPr lang="es-ES" dirty="0" smtClean="0"/>
                  <a:t>3.3. </a:t>
                </a:r>
                <a:r>
                  <a:rPr lang="es-ES" dirty="0"/>
                  <a:t>C</a:t>
                </a:r>
                <a:r>
                  <a:rPr lang="es-ES" dirty="0" smtClean="0"/>
                  <a:t>ONTROL </a:t>
                </a:r>
                <a:r>
                  <a:rPr lang="es-ES" dirty="0"/>
                  <a:t>POR MODO DESLIZANTE DEL PÉNDULO INVERTIDO </a:t>
                </a:r>
                <a:r>
                  <a:rPr lang="es-ES" dirty="0" smtClean="0"/>
                  <a:t>DE ALTURA VARIABLE</a:t>
                </a:r>
              </a:p>
              <a:p>
                <a:pPr marL="0" indent="0">
                  <a:buNone/>
                </a:pPr>
                <a:endParaRPr lang="es-ES" i="1" dirty="0" smtClean="0"/>
              </a:p>
              <a:p>
                <a:r>
                  <a:rPr lang="es-ES" dirty="0"/>
                  <a:t>V</a:t>
                </a:r>
                <a:r>
                  <a:rPr lang="es-ES" dirty="0" smtClean="0"/>
                  <a:t>amos </a:t>
                </a:r>
                <a:r>
                  <a:rPr lang="es-ES" dirty="0"/>
                  <a:t>a utilizar una superficie deslizante de la siguiente forma:</a:t>
                </a:r>
              </a:p>
              <a:p>
                <a:pPr marL="0" indent="0">
                  <a:buNone/>
                </a:pPr>
                <a14:m>
                  <m:oMathPara xmlns:m="http://schemas.openxmlformats.org/officeDocument/2006/math">
                    <m:oMathParaPr>
                      <m:jc m:val="centerGroup"/>
                    </m:oMathParaPr>
                    <m:oMath xmlns:m="http://schemas.openxmlformats.org/officeDocument/2006/math">
                      <m:sSub>
                        <m:sSubPr>
                          <m:ctrlPr>
                            <a:rPr lang="es-ES" i="1"/>
                          </m:ctrlPr>
                        </m:sSubPr>
                        <m:e>
                          <m:r>
                            <a:rPr lang="es-ES" i="1"/>
                            <m:t>𝑧</m:t>
                          </m:r>
                        </m:e>
                        <m:sub>
                          <m:r>
                            <a:rPr lang="es-ES" i="1"/>
                            <m:t>𝑐</m:t>
                          </m:r>
                        </m:sub>
                      </m:sSub>
                      <m:r>
                        <a:rPr lang="es-ES" i="1"/>
                        <m:t>=</m:t>
                      </m:r>
                      <m:r>
                        <a:rPr lang="es-ES" i="1"/>
                        <m:t>𝑓</m:t>
                      </m:r>
                      <m:r>
                        <a:rPr lang="es-ES" i="1"/>
                        <m:t>(</m:t>
                      </m:r>
                      <m:r>
                        <a:rPr lang="es-ES" i="1"/>
                        <m:t>𝑇</m:t>
                      </m:r>
                      <m:r>
                        <a:rPr lang="es-ES" i="1"/>
                        <m:t>)</m:t>
                      </m:r>
                    </m:oMath>
                  </m:oMathPara>
                </a14:m>
                <a:endParaRPr lang="es-ES" dirty="0"/>
              </a:p>
              <a:p>
                <a:r>
                  <a:rPr lang="es-ES" dirty="0"/>
                  <a:t>Donde </a:t>
                </a:r>
                <a14:m>
                  <m:oMath xmlns:m="http://schemas.openxmlformats.org/officeDocument/2006/math">
                    <m:r>
                      <a:rPr lang="es-ES" i="1"/>
                      <m:t>𝑓</m:t>
                    </m:r>
                  </m:oMath>
                </a14:m>
                <a:r>
                  <a:rPr lang="es-ES" dirty="0"/>
                  <a:t> es una función que cumple</a:t>
                </a:r>
                <a:r>
                  <a:rPr lang="es-ES" dirty="0" smtClean="0"/>
                  <a:t>:</a:t>
                </a: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8540000" cy="4892846"/>
              </a:xfrm>
              <a:blipFill rotWithShape="0">
                <a:blip r:embed="rId2"/>
                <a:stretch>
                  <a:fillRect l="-500" t="-62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 name="Rectángulo 5"/>
              <p:cNvSpPr/>
              <p:nvPr/>
            </p:nvSpPr>
            <p:spPr>
              <a:xfrm>
                <a:off x="2172912" y="3502942"/>
                <a:ext cx="6096000" cy="2523127"/>
              </a:xfrm>
              <a:prstGeom prst="rect">
                <a:avLst/>
              </a:prstGeom>
            </p:spPr>
            <p:txBody>
              <a:bodyPr>
                <a:spAutoFit/>
              </a:bodyPr>
              <a:lstStyle/>
              <a:p>
                <a:endParaRPr lang="es-ES" i="1" dirty="0" smtClean="0"/>
              </a:p>
              <a:p>
                <a14:m>
                  <m:oMathPara xmlns:m="http://schemas.openxmlformats.org/officeDocument/2006/math">
                    <m:oMathParaPr>
                      <m:jc m:val="centerGroup"/>
                    </m:oMathParaPr>
                    <m:oMath xmlns:m="http://schemas.openxmlformats.org/officeDocument/2006/math">
                      <m:eqArr>
                        <m:eqArrPr>
                          <m:ctrlPr>
                            <a:rPr lang="es-ES" i="1">
                              <a:latin typeface="Cambria Math" panose="02040503050406030204" pitchFamily="18" charset="0"/>
                            </a:rPr>
                          </m:ctrlPr>
                        </m:eqArrPr>
                        <m:e>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1</m:t>
                              </m:r>
                            </m:e>
                          </m:d>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e>
                        <m:e>
                          <m:r>
                            <a:rPr lang="es-ES" i="1">
                              <a:latin typeface="Cambria Math" panose="02040503050406030204" pitchFamily="18" charset="0"/>
                            </a:rPr>
                            <m:t>𝑓</m:t>
                          </m:r>
                          <m:d>
                            <m:dPr>
                              <m:ctrlPr>
                                <a:rPr lang="es-ES" i="1">
                                  <a:latin typeface="Cambria Math" panose="02040503050406030204" pitchFamily="18" charset="0"/>
                                </a:rPr>
                              </m:ctrlPr>
                            </m:dPr>
                            <m:e>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e>
                              </m:rad>
                            </m:e>
                          </m:d>
                          <m:r>
                            <a:rPr lang="es-ES" i="1">
                              <a:latin typeface="Cambria Math" panose="02040503050406030204" pitchFamily="18" charset="0"/>
                            </a:rPr>
                            <m:t>=</m:t>
                          </m:r>
                          <m:f>
                            <m:fPr>
                              <m:ctrlPr>
                                <a:rPr lang="es-ES" i="1">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num>
                            <m:den>
                              <m:r>
                                <a:rPr lang="es-ES" i="1">
                                  <a:latin typeface="Cambria Math" panose="02040503050406030204" pitchFamily="18" charset="0"/>
                                </a:rPr>
                                <m:t>2</m:t>
                              </m:r>
                            </m:den>
                          </m:f>
                          <m:r>
                            <a:rPr lang="es-ES" i="1">
                              <a:latin typeface="Cambria Math" panose="02040503050406030204" pitchFamily="18" charset="0"/>
                            </a:rPr>
                            <m:t>,</m:t>
                          </m:r>
                        </m:e>
                        <m:e>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𝑇</m:t>
                              </m:r>
                            </m:e>
                          </m:d>
                          <m:r>
                            <a:rPr lang="es-ES" i="1">
                              <a:latin typeface="Cambria Math" panose="02040503050406030204" pitchFamily="18" charset="0"/>
                            </a:rPr>
                            <m:t>&gt;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sSup>
                            <m:sSupPr>
                              <m:ctrlPr>
                                <a:rPr lang="es-ES" i="1">
                                  <a:latin typeface="Cambria Math" panose="02040503050406030204" pitchFamily="18" charset="0"/>
                                </a:rPr>
                              </m:ctrlPr>
                            </m:sSupPr>
                            <m:e>
                              <m:r>
                                <a:rPr lang="es-ES" i="1">
                                  <a:latin typeface="Cambria Math" panose="02040503050406030204" pitchFamily="18" charset="0"/>
                                </a:rPr>
                                <m:t>𝑇</m:t>
                              </m:r>
                            </m:e>
                            <m:sup>
                              <m:r>
                                <a:rPr lang="es-ES" i="1">
                                  <a:latin typeface="Cambria Math" panose="02040503050406030204" pitchFamily="18" charset="0"/>
                                </a:rPr>
                                <m:t>2</m:t>
                              </m:r>
                            </m:sup>
                          </m:sSup>
                          <m:r>
                            <a:rPr lang="es-ES" i="1">
                              <a:latin typeface="Cambria Math" panose="02040503050406030204" pitchFamily="18" charset="0"/>
                            </a:rPr>
                            <m:t>; 1&lt;</m:t>
                          </m:r>
                          <m:r>
                            <a:rPr lang="es-ES" i="1">
                              <a:latin typeface="Cambria Math" panose="02040503050406030204" pitchFamily="18" charset="0"/>
                            </a:rPr>
                            <m:t>𝑇</m:t>
                          </m:r>
                          <m:r>
                            <a:rPr lang="es-ES" i="1">
                              <a:latin typeface="Cambria Math" panose="02040503050406030204" pitchFamily="18" charset="0"/>
                            </a:rPr>
                            <m:t>&lt;</m:t>
                          </m:r>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e>
                          </m:rad>
                        </m:e>
                        <m:e>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𝑇</m:t>
                              </m:r>
                            </m:e>
                          </m:d>
                          <m:r>
                            <a:rPr lang="es-ES" i="1">
                              <a:latin typeface="Cambria Math" panose="02040503050406030204" pitchFamily="18" charset="0"/>
                            </a:rPr>
                            <m:t>&lt;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sSup>
                            <m:sSupPr>
                              <m:ctrlPr>
                                <a:rPr lang="es-ES" i="1">
                                  <a:latin typeface="Cambria Math" panose="02040503050406030204" pitchFamily="18" charset="0"/>
                                </a:rPr>
                              </m:ctrlPr>
                            </m:sSupPr>
                            <m:e>
                              <m:r>
                                <a:rPr lang="es-ES" i="1">
                                  <a:latin typeface="Cambria Math" panose="02040503050406030204" pitchFamily="18" charset="0"/>
                                </a:rPr>
                                <m:t>𝑇</m:t>
                              </m:r>
                            </m:e>
                            <m:sup>
                              <m:r>
                                <a:rPr lang="es-ES" i="1">
                                  <a:latin typeface="Cambria Math" panose="02040503050406030204" pitchFamily="18" charset="0"/>
                                </a:rPr>
                                <m:t>2</m:t>
                              </m:r>
                            </m:sup>
                          </m:sSup>
                          <m:r>
                            <a:rPr lang="es-ES" i="1">
                              <a:latin typeface="Cambria Math" panose="02040503050406030204" pitchFamily="18" charset="0"/>
                            </a:rPr>
                            <m:t>;  </m:t>
                          </m:r>
                          <m:rad>
                            <m:radPr>
                              <m:degHide m:val="on"/>
                              <m:ctrlPr>
                                <a:rPr lang="es-ES" i="1">
                                  <a:latin typeface="Cambria Math" panose="02040503050406030204" pitchFamily="18" charset="0"/>
                                </a:rPr>
                              </m:ctrlPr>
                            </m:radPr>
                            <m:deg/>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𝑓</m:t>
                                  </m:r>
                                </m:sub>
                              </m:sSub>
                            </m:e>
                          </m:rad>
                          <m:r>
                            <a:rPr lang="es-ES" i="1">
                              <a:latin typeface="Cambria Math" panose="02040503050406030204" pitchFamily="18" charset="0"/>
                            </a:rPr>
                            <m:t>&lt;</m:t>
                          </m:r>
                          <m:r>
                            <a:rPr lang="es-ES" i="1">
                              <a:latin typeface="Cambria Math" panose="02040503050406030204" pitchFamily="18" charset="0"/>
                            </a:rPr>
                            <m:t>𝑇</m:t>
                          </m:r>
                        </m:e>
                      </m:eqArr>
                    </m:oMath>
                  </m:oMathPara>
                </a14:m>
                <a:endParaRPr lang="es-ES" i="1" dirty="0" smtClean="0"/>
              </a:p>
            </p:txBody>
          </p:sp>
        </mc:Choice>
        <mc:Fallback>
          <p:sp>
            <p:nvSpPr>
              <p:cNvPr id="6" name="Rectángulo 5"/>
              <p:cNvSpPr>
                <a:spLocks noRot="1" noChangeAspect="1" noMove="1" noResize="1" noEditPoints="1" noAdjustHandles="1" noChangeArrowheads="1" noChangeShapeType="1" noTextEdit="1"/>
              </p:cNvSpPr>
              <p:nvPr/>
            </p:nvSpPr>
            <p:spPr>
              <a:xfrm>
                <a:off x="2172912" y="3502942"/>
                <a:ext cx="6096000" cy="2523127"/>
              </a:xfrm>
              <a:prstGeom prst="rect">
                <a:avLst/>
              </a:prstGeom>
              <a:blipFill rotWithShape="0">
                <a:blip r:embed="rId3"/>
                <a:stretch>
                  <a:fillRect/>
                </a:stretch>
              </a:blipFill>
            </p:spPr>
            <p:txBody>
              <a:bodyPr/>
              <a:lstStyle/>
              <a:p>
                <a:r>
                  <a:rPr lang="es-ES">
                    <a:noFill/>
                  </a:rPr>
                  <a:t> </a:t>
                </a:r>
              </a:p>
            </p:txBody>
          </p:sp>
        </mc:Fallback>
      </mc:AlternateContent>
      <p:pic>
        <p:nvPicPr>
          <p:cNvPr id="7" name="Imagen 6"/>
          <p:cNvPicPr/>
          <p:nvPr/>
        </p:nvPicPr>
        <p:blipFill>
          <a:blip r:embed="rId4">
            <a:extLst>
              <a:ext uri="{28A0092B-C50C-407E-A947-70E740481C1C}">
                <a14:useLocalDpi xmlns:a14="http://schemas.microsoft.com/office/drawing/2010/main" val="0"/>
              </a:ext>
            </a:extLst>
          </a:blip>
          <a:srcRect/>
          <a:stretch>
            <a:fillRect/>
          </a:stretch>
        </p:blipFill>
        <p:spPr bwMode="auto">
          <a:xfrm>
            <a:off x="6600273" y="3486112"/>
            <a:ext cx="6020854" cy="3371888"/>
          </a:xfrm>
          <a:prstGeom prst="rect">
            <a:avLst/>
          </a:prstGeom>
          <a:noFill/>
          <a:ln>
            <a:noFill/>
          </a:ln>
        </p:spPr>
      </p:pic>
    </p:spTree>
    <p:extLst>
      <p:ext uri="{BB962C8B-B14F-4D97-AF65-F5344CB8AC3E}">
        <p14:creationId xmlns:p14="http://schemas.microsoft.com/office/powerpoint/2010/main" val="3165012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a:t>
            </a:r>
            <a:br>
              <a:rPr lang="es-ES" b="1" dirty="0" smtClean="0"/>
            </a:br>
            <a:r>
              <a:rPr lang="es-ES" b="1" dirty="0" smtClean="0"/>
              <a:t>INTRODUCCIÓN</a:t>
            </a:r>
            <a:endParaRPr lang="es-ES" b="1" dirty="0"/>
          </a:p>
        </p:txBody>
      </p:sp>
      <p:sp>
        <p:nvSpPr>
          <p:cNvPr id="3" name="Marcador de contenido 2"/>
          <p:cNvSpPr>
            <a:spLocks noGrp="1"/>
          </p:cNvSpPr>
          <p:nvPr>
            <p:ph idx="1"/>
          </p:nvPr>
        </p:nvSpPr>
        <p:spPr>
          <a:xfrm>
            <a:off x="2589212" y="2133600"/>
            <a:ext cx="8915400" cy="2751222"/>
          </a:xfrm>
        </p:spPr>
        <p:txBody>
          <a:bodyPr>
            <a:normAutofit/>
          </a:bodyPr>
          <a:lstStyle/>
          <a:p>
            <a:r>
              <a:rPr lang="es-ES" dirty="0"/>
              <a:t>1.1. ANTECEDENTES </a:t>
            </a:r>
            <a:r>
              <a:rPr lang="es-ES" dirty="0" smtClean="0"/>
              <a:t>REFERENCIALES</a:t>
            </a:r>
          </a:p>
          <a:p>
            <a:pPr marL="0" indent="0">
              <a:buNone/>
            </a:pPr>
            <a:endParaRPr lang="es-ES" dirty="0" smtClean="0"/>
          </a:p>
          <a:p>
            <a:pPr lvl="1"/>
            <a:r>
              <a:rPr lang="es-ES" dirty="0" smtClean="0"/>
              <a:t>“</a:t>
            </a:r>
            <a:r>
              <a:rPr lang="es-ES" dirty="0" err="1" smtClean="0"/>
              <a:t>Walking</a:t>
            </a:r>
            <a:r>
              <a:rPr lang="es-ES" dirty="0" smtClean="0"/>
              <a:t>” Caminata de robots.</a:t>
            </a:r>
          </a:p>
          <a:p>
            <a:pPr marL="457200" lvl="1" indent="0">
              <a:buNone/>
            </a:pPr>
            <a:endParaRPr lang="es-ES" dirty="0" smtClean="0"/>
          </a:p>
          <a:p>
            <a:pPr lvl="1"/>
            <a:endParaRPr lang="es-ES" dirty="0" smtClean="0"/>
          </a:p>
          <a:p>
            <a:pPr lvl="1"/>
            <a:endParaRPr lang="es-ES" dirty="0" smtClean="0"/>
          </a:p>
          <a:p>
            <a:pPr lvl="1"/>
            <a:endParaRPr lang="es-ES" dirty="0"/>
          </a:p>
          <a:p>
            <a:pPr marL="457200" lvl="1" indent="0">
              <a:buNone/>
            </a:pPr>
            <a:endParaRPr lang="es-ES" dirty="0" smtClean="0"/>
          </a:p>
          <a:p>
            <a:pPr marL="457200" lvl="1" indent="0">
              <a:buNone/>
            </a:pPr>
            <a:endParaRPr lang="es-ES" dirty="0"/>
          </a:p>
        </p:txBody>
      </p:sp>
      <p:pic>
        <p:nvPicPr>
          <p:cNvPr id="7170" name="Picture 2" descr="Resultado de imagen para rimless whe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7345" y="2515562"/>
            <a:ext cx="2782216" cy="198729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txBox="1">
            <a:spLocks/>
          </p:cNvSpPr>
          <p:nvPr/>
        </p:nvSpPr>
        <p:spPr>
          <a:xfrm>
            <a:off x="6808286" y="5323971"/>
            <a:ext cx="5187199" cy="24183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r>
              <a:rPr lang="es-ES" dirty="0" smtClean="0"/>
              <a:t>Caminata de humanoides</a:t>
            </a:r>
          </a:p>
          <a:p>
            <a:pPr marL="457200" lvl="1" indent="0">
              <a:buFont typeface="Wingdings 3" charset="2"/>
              <a:buNone/>
            </a:pPr>
            <a:endParaRPr lang="es-ES" dirty="0" smtClean="0"/>
          </a:p>
          <a:p>
            <a:pPr marL="457200" lvl="1" indent="0">
              <a:buFont typeface="Wingdings 3" charset="2"/>
              <a:buNone/>
            </a:pPr>
            <a:endParaRPr lang="es-ES" dirty="0"/>
          </a:p>
        </p:txBody>
      </p:sp>
      <p:sp>
        <p:nvSpPr>
          <p:cNvPr id="5" name="Rectángulo 4"/>
          <p:cNvSpPr/>
          <p:nvPr/>
        </p:nvSpPr>
        <p:spPr>
          <a:xfrm>
            <a:off x="7167565" y="5983339"/>
            <a:ext cx="2428870" cy="369332"/>
          </a:xfrm>
          <a:prstGeom prst="rect">
            <a:avLst/>
          </a:prstGeom>
        </p:spPr>
        <p:txBody>
          <a:bodyPr wrap="none">
            <a:spAutoFit/>
          </a:bodyPr>
          <a:lstStyle/>
          <a:p>
            <a:r>
              <a:rPr lang="en-US" dirty="0" smtClean="0"/>
              <a:t>[3] S. Kajita y K. </a:t>
            </a:r>
            <a:r>
              <a:rPr lang="en-US" dirty="0" err="1" smtClean="0"/>
              <a:t>Tani</a:t>
            </a:r>
            <a:endParaRPr lang="es-ES" dirty="0"/>
          </a:p>
        </p:txBody>
      </p:sp>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4300079" y="4332870"/>
            <a:ext cx="1676400" cy="2200275"/>
          </a:xfrm>
          <a:prstGeom prst="rect">
            <a:avLst/>
          </a:prstGeom>
        </p:spPr>
      </p:pic>
    </p:spTree>
    <p:extLst>
      <p:ext uri="{BB962C8B-B14F-4D97-AF65-F5344CB8AC3E}">
        <p14:creationId xmlns:p14="http://schemas.microsoft.com/office/powerpoint/2010/main" val="1693231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8540000" cy="4892846"/>
              </a:xfrm>
            </p:spPr>
            <p:txBody>
              <a:bodyPr>
                <a:normAutofit/>
              </a:bodyPr>
              <a:lstStyle/>
              <a:p>
                <a:r>
                  <a:rPr lang="es-ES" dirty="0" smtClean="0"/>
                  <a:t>3.3. </a:t>
                </a:r>
                <a:r>
                  <a:rPr lang="es-ES" dirty="0"/>
                  <a:t>C</a:t>
                </a:r>
                <a:r>
                  <a:rPr lang="es-ES" dirty="0" smtClean="0"/>
                  <a:t>ONTROL </a:t>
                </a:r>
                <a:r>
                  <a:rPr lang="es-ES" dirty="0"/>
                  <a:t>POR MODO DESLIZANTE DEL PÉNDULO INVERTIDO </a:t>
                </a:r>
                <a:r>
                  <a:rPr lang="es-ES" dirty="0" smtClean="0"/>
                  <a:t>DE ALTURA VARIABLE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s-ES" i="1">
                              <a:latin typeface="Cambria Math" panose="02040503050406030204" pitchFamily="18" charset="0"/>
                            </a:rPr>
                          </m:ctrlPr>
                        </m:mPr>
                        <m:mr>
                          <m:e>
                            <m:acc>
                              <m:accPr>
                                <m:chr m:val="̇"/>
                                <m:ctrlPr>
                                  <a:rPr lang="es-ES" i="1">
                                    <a:latin typeface="Cambria Math" panose="02040503050406030204" pitchFamily="18" charset="0"/>
                                  </a:rPr>
                                </m:ctrlPr>
                              </m:accPr>
                              <m:e>
                                <m:r>
                                  <a:rPr lang="es-ES" i="1">
                                    <a:latin typeface="Cambria Math" panose="02040503050406030204" pitchFamily="18" charset="0"/>
                                  </a:rPr>
                                  <m:t>𝑇</m:t>
                                </m:r>
                              </m:e>
                            </m:acc>
                            <m:r>
                              <a:rPr lang="es-ES">
                                <a:latin typeface="Cambria Math" panose="02040503050406030204" pitchFamily="18" charset="0"/>
                              </a:rPr>
                              <m:t>=</m:t>
                            </m:r>
                            <m:r>
                              <a:rPr lang="es-ES" i="1">
                                <a:latin typeface="Cambria Math" panose="02040503050406030204" pitchFamily="18" charset="0"/>
                              </a:rPr>
                              <m:t>−</m:t>
                            </m:r>
                            <m:r>
                              <a:rPr lang="es-ES">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𝑇</m:t>
                                </m:r>
                              </m:e>
                              <m:sup>
                                <m:r>
                                  <a:rPr lang="es-ES">
                                    <a:latin typeface="Cambria Math" panose="02040503050406030204" pitchFamily="18" charset="0"/>
                                  </a:rPr>
                                  <m:t>2</m:t>
                                </m:r>
                              </m:sup>
                            </m:sSup>
                            <m:r>
                              <a:rPr lang="es-ES" i="1">
                                <a:latin typeface="Cambria Math" panose="02040503050406030204" pitchFamily="18" charset="0"/>
                              </a:rPr>
                              <m:t>𝑢</m:t>
                            </m:r>
                          </m:e>
                        </m:mr>
                        <m:m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𝑧</m:t>
                                    </m:r>
                                  </m:e>
                                </m:acc>
                              </m:e>
                              <m:sub>
                                <m:r>
                                  <a:rPr lang="es-ES" i="1">
                                    <a:latin typeface="Cambria Math" panose="02040503050406030204" pitchFamily="18" charset="0"/>
                                  </a:rPr>
                                  <m:t>𝑐</m:t>
                                </m:r>
                              </m:sub>
                            </m:sSub>
                            <m:r>
                              <a:rPr lang="es-ES">
                                <a:latin typeface="Cambria Math" panose="02040503050406030204" pitchFamily="18" charset="0"/>
                              </a:rPr>
                              <m:t>=</m:t>
                            </m:r>
                            <m:r>
                              <a:rPr lang="es-ES" i="1">
                                <a:latin typeface="Cambria Math" panose="02040503050406030204" pitchFamily="18" charset="0"/>
                              </a:rPr>
                              <m:t>𝑇</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𝑐</m:t>
                                    </m:r>
                                  </m:sub>
                                </m:sSub>
                                <m:r>
                                  <a:rPr lang="es-ES" i="1">
                                    <a:latin typeface="Cambria Math" panose="02040503050406030204" pitchFamily="18" charset="0"/>
                                  </a:rPr>
                                  <m:t>−</m:t>
                                </m:r>
                                <m:f>
                                  <m:fPr>
                                    <m:ctrlPr>
                                      <a:rPr lang="es-ES" i="1">
                                        <a:latin typeface="Cambria Math" panose="02040503050406030204" pitchFamily="18" charset="0"/>
                                      </a:rPr>
                                    </m:ctrlPr>
                                  </m:fPr>
                                  <m:num>
                                    <m:r>
                                      <a:rPr lang="es-ES">
                                        <a:latin typeface="Cambria Math" panose="02040503050406030204" pitchFamily="18" charset="0"/>
                                      </a:rPr>
                                      <m:t>1</m:t>
                                    </m:r>
                                  </m:num>
                                  <m:den>
                                    <m:r>
                                      <a:rPr lang="es-ES">
                                        <a:latin typeface="Cambria Math" panose="02040503050406030204" pitchFamily="18" charset="0"/>
                                      </a:rPr>
                                      <m:t>2</m:t>
                                    </m:r>
                                  </m:den>
                                </m:f>
                                <m:sSup>
                                  <m:sSupPr>
                                    <m:ctrlPr>
                                      <a:rPr lang="es-ES" i="1">
                                        <a:latin typeface="Cambria Math" panose="02040503050406030204" pitchFamily="18" charset="0"/>
                                      </a:rPr>
                                    </m:ctrlPr>
                                  </m:sSupPr>
                                  <m:e>
                                    <m:r>
                                      <a:rPr lang="es-ES" i="1">
                                        <a:latin typeface="Cambria Math" panose="02040503050406030204" pitchFamily="18" charset="0"/>
                                      </a:rPr>
                                      <m:t>𝑇</m:t>
                                    </m:r>
                                  </m:e>
                                  <m:sup>
                                    <m:r>
                                      <a:rPr lang="es-ES">
                                        <a:latin typeface="Cambria Math" panose="02040503050406030204" pitchFamily="18" charset="0"/>
                                      </a:rPr>
                                      <m:t>2</m:t>
                                    </m:r>
                                  </m:sup>
                                </m:sSup>
                              </m:e>
                            </m:d>
                            <m:r>
                              <a:rPr lang="es-ES" i="1">
                                <a:latin typeface="Cambria Math" panose="02040503050406030204" pitchFamily="18" charset="0"/>
                              </a:rPr>
                              <m:t>𝑢</m:t>
                            </m:r>
                          </m:e>
                        </m:mr>
                      </m:m>
                      <m:r>
                        <a:rPr lang="es-ES" b="0" i="1" smtClean="0">
                          <a:latin typeface="Cambria Math" panose="02040503050406030204" pitchFamily="18" charset="0"/>
                        </a:rPr>
                        <m:t>;0≤</m:t>
                      </m:r>
                      <m:r>
                        <a:rPr lang="es-ES" b="0" i="1" smtClean="0">
                          <a:latin typeface="Cambria Math" panose="02040503050406030204" pitchFamily="18" charset="0"/>
                        </a:rPr>
                        <m:t>𝑢</m:t>
                      </m:r>
                      <m:r>
                        <a:rPr lang="es-ES" b="0" i="1" smtClean="0">
                          <a:latin typeface="Cambria Math" panose="02040503050406030204" pitchFamily="18" charset="0"/>
                        </a:rPr>
                        <m:t>≤1</m:t>
                      </m:r>
                    </m:oMath>
                  </m:oMathPara>
                </a14:m>
                <a:endParaRPr lang="es-ES" dirty="0" smtClean="0"/>
              </a:p>
              <a:p>
                <a:pPr marL="0" indent="0">
                  <a:buNone/>
                </a:pPr>
                <a:endParaRPr lang="es-ES" i="1"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8540000" cy="4892846"/>
              </a:xfrm>
              <a:blipFill rotWithShape="0">
                <a:blip r:embed="rId2"/>
                <a:stretch>
                  <a:fillRect l="-500" t="-623"/>
                </a:stretch>
              </a:blipFill>
            </p:spPr>
            <p:txBody>
              <a:bodyPr/>
              <a:lstStyle/>
              <a:p>
                <a:r>
                  <a:rPr lang="es-ES">
                    <a:noFill/>
                  </a:rPr>
                  <a:t> </a:t>
                </a:r>
              </a:p>
            </p:txBody>
          </p:sp>
        </mc:Fallback>
      </mc:AlternateContent>
      <p:pic>
        <p:nvPicPr>
          <p:cNvPr id="7" name="Imagen 6"/>
          <p:cNvPicPr/>
          <p:nvPr/>
        </p:nvPicPr>
        <p:blipFill>
          <a:blip r:embed="rId3">
            <a:extLst>
              <a:ext uri="{28A0092B-C50C-407E-A947-70E740481C1C}">
                <a14:useLocalDpi xmlns:a14="http://schemas.microsoft.com/office/drawing/2010/main" val="0"/>
              </a:ext>
            </a:extLst>
          </a:blip>
          <a:srcRect/>
          <a:stretch>
            <a:fillRect/>
          </a:stretch>
        </p:blipFill>
        <p:spPr bwMode="auto">
          <a:xfrm>
            <a:off x="4470683" y="3157655"/>
            <a:ext cx="6020854" cy="3371888"/>
          </a:xfrm>
          <a:prstGeom prst="rect">
            <a:avLst/>
          </a:prstGeom>
          <a:noFill/>
          <a:ln>
            <a:noFill/>
          </a:ln>
        </p:spPr>
      </p:pic>
    </p:spTree>
    <p:extLst>
      <p:ext uri="{BB962C8B-B14F-4D97-AF65-F5344CB8AC3E}">
        <p14:creationId xmlns:p14="http://schemas.microsoft.com/office/powerpoint/2010/main" val="2753758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8540000" cy="4892846"/>
              </a:xfrm>
            </p:spPr>
            <p:txBody>
              <a:bodyPr/>
              <a:lstStyle/>
              <a:p>
                <a:r>
                  <a:rPr lang="es-ES" dirty="0" smtClean="0"/>
                  <a:t>3.3. </a:t>
                </a:r>
                <a:r>
                  <a:rPr lang="es-ES" dirty="0"/>
                  <a:t>C</a:t>
                </a:r>
                <a:r>
                  <a:rPr lang="es-ES" dirty="0" smtClean="0"/>
                  <a:t>ONTROL </a:t>
                </a:r>
                <a:r>
                  <a:rPr lang="es-ES" dirty="0"/>
                  <a:t>POR MODO DESLIZANTE DEL PÉNDULO INVERTIDO </a:t>
                </a:r>
                <a:r>
                  <a:rPr lang="es-ES" dirty="0" smtClean="0"/>
                  <a:t>DE ALTURA VARIABLE</a:t>
                </a:r>
              </a:p>
              <a:p>
                <a:pPr marL="0" indent="0">
                  <a:buNone/>
                </a:pPr>
                <a:endParaRPr lang="es-ES" i="1" dirty="0" smtClean="0"/>
              </a:p>
              <a:p>
                <a:pPr marL="0" indent="0">
                  <a:buNone/>
                </a:pPr>
                <a14:m>
                  <m:oMathPara xmlns:m="http://schemas.openxmlformats.org/officeDocument/2006/math">
                    <m:oMathParaPr>
                      <m:jc m:val="centerGroup"/>
                    </m:oMathParaPr>
                    <m:oMath xmlns:m="http://schemas.openxmlformats.org/officeDocument/2006/math">
                      <m:r>
                        <a:rPr lang="es-ES" i="1"/>
                        <m:t>𝜎</m:t>
                      </m:r>
                      <m:d>
                        <m:dPr>
                          <m:ctrlPr>
                            <a:rPr lang="es-ES" i="1"/>
                          </m:ctrlPr>
                        </m:dPr>
                        <m:e>
                          <m:r>
                            <a:rPr lang="es-ES" b="1" i="1"/>
                            <m:t>𝒛</m:t>
                          </m:r>
                        </m:e>
                      </m:d>
                      <m:r>
                        <a:rPr lang="es-ES" i="1"/>
                        <m:t>=</m:t>
                      </m:r>
                      <m:f>
                        <m:fPr>
                          <m:ctrlPr>
                            <a:rPr lang="es-ES" i="1"/>
                          </m:ctrlPr>
                        </m:fPr>
                        <m:num>
                          <m:r>
                            <a:rPr lang="es-ES" i="1"/>
                            <m:t>1</m:t>
                          </m:r>
                        </m:num>
                        <m:den>
                          <m:r>
                            <a:rPr lang="es-ES" i="1"/>
                            <m:t>𝑇</m:t>
                          </m:r>
                        </m:den>
                      </m:f>
                      <m:d>
                        <m:dPr>
                          <m:ctrlPr>
                            <a:rPr lang="es-ES" i="1"/>
                          </m:ctrlPr>
                        </m:dPr>
                        <m:e>
                          <m:sSub>
                            <m:sSubPr>
                              <m:ctrlPr>
                                <a:rPr lang="es-ES" i="1"/>
                              </m:ctrlPr>
                            </m:sSubPr>
                            <m:e>
                              <m:r>
                                <a:rPr lang="es-ES" i="1"/>
                                <m:t>𝑧</m:t>
                              </m:r>
                            </m:e>
                            <m:sub>
                              <m:r>
                                <a:rPr lang="es-ES" i="1"/>
                                <m:t>𝑐</m:t>
                              </m:r>
                            </m:sub>
                          </m:sSub>
                          <m:r>
                            <a:rPr lang="es-ES" i="1"/>
                            <m:t>−</m:t>
                          </m:r>
                          <m:r>
                            <a:rPr lang="es-ES" i="1"/>
                            <m:t>𝑓</m:t>
                          </m:r>
                          <m:d>
                            <m:dPr>
                              <m:ctrlPr>
                                <a:rPr lang="es-ES" i="1"/>
                              </m:ctrlPr>
                            </m:dPr>
                            <m:e>
                              <m:r>
                                <a:rPr lang="es-ES" i="1"/>
                                <m:t>𝑇</m:t>
                              </m:r>
                            </m:e>
                          </m:d>
                        </m:e>
                      </m:d>
                    </m:oMath>
                  </m:oMathPara>
                </a14:m>
                <a:endParaRPr lang="es-ES" dirty="0" smtClean="0"/>
              </a:p>
              <a:p>
                <a:pPr marL="0" indent="0">
                  <a:buNone/>
                </a:pPr>
                <a14:m>
                  <m:oMathPara xmlns:m="http://schemas.openxmlformats.org/officeDocument/2006/math">
                    <m:oMathParaPr>
                      <m:jc m:val="centerGroup"/>
                    </m:oMathParaPr>
                    <m:oMath xmlns:m="http://schemas.openxmlformats.org/officeDocument/2006/math">
                      <m:r>
                        <a:rPr lang="es-ES" i="1"/>
                        <m:t>𝑠</m:t>
                      </m:r>
                      <m:d>
                        <m:dPr>
                          <m:ctrlPr>
                            <a:rPr lang="es-ES" i="1"/>
                          </m:ctrlPr>
                        </m:dPr>
                        <m:e>
                          <m:r>
                            <a:rPr lang="es-ES" i="1"/>
                            <m:t>𝑇</m:t>
                          </m:r>
                        </m:e>
                      </m:d>
                      <m:r>
                        <a:rPr lang="es-ES" i="1"/>
                        <m:t>=</m:t>
                      </m:r>
                      <m:f>
                        <m:fPr>
                          <m:ctrlPr>
                            <a:rPr lang="es-ES" i="1"/>
                          </m:ctrlPr>
                        </m:fPr>
                        <m:num>
                          <m:r>
                            <a:rPr lang="es-ES" i="1"/>
                            <m:t>𝑓</m:t>
                          </m:r>
                          <m:d>
                            <m:dPr>
                              <m:ctrlPr>
                                <a:rPr lang="es-ES" i="1"/>
                              </m:ctrlPr>
                            </m:dPr>
                            <m:e>
                              <m:r>
                                <a:rPr lang="es-ES" i="1"/>
                                <m:t>𝑇</m:t>
                              </m:r>
                            </m:e>
                          </m:d>
                        </m:num>
                        <m:den>
                          <m:r>
                            <a:rPr lang="es-ES" i="1"/>
                            <m:t>𝑇</m:t>
                          </m:r>
                        </m:den>
                      </m:f>
                    </m:oMath>
                  </m:oMathPara>
                </a14:m>
                <a:endParaRPr lang="es-ES" dirty="0"/>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s-ES" i="1"/>
                            <m:t>𝜎</m:t>
                          </m:r>
                        </m:e>
                      </m:acc>
                      <m:d>
                        <m:dPr>
                          <m:ctrlPr>
                            <a:rPr lang="es-ES" i="1"/>
                          </m:ctrlPr>
                        </m:dPr>
                        <m:e>
                          <m:r>
                            <a:rPr lang="es-ES" b="1" i="1"/>
                            <m:t>𝒛</m:t>
                          </m:r>
                        </m:e>
                      </m:d>
                      <m:r>
                        <a:rPr lang="es-ES" i="1"/>
                        <m:t>=</m:t>
                      </m:r>
                      <m:d>
                        <m:dPr>
                          <m:ctrlPr>
                            <a:rPr lang="es-ES" i="1"/>
                          </m:ctrlPr>
                        </m:dPr>
                        <m:e>
                          <m:f>
                            <m:fPr>
                              <m:ctrlPr>
                                <a:rPr lang="es-ES" i="1"/>
                              </m:ctrlPr>
                            </m:fPr>
                            <m:num>
                              <m:sSub>
                                <m:sSubPr>
                                  <m:ctrlPr>
                                    <a:rPr lang="es-ES" i="1"/>
                                  </m:ctrlPr>
                                </m:sSubPr>
                                <m:e>
                                  <m:r>
                                    <a:rPr lang="es-ES" i="1"/>
                                    <m:t>𝑧</m:t>
                                  </m:r>
                                </m:e>
                                <m:sub>
                                  <m:r>
                                    <a:rPr lang="es-ES" i="1"/>
                                    <m:t>𝑐</m:t>
                                  </m:r>
                                </m:sub>
                              </m:sSub>
                            </m:num>
                            <m:den>
                              <m:sSup>
                                <m:sSupPr>
                                  <m:ctrlPr>
                                    <a:rPr lang="es-ES" i="1"/>
                                  </m:ctrlPr>
                                </m:sSupPr>
                                <m:e>
                                  <m:r>
                                    <a:rPr lang="es-ES" i="1"/>
                                    <m:t>𝑇</m:t>
                                  </m:r>
                                </m:e>
                                <m:sup>
                                  <m:r>
                                    <a:rPr lang="es-ES" i="1"/>
                                    <m:t>2</m:t>
                                  </m:r>
                                </m:sup>
                              </m:sSup>
                            </m:den>
                          </m:f>
                          <m:r>
                            <a:rPr lang="es-ES" i="1"/>
                            <m:t>+</m:t>
                          </m:r>
                          <m:f>
                            <m:fPr>
                              <m:ctrlPr>
                                <a:rPr lang="es-ES" i="1"/>
                              </m:ctrlPr>
                            </m:fPr>
                            <m:num>
                              <m:r>
                                <a:rPr lang="es-ES" i="1"/>
                                <m:t>𝜕</m:t>
                              </m:r>
                              <m:r>
                                <a:rPr lang="es-ES" i="1"/>
                                <m:t>𝑠</m:t>
                              </m:r>
                            </m:num>
                            <m:den>
                              <m:r>
                                <a:rPr lang="es-ES" i="1"/>
                                <m:t>𝜕</m:t>
                              </m:r>
                              <m:r>
                                <a:rPr lang="es-ES" i="1"/>
                                <m:t>𝑇</m:t>
                              </m:r>
                            </m:den>
                          </m:f>
                        </m:e>
                      </m:d>
                      <m:r>
                        <a:rPr lang="es-ES" i="1"/>
                        <m:t>−</m:t>
                      </m:r>
                      <m:r>
                        <a:rPr lang="es-ES" i="1"/>
                        <m:t>𝑢</m:t>
                      </m:r>
                      <m:sSup>
                        <m:sSupPr>
                          <m:ctrlPr>
                            <a:rPr lang="es-ES" i="1"/>
                          </m:ctrlPr>
                        </m:sSupPr>
                        <m:e>
                          <m:r>
                            <a:rPr lang="es-ES" i="1"/>
                            <m:t>𝑇</m:t>
                          </m:r>
                        </m:e>
                        <m:sup>
                          <m:r>
                            <a:rPr lang="es-ES" i="1"/>
                            <m:t>2</m:t>
                          </m:r>
                        </m:sup>
                      </m:sSup>
                      <m:d>
                        <m:dPr>
                          <m:ctrlPr>
                            <a:rPr lang="es-ES" i="1"/>
                          </m:ctrlPr>
                        </m:dPr>
                        <m:e>
                          <m:f>
                            <m:fPr>
                              <m:ctrlPr>
                                <a:rPr lang="es-ES" i="1"/>
                              </m:ctrlPr>
                            </m:fPr>
                            <m:num>
                              <m:r>
                                <a:rPr lang="es-ES"/>
                                <m:t>1</m:t>
                              </m:r>
                            </m:num>
                            <m:den>
                              <m:r>
                                <a:rPr lang="es-ES"/>
                                <m:t>2</m:t>
                              </m:r>
                            </m:den>
                          </m:f>
                          <m:r>
                            <a:rPr lang="es-ES" i="1"/>
                            <m:t>+</m:t>
                          </m:r>
                          <m:f>
                            <m:fPr>
                              <m:ctrlPr>
                                <a:rPr lang="es-ES" i="1"/>
                              </m:ctrlPr>
                            </m:fPr>
                            <m:num>
                              <m:r>
                                <a:rPr lang="es-ES" i="1"/>
                                <m:t>𝜕</m:t>
                              </m:r>
                              <m:r>
                                <a:rPr lang="es-ES" i="1"/>
                                <m:t>𝑠</m:t>
                              </m:r>
                            </m:num>
                            <m:den>
                              <m:r>
                                <a:rPr lang="es-ES" i="1"/>
                                <m:t>𝜕</m:t>
                              </m:r>
                              <m:r>
                                <a:rPr lang="es-ES" i="1"/>
                                <m:t>𝑇</m:t>
                              </m:r>
                            </m:den>
                          </m:f>
                        </m:e>
                      </m:d>
                    </m:oMath>
                  </m:oMathPara>
                </a14:m>
                <a:endParaRPr lang="es-ES" dirty="0" smtClean="0"/>
              </a:p>
              <a:p>
                <a:pPr marL="0" indent="0">
                  <a:buNone/>
                </a:pPr>
                <a:r>
                  <a:rPr lang="es-ES" dirty="0"/>
                  <a:t>Deseamos alcanzar estabilidad asintótica a la superficie </a:t>
                </a:r>
                <a14:m>
                  <m:oMath xmlns:m="http://schemas.openxmlformats.org/officeDocument/2006/math">
                    <m:r>
                      <a:rPr lang="es-ES" i="1"/>
                      <m:t>𝜎</m:t>
                    </m:r>
                    <m:d>
                      <m:dPr>
                        <m:ctrlPr>
                          <a:rPr lang="es-ES" i="1"/>
                        </m:ctrlPr>
                      </m:dPr>
                      <m:e>
                        <m:r>
                          <a:rPr lang="es-ES" b="1" i="1"/>
                          <m:t>𝒛</m:t>
                        </m:r>
                      </m:e>
                    </m:d>
                    <m:r>
                      <a:rPr lang="es-ES" i="1"/>
                      <m:t>=0</m:t>
                    </m:r>
                  </m:oMath>
                </a14:m>
                <a:r>
                  <a:rPr lang="es-ES"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n-US" i="1"/>
                            <m:t>𝜎</m:t>
                          </m:r>
                        </m:e>
                      </m:acc>
                      <m:d>
                        <m:dPr>
                          <m:ctrlPr>
                            <a:rPr lang="es-ES" i="1"/>
                          </m:ctrlPr>
                        </m:dPr>
                        <m:e>
                          <m:r>
                            <a:rPr lang="en-US" b="1" i="1"/>
                            <m:t>𝒛</m:t>
                          </m:r>
                        </m:e>
                      </m:d>
                      <m:r>
                        <a:rPr lang="en-US" i="1"/>
                        <m:t>=−</m:t>
                      </m:r>
                      <m:r>
                        <a:rPr lang="en-US" i="1"/>
                        <m:t>𝑘</m:t>
                      </m:r>
                      <m:d>
                        <m:dPr>
                          <m:ctrlPr>
                            <a:rPr lang="en-US" i="1">
                              <a:latin typeface="Cambria Math" panose="02040503050406030204" pitchFamily="18" charset="0"/>
                            </a:rPr>
                          </m:ctrlPr>
                        </m:dPr>
                        <m:e>
                          <m:r>
                            <a:rPr lang="en-US" b="1" i="1"/>
                            <m:t>𝒛</m:t>
                          </m:r>
                        </m:e>
                      </m:d>
                      <m:r>
                        <a:rPr lang="en-US" i="1"/>
                        <m:t>𝜎</m:t>
                      </m:r>
                      <m:d>
                        <m:dPr>
                          <m:ctrlPr>
                            <a:rPr lang="es-ES" i="1"/>
                          </m:ctrlPr>
                        </m:dPr>
                        <m:e>
                          <m:r>
                            <a:rPr lang="en-US" b="1" i="1"/>
                            <m:t>𝒛</m:t>
                          </m:r>
                        </m:e>
                      </m:d>
                    </m:oMath>
                  </m:oMathPara>
                </a14:m>
                <a:endParaRPr lang="es-ES" b="1" dirty="0" smtClean="0"/>
              </a:p>
              <a:p>
                <a:pPr marL="0" indent="0">
                  <a:buNone/>
                </a:pPr>
                <a:endParaRPr lang="es-ES" dirty="0" smtClean="0"/>
              </a:p>
              <a:p>
                <a:pPr marL="0" indent="0">
                  <a:buNone/>
                </a:pPr>
                <a:r>
                  <a:rPr lang="es-ES" dirty="0"/>
                  <a:t>Donde </a:t>
                </a:r>
                <a14:m>
                  <m:oMath xmlns:m="http://schemas.openxmlformats.org/officeDocument/2006/math">
                    <m:r>
                      <a:rPr lang="es-ES" i="1"/>
                      <m:t>𝑘</m:t>
                    </m:r>
                    <m:r>
                      <a:rPr lang="es-ES" i="1"/>
                      <m:t>(</m:t>
                    </m:r>
                    <m:r>
                      <a:rPr lang="es-ES" b="1" i="1"/>
                      <m:t>𝒛</m:t>
                    </m:r>
                    <m:r>
                      <a:rPr lang="es-ES" i="1"/>
                      <m:t>)</m:t>
                    </m:r>
                  </m:oMath>
                </a14:m>
                <a:r>
                  <a:rPr lang="es-ES" dirty="0"/>
                  <a:t> es una función que corresponde a la tasa de convergencia de </a:t>
                </a:r>
                <a14:m>
                  <m:oMath xmlns:m="http://schemas.openxmlformats.org/officeDocument/2006/math">
                    <m:r>
                      <a:rPr lang="es-ES" i="1"/>
                      <m:t>𝜎</m:t>
                    </m:r>
                    <m:r>
                      <a:rPr lang="es-ES" i="1"/>
                      <m:t>(</m:t>
                    </m:r>
                    <m:r>
                      <a:rPr lang="es-ES" b="1" i="1"/>
                      <m:t>𝒛</m:t>
                    </m:r>
                    <m:r>
                      <a:rPr lang="es-ES" i="1"/>
                      <m:t>)</m:t>
                    </m:r>
                  </m:oMath>
                </a14:m>
                <a:r>
                  <a:rPr lang="es-ES" dirty="0"/>
                  <a:t>. </a:t>
                </a:r>
                <a:r>
                  <a:rPr lang="es-ES" dirty="0" smtClean="0"/>
                  <a:t>Restringimos </a:t>
                </a:r>
                <a14:m>
                  <m:oMath xmlns:m="http://schemas.openxmlformats.org/officeDocument/2006/math">
                    <m:r>
                      <a:rPr lang="es-ES" i="1"/>
                      <m:t>𝑘</m:t>
                    </m:r>
                    <m:d>
                      <m:dPr>
                        <m:ctrlPr>
                          <a:rPr lang="es-ES" i="1"/>
                        </m:ctrlPr>
                      </m:dPr>
                      <m:e>
                        <m:r>
                          <a:rPr lang="es-ES" b="1" i="1"/>
                          <m:t>𝒛</m:t>
                        </m:r>
                      </m:e>
                    </m:d>
                    <m:r>
                      <a:rPr lang="es-ES" i="1"/>
                      <m:t>≥</m:t>
                    </m:r>
                    <m:sSub>
                      <m:sSubPr>
                        <m:ctrlPr>
                          <a:rPr lang="es-ES" i="1"/>
                        </m:ctrlPr>
                      </m:sSubPr>
                      <m:e>
                        <m:r>
                          <a:rPr lang="es-ES" i="1"/>
                          <m:t>𝑘</m:t>
                        </m:r>
                      </m:e>
                      <m:sub>
                        <m:r>
                          <a:rPr lang="es-ES" i="1"/>
                          <m:t>𝑚𝑖𝑛</m:t>
                        </m:r>
                      </m:sub>
                    </m:sSub>
                    <m:r>
                      <a:rPr lang="es-ES" i="1"/>
                      <m:t>, ∀</m:t>
                    </m:r>
                    <m:r>
                      <a:rPr lang="es-ES" b="1" i="1"/>
                      <m:t>𝒛</m:t>
                    </m:r>
                    <m:r>
                      <a:rPr lang="es-ES" b="1" i="1"/>
                      <m:t>∈</m:t>
                    </m:r>
                    <m:sSub>
                      <m:sSubPr>
                        <m:ctrlPr>
                          <a:rPr lang="es-ES" i="1"/>
                        </m:ctrlPr>
                      </m:sSubPr>
                      <m:e>
                        <m:r>
                          <a:rPr lang="es-ES" i="1"/>
                          <m:t>𝐷</m:t>
                        </m:r>
                      </m:e>
                      <m:sub>
                        <m:r>
                          <a:rPr lang="es-ES" i="1"/>
                          <m:t>𝑠</m:t>
                        </m:r>
                      </m:sub>
                    </m:sSub>
                  </m:oMath>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8540000" cy="4892846"/>
              </a:xfrm>
              <a:blipFill rotWithShape="0">
                <a:blip r:embed="rId2"/>
                <a:stretch>
                  <a:fillRect l="-642" t="-623" r="-1285"/>
                </a:stretch>
              </a:blipFill>
            </p:spPr>
            <p:txBody>
              <a:bodyPr/>
              <a:lstStyle/>
              <a:p>
                <a:r>
                  <a:rPr lang="es-ES">
                    <a:noFill/>
                  </a:rPr>
                  <a:t> </a:t>
                </a:r>
              </a:p>
            </p:txBody>
          </p:sp>
        </mc:Fallback>
      </mc:AlternateContent>
    </p:spTree>
    <p:extLst>
      <p:ext uri="{BB962C8B-B14F-4D97-AF65-F5344CB8AC3E}">
        <p14:creationId xmlns:p14="http://schemas.microsoft.com/office/powerpoint/2010/main" val="385341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8540000" cy="4892846"/>
              </a:xfrm>
            </p:spPr>
            <p:txBody>
              <a:bodyPr/>
              <a:lstStyle/>
              <a:p>
                <a:r>
                  <a:rPr lang="es-ES" dirty="0" smtClean="0"/>
                  <a:t>3.3. </a:t>
                </a:r>
                <a:r>
                  <a:rPr lang="es-ES" dirty="0"/>
                  <a:t>C</a:t>
                </a:r>
                <a:r>
                  <a:rPr lang="es-ES" dirty="0" smtClean="0"/>
                  <a:t>ONTROL </a:t>
                </a:r>
                <a:r>
                  <a:rPr lang="es-ES" dirty="0"/>
                  <a:t>POR MODO DESLIZANTE DEL PÉNDULO INVERTIDO </a:t>
                </a:r>
                <a:r>
                  <a:rPr lang="es-ES" dirty="0" smtClean="0"/>
                  <a:t>DE ALTURA VARIABLE</a:t>
                </a:r>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n-US" i="1"/>
                            <m:t>𝜎</m:t>
                          </m:r>
                        </m:e>
                      </m:acc>
                      <m:d>
                        <m:dPr>
                          <m:ctrlPr>
                            <a:rPr lang="es-ES" i="1"/>
                          </m:ctrlPr>
                        </m:dPr>
                        <m:e>
                          <m:r>
                            <a:rPr lang="en-US" b="1" i="1"/>
                            <m:t>𝒛</m:t>
                          </m:r>
                        </m:e>
                      </m:d>
                      <m:r>
                        <a:rPr lang="en-US" i="1"/>
                        <m:t>=−</m:t>
                      </m:r>
                      <m:r>
                        <a:rPr lang="en-US" i="1"/>
                        <m:t>𝑘</m:t>
                      </m:r>
                      <m:d>
                        <m:dPr>
                          <m:ctrlPr>
                            <a:rPr lang="en-US" i="1">
                              <a:latin typeface="Cambria Math" panose="02040503050406030204" pitchFamily="18" charset="0"/>
                            </a:rPr>
                          </m:ctrlPr>
                        </m:dPr>
                        <m:e>
                          <m:r>
                            <a:rPr lang="en-US" b="1" i="1"/>
                            <m:t>𝒛</m:t>
                          </m:r>
                        </m:e>
                      </m:d>
                      <m:r>
                        <a:rPr lang="en-US" i="1"/>
                        <m:t>𝜎</m:t>
                      </m:r>
                      <m:d>
                        <m:dPr>
                          <m:ctrlPr>
                            <a:rPr lang="es-ES" i="1"/>
                          </m:ctrlPr>
                        </m:dPr>
                        <m:e>
                          <m:r>
                            <a:rPr lang="en-US" b="1" i="1"/>
                            <m:t>𝒛</m:t>
                          </m:r>
                        </m:e>
                      </m:d>
                    </m:oMath>
                  </m:oMathPara>
                </a14:m>
                <a:endParaRPr lang="es-ES" b="1" dirty="0" smtClean="0"/>
              </a:p>
              <a:p>
                <a:pPr marL="0" indent="0">
                  <a:buNone/>
                </a:pPr>
                <a:r>
                  <a:rPr lang="es-ES" dirty="0" smtClean="0"/>
                  <a:t>Realizando </a:t>
                </a:r>
                <a:r>
                  <a:rPr lang="es-ES" dirty="0" err="1" smtClean="0"/>
                  <a:t>Feedback</a:t>
                </a:r>
                <a:r>
                  <a:rPr lang="es-ES" dirty="0" smtClean="0"/>
                  <a:t>:</a:t>
                </a:r>
              </a:p>
              <a:p>
                <a:pPr marL="0" indent="0">
                  <a:buNone/>
                </a:pPr>
                <a14:m>
                  <m:oMathPara xmlns:m="http://schemas.openxmlformats.org/officeDocument/2006/math">
                    <m:oMathParaPr>
                      <m:jc m:val="centerGroup"/>
                    </m:oMathParaPr>
                    <m:oMath xmlns:m="http://schemas.openxmlformats.org/officeDocument/2006/math">
                      <m:r>
                        <a:rPr lang="es-ES" i="1"/>
                        <m:t>𝑈</m:t>
                      </m:r>
                      <m:d>
                        <m:dPr>
                          <m:ctrlPr>
                            <a:rPr lang="es-ES" i="1"/>
                          </m:ctrlPr>
                        </m:dPr>
                        <m:e>
                          <m:r>
                            <a:rPr lang="es-ES" b="1" i="1"/>
                            <m:t>𝒛</m:t>
                          </m:r>
                        </m:e>
                      </m:d>
                      <m:r>
                        <a:rPr lang="es-ES" i="1"/>
                        <m:t>=</m:t>
                      </m:r>
                      <m:f>
                        <m:fPr>
                          <m:ctrlPr>
                            <a:rPr lang="es-ES" i="1"/>
                          </m:ctrlPr>
                        </m:fPr>
                        <m:num>
                          <m:d>
                            <m:dPr>
                              <m:ctrlPr>
                                <a:rPr lang="es-ES" i="1"/>
                              </m:ctrlPr>
                            </m:dPr>
                            <m:e>
                              <m:f>
                                <m:fPr>
                                  <m:ctrlPr>
                                    <a:rPr lang="es-ES" i="1"/>
                                  </m:ctrlPr>
                                </m:fPr>
                                <m:num>
                                  <m:sSub>
                                    <m:sSubPr>
                                      <m:ctrlPr>
                                        <a:rPr lang="es-ES" i="1"/>
                                      </m:ctrlPr>
                                    </m:sSubPr>
                                    <m:e>
                                      <m:r>
                                        <a:rPr lang="es-ES" i="1"/>
                                        <m:t>𝑧</m:t>
                                      </m:r>
                                    </m:e>
                                    <m:sub>
                                      <m:r>
                                        <a:rPr lang="es-ES" i="1"/>
                                        <m:t>𝑐</m:t>
                                      </m:r>
                                    </m:sub>
                                  </m:sSub>
                                </m:num>
                                <m:den>
                                  <m:sSup>
                                    <m:sSupPr>
                                      <m:ctrlPr>
                                        <a:rPr lang="es-ES" i="1"/>
                                      </m:ctrlPr>
                                    </m:sSupPr>
                                    <m:e>
                                      <m:r>
                                        <a:rPr lang="es-ES" i="1"/>
                                        <m:t>𝑇</m:t>
                                      </m:r>
                                    </m:e>
                                    <m:sup>
                                      <m:r>
                                        <a:rPr lang="es-ES" i="1"/>
                                        <m:t>2</m:t>
                                      </m:r>
                                    </m:sup>
                                  </m:sSup>
                                </m:den>
                              </m:f>
                              <m:r>
                                <a:rPr lang="es-ES" i="1"/>
                                <m:t>+</m:t>
                              </m:r>
                              <m:f>
                                <m:fPr>
                                  <m:ctrlPr>
                                    <a:rPr lang="es-ES" i="1"/>
                                  </m:ctrlPr>
                                </m:fPr>
                                <m:num>
                                  <m:r>
                                    <a:rPr lang="es-ES" i="1"/>
                                    <m:t>𝜕</m:t>
                                  </m:r>
                                  <m:r>
                                    <a:rPr lang="es-ES" i="1"/>
                                    <m:t>𝑠</m:t>
                                  </m:r>
                                </m:num>
                                <m:den>
                                  <m:r>
                                    <a:rPr lang="es-ES" i="1"/>
                                    <m:t>𝜕</m:t>
                                  </m:r>
                                  <m:r>
                                    <a:rPr lang="es-ES" i="1"/>
                                    <m:t>𝑇</m:t>
                                  </m:r>
                                </m:den>
                              </m:f>
                            </m:e>
                          </m:d>
                          <m:r>
                            <a:rPr lang="es-ES" i="1"/>
                            <m:t>+</m:t>
                          </m:r>
                          <m:r>
                            <a:rPr lang="en-US" i="1"/>
                            <m:t>𝑘</m:t>
                          </m:r>
                          <m:r>
                            <a:rPr lang="en-US" i="1"/>
                            <m:t>(</m:t>
                          </m:r>
                          <m:r>
                            <a:rPr lang="en-US" b="1" i="1"/>
                            <m:t>𝒛</m:t>
                          </m:r>
                          <m:r>
                            <a:rPr lang="en-US" b="1" i="1"/>
                            <m:t>)</m:t>
                          </m:r>
                          <m:r>
                            <a:rPr lang="en-US" i="1"/>
                            <m:t>𝜎</m:t>
                          </m:r>
                          <m:d>
                            <m:dPr>
                              <m:ctrlPr>
                                <a:rPr lang="es-ES" i="1"/>
                              </m:ctrlPr>
                            </m:dPr>
                            <m:e>
                              <m:r>
                                <a:rPr lang="en-US" b="1" i="1"/>
                                <m:t>𝒛</m:t>
                              </m:r>
                            </m:e>
                          </m:d>
                        </m:num>
                        <m:den>
                          <m:sSup>
                            <m:sSupPr>
                              <m:ctrlPr>
                                <a:rPr lang="es-ES" i="1"/>
                              </m:ctrlPr>
                            </m:sSupPr>
                            <m:e>
                              <m:r>
                                <a:rPr lang="es-ES" i="1"/>
                                <m:t>𝑇</m:t>
                              </m:r>
                            </m:e>
                            <m:sup>
                              <m:r>
                                <a:rPr lang="es-ES" i="1"/>
                                <m:t>2</m:t>
                              </m:r>
                            </m:sup>
                          </m:sSup>
                          <m:d>
                            <m:dPr>
                              <m:ctrlPr>
                                <a:rPr lang="es-ES" i="1"/>
                              </m:ctrlPr>
                            </m:dPr>
                            <m:e>
                              <m:f>
                                <m:fPr>
                                  <m:ctrlPr>
                                    <a:rPr lang="es-ES" i="1"/>
                                  </m:ctrlPr>
                                </m:fPr>
                                <m:num>
                                  <m:r>
                                    <a:rPr lang="es-ES"/>
                                    <m:t>1</m:t>
                                  </m:r>
                                </m:num>
                                <m:den>
                                  <m:r>
                                    <a:rPr lang="es-ES"/>
                                    <m:t>2</m:t>
                                  </m:r>
                                </m:den>
                              </m:f>
                              <m:r>
                                <a:rPr lang="es-ES" i="1"/>
                                <m:t>+</m:t>
                              </m:r>
                              <m:f>
                                <m:fPr>
                                  <m:ctrlPr>
                                    <a:rPr lang="es-ES" i="1"/>
                                  </m:ctrlPr>
                                </m:fPr>
                                <m:num>
                                  <m:r>
                                    <a:rPr lang="es-ES" i="1"/>
                                    <m:t>𝜕</m:t>
                                  </m:r>
                                  <m:r>
                                    <a:rPr lang="es-ES" i="1"/>
                                    <m:t>𝑠</m:t>
                                  </m:r>
                                </m:num>
                                <m:den>
                                  <m:r>
                                    <a:rPr lang="es-ES" i="1"/>
                                    <m:t>𝜕</m:t>
                                  </m:r>
                                  <m:r>
                                    <a:rPr lang="es-ES" i="1"/>
                                    <m:t>𝑇</m:t>
                                  </m:r>
                                </m:den>
                              </m:f>
                            </m:e>
                          </m:d>
                        </m:den>
                      </m:f>
                    </m:oMath>
                  </m:oMathPara>
                </a14:m>
                <a:endParaRPr lang="es-ES" dirty="0" smtClean="0"/>
              </a:p>
              <a:p>
                <a:pPr marL="0" indent="0">
                  <a:buNone/>
                </a:pPr>
                <a14:m>
                  <m:oMathPara xmlns:m="http://schemas.openxmlformats.org/officeDocument/2006/math">
                    <m:oMathParaPr>
                      <m:jc m:val="centerGroup"/>
                    </m:oMathParaPr>
                    <m:oMath xmlns:m="http://schemas.openxmlformats.org/officeDocument/2006/math">
                      <m:r>
                        <a:rPr lang="es-ES" i="1"/>
                        <m:t>𝑢</m:t>
                      </m:r>
                      <m:d>
                        <m:dPr>
                          <m:ctrlPr>
                            <a:rPr lang="es-ES" i="1"/>
                          </m:ctrlPr>
                        </m:dPr>
                        <m:e>
                          <m:r>
                            <a:rPr lang="es-ES" b="1" i="1"/>
                            <m:t>𝒛</m:t>
                          </m:r>
                        </m:e>
                      </m:d>
                      <m:r>
                        <a:rPr lang="es-ES" i="1"/>
                        <m:t>=</m:t>
                      </m:r>
                      <m:func>
                        <m:funcPr>
                          <m:ctrlPr>
                            <a:rPr lang="es-ES" i="1"/>
                          </m:ctrlPr>
                        </m:funcPr>
                        <m:fName>
                          <m:r>
                            <m:rPr>
                              <m:sty m:val="p"/>
                            </m:rPr>
                            <a:rPr lang="es-ES"/>
                            <m:t>max</m:t>
                          </m:r>
                        </m:fName>
                        <m:e>
                          <m:d>
                            <m:dPr>
                              <m:ctrlPr>
                                <a:rPr lang="es-ES" i="1"/>
                              </m:ctrlPr>
                            </m:dPr>
                            <m:e>
                              <m:func>
                                <m:funcPr>
                                  <m:ctrlPr>
                                    <a:rPr lang="es-ES" i="1"/>
                                  </m:ctrlPr>
                                </m:funcPr>
                                <m:fName>
                                  <m:r>
                                    <m:rPr>
                                      <m:sty m:val="p"/>
                                    </m:rPr>
                                    <a:rPr lang="es-ES"/>
                                    <m:t>min</m:t>
                                  </m:r>
                                </m:fName>
                                <m:e>
                                  <m:d>
                                    <m:dPr>
                                      <m:ctrlPr>
                                        <a:rPr lang="es-ES" i="1"/>
                                      </m:ctrlPr>
                                    </m:dPr>
                                    <m:e>
                                      <m:r>
                                        <a:rPr lang="es-ES" i="1"/>
                                        <m:t>𝑈</m:t>
                                      </m:r>
                                      <m:d>
                                        <m:dPr>
                                          <m:ctrlPr>
                                            <a:rPr lang="es-ES" i="1"/>
                                          </m:ctrlPr>
                                        </m:dPr>
                                        <m:e>
                                          <m:r>
                                            <a:rPr lang="es-ES" b="1" i="1"/>
                                            <m:t>𝒛</m:t>
                                          </m:r>
                                        </m:e>
                                      </m:d>
                                      <m:r>
                                        <a:rPr lang="es-ES" i="1"/>
                                        <m:t>,1</m:t>
                                      </m:r>
                                    </m:e>
                                  </m:d>
                                </m:e>
                              </m:func>
                              <m:r>
                                <a:rPr lang="es-ES" i="1"/>
                                <m:t>,0</m:t>
                              </m:r>
                            </m:e>
                          </m:d>
                        </m:e>
                      </m:func>
                      <m:r>
                        <a:rPr lang="es-ES" i="1"/>
                        <m:t>→0≤</m:t>
                      </m:r>
                      <m:r>
                        <a:rPr lang="es-ES" i="1"/>
                        <m:t>𝑢</m:t>
                      </m:r>
                      <m:d>
                        <m:dPr>
                          <m:ctrlPr>
                            <a:rPr lang="es-ES" i="1"/>
                          </m:ctrlPr>
                        </m:dPr>
                        <m:e>
                          <m:r>
                            <a:rPr lang="es-ES" b="1" i="1"/>
                            <m:t>𝒛</m:t>
                          </m:r>
                        </m:e>
                      </m:d>
                      <m:r>
                        <a:rPr lang="es-ES" i="1"/>
                        <m:t>≤1</m:t>
                      </m:r>
                    </m:oMath>
                  </m:oMathPara>
                </a14:m>
                <a:endParaRPr lang="es-ES" dirty="0" smtClean="0"/>
              </a:p>
              <a:p>
                <a:r>
                  <a:rPr lang="es-ES" dirty="0" smtClean="0"/>
                  <a:t>Definimos: </a:t>
                </a:r>
              </a:p>
              <a:p>
                <a:pPr marL="0" indent="0">
                  <a:buNone/>
                </a:pPr>
                <a14:m>
                  <m:oMathPara xmlns:m="http://schemas.openxmlformats.org/officeDocument/2006/math">
                    <m:oMathParaPr>
                      <m:jc m:val="centerGroup"/>
                    </m:oMathParaPr>
                    <m:oMath xmlns:m="http://schemas.openxmlformats.org/officeDocument/2006/math">
                      <m:r>
                        <a:rPr lang="es-ES" i="1"/>
                        <m:t>𝑓</m:t>
                      </m:r>
                      <m:d>
                        <m:dPr>
                          <m:ctrlPr>
                            <a:rPr lang="es-ES" i="1"/>
                          </m:ctrlPr>
                        </m:dPr>
                        <m:e>
                          <m:r>
                            <a:rPr lang="es-ES" i="1"/>
                            <m:t>𝑇</m:t>
                          </m:r>
                        </m:e>
                      </m:d>
                      <m:r>
                        <a:rPr lang="es-ES" i="1"/>
                        <m:t>=</m:t>
                      </m:r>
                      <m:f>
                        <m:fPr>
                          <m:ctrlPr>
                            <a:rPr lang="es-ES" i="1"/>
                          </m:ctrlPr>
                        </m:fPr>
                        <m:num>
                          <m:rad>
                            <m:radPr>
                              <m:degHide m:val="on"/>
                              <m:ctrlPr>
                                <a:rPr lang="es-ES" i="1"/>
                              </m:ctrlPr>
                            </m:radPr>
                            <m:deg/>
                            <m:e>
                              <m:sSub>
                                <m:sSubPr>
                                  <m:ctrlPr>
                                    <a:rPr lang="es-ES" i="1"/>
                                  </m:ctrlPr>
                                </m:sSubPr>
                                <m:e>
                                  <m:r>
                                    <a:rPr lang="es-ES" i="1"/>
                                    <m:t>𝑧</m:t>
                                  </m:r>
                                </m:e>
                                <m:sub>
                                  <m:r>
                                    <a:rPr lang="es-ES" i="1"/>
                                    <m:t>𝑓</m:t>
                                  </m:r>
                                </m:sub>
                              </m:sSub>
                            </m:e>
                          </m:rad>
                          <m:r>
                            <a:rPr lang="es-ES" i="1"/>
                            <m:t>+1</m:t>
                          </m:r>
                        </m:num>
                        <m:den>
                          <m:r>
                            <a:rPr lang="en-US" i="1"/>
                            <m:t>2</m:t>
                          </m:r>
                        </m:den>
                      </m:f>
                      <m:d>
                        <m:dPr>
                          <m:ctrlPr>
                            <a:rPr lang="es-ES" i="1"/>
                          </m:ctrlPr>
                        </m:dPr>
                        <m:e>
                          <m:r>
                            <a:rPr lang="es-ES" i="1"/>
                            <m:t>𝑇</m:t>
                          </m:r>
                          <m:r>
                            <a:rPr lang="es-ES" i="1"/>
                            <m:t>−1</m:t>
                          </m:r>
                        </m:e>
                      </m:d>
                      <m:r>
                        <a:rPr lang="es-ES" i="1"/>
                        <m:t>+</m:t>
                      </m:r>
                      <m:f>
                        <m:fPr>
                          <m:ctrlPr>
                            <a:rPr lang="es-ES" i="1"/>
                          </m:ctrlPr>
                        </m:fPr>
                        <m:num>
                          <m:r>
                            <a:rPr lang="es-ES" i="1"/>
                            <m:t>1</m:t>
                          </m:r>
                        </m:num>
                        <m:den>
                          <m:r>
                            <a:rPr lang="es-ES" i="1"/>
                            <m:t>2</m:t>
                          </m:r>
                        </m:den>
                      </m:f>
                      <m:r>
                        <a:rPr lang="es-ES" b="0" i="1" smtClean="0">
                          <a:latin typeface="Cambria Math" panose="02040503050406030204" pitchFamily="18" charset="0"/>
                        </a:rPr>
                        <m:t>→</m:t>
                      </m:r>
                      <m:f>
                        <m:fPr>
                          <m:ctrlPr>
                            <a:rPr lang="es-ES" i="1"/>
                          </m:ctrlPr>
                        </m:fPr>
                        <m:num>
                          <m:r>
                            <a:rPr lang="es-ES" i="1"/>
                            <m:t>1</m:t>
                          </m:r>
                        </m:num>
                        <m:den>
                          <m:r>
                            <a:rPr lang="es-ES" i="1"/>
                            <m:t>2</m:t>
                          </m:r>
                        </m:den>
                      </m:f>
                      <m:r>
                        <a:rPr lang="es-ES" i="1"/>
                        <m:t>+</m:t>
                      </m:r>
                      <m:f>
                        <m:fPr>
                          <m:ctrlPr>
                            <a:rPr lang="es-ES" i="1"/>
                          </m:ctrlPr>
                        </m:fPr>
                        <m:num>
                          <m:r>
                            <a:rPr lang="es-ES" i="1"/>
                            <m:t>𝜕</m:t>
                          </m:r>
                          <m:r>
                            <a:rPr lang="es-ES" i="1"/>
                            <m:t>𝑠</m:t>
                          </m:r>
                        </m:num>
                        <m:den>
                          <m:r>
                            <a:rPr lang="es-ES" i="1"/>
                            <m:t>𝜕</m:t>
                          </m:r>
                          <m:r>
                            <a:rPr lang="es-ES" i="1"/>
                            <m:t>𝑇</m:t>
                          </m:r>
                        </m:den>
                      </m:f>
                      <m:r>
                        <a:rPr lang="es-ES" i="1"/>
                        <m:t>&gt;</m:t>
                      </m:r>
                      <m:f>
                        <m:fPr>
                          <m:ctrlPr>
                            <a:rPr lang="es-ES" i="1"/>
                          </m:ctrlPr>
                        </m:fPr>
                        <m:num>
                          <m:r>
                            <a:rPr lang="es-ES" i="1"/>
                            <m:t>1</m:t>
                          </m:r>
                        </m:num>
                        <m:den>
                          <m:r>
                            <a:rPr lang="es-ES" i="1"/>
                            <m:t>2</m:t>
                          </m:r>
                        </m:den>
                      </m:f>
                    </m:oMath>
                  </m:oMathPara>
                </a14:m>
                <a:endParaRPr lang="es-ES" dirty="0"/>
              </a:p>
              <a:p>
                <a:pPr marL="0" indent="0">
                  <a:buNone/>
                </a:pPr>
                <a:endParaRPr lang="es-ES"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8540000" cy="4892846"/>
              </a:xfrm>
              <a:blipFill rotWithShape="0">
                <a:blip r:embed="rId2"/>
                <a:stretch>
                  <a:fillRect l="-642" t="-623"/>
                </a:stretch>
              </a:blipFill>
            </p:spPr>
            <p:txBody>
              <a:bodyPr/>
              <a:lstStyle/>
              <a:p>
                <a:r>
                  <a:rPr lang="es-ES">
                    <a:noFill/>
                  </a:rPr>
                  <a:t> </a:t>
                </a:r>
              </a:p>
            </p:txBody>
          </p:sp>
        </mc:Fallback>
      </mc:AlternateContent>
    </p:spTree>
    <p:extLst>
      <p:ext uri="{BB962C8B-B14F-4D97-AF65-F5344CB8AC3E}">
        <p14:creationId xmlns:p14="http://schemas.microsoft.com/office/powerpoint/2010/main" val="40693524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p:sp>
        <p:nvSpPr>
          <p:cNvPr id="3" name="Marcador de contenido 2"/>
          <p:cNvSpPr>
            <a:spLocks noGrp="1"/>
          </p:cNvSpPr>
          <p:nvPr>
            <p:ph idx="1"/>
          </p:nvPr>
        </p:nvSpPr>
        <p:spPr>
          <a:xfrm>
            <a:off x="2589212" y="1447796"/>
            <a:ext cx="9249862" cy="4892846"/>
          </a:xfrm>
        </p:spPr>
        <p:txBody>
          <a:bodyPr/>
          <a:lstStyle/>
          <a:p>
            <a:r>
              <a:rPr lang="es-ES" dirty="0" smtClean="0"/>
              <a:t>3.3. CONTROL POR MODO DESLIZANTE DEL PÉNDULO INVERTIDO DE ALTURA VARIABLE</a:t>
            </a:r>
            <a:endParaRPr lang="es-E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6600272" y="2493024"/>
            <a:ext cx="5602785" cy="3137755"/>
          </a:xfrm>
          <a:prstGeom prst="rect">
            <a:avLst/>
          </a:prstGeom>
          <a:noFill/>
          <a:ln>
            <a:noFill/>
          </a:ln>
        </p:spPr>
      </p:pic>
      <mc:AlternateContent xmlns:mc="http://schemas.openxmlformats.org/markup-compatibility/2006">
        <mc:Choice xmlns:a14="http://schemas.microsoft.com/office/drawing/2010/main" Requires="a14">
          <p:sp>
            <p:nvSpPr>
              <p:cNvPr id="7" name="Marcador de contenido 2"/>
              <p:cNvSpPr txBox="1">
                <a:spLocks/>
              </p:cNvSpPr>
              <p:nvPr/>
            </p:nvSpPr>
            <p:spPr>
              <a:xfrm>
                <a:off x="2589212" y="2263457"/>
                <a:ext cx="3890744" cy="48928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ES" dirty="0" smtClean="0"/>
                  <a:t>Necesitamos </a:t>
                </a:r>
                <a:r>
                  <a:rPr lang="es-ES" dirty="0" smtClean="0"/>
                  <a:t>e</a:t>
                </a:r>
                <a:r>
                  <a:rPr lang="es-ES" dirty="0"/>
                  <a:t>n la frontera </a:t>
                </a:r>
                <a14:m>
                  <m:oMath xmlns:m="http://schemas.openxmlformats.org/officeDocument/2006/math">
                    <m:r>
                      <a:rPr lang="es-ES" i="1"/>
                      <m:t>𝑇</m:t>
                    </m:r>
                    <m:r>
                      <a:rPr lang="es-ES" i="1"/>
                      <m:t>=1</m:t>
                    </m:r>
                  </m:oMath>
                </a14:m>
                <a:r>
                  <a:rPr lang="es-ES" dirty="0" smtClean="0"/>
                  <a:t>:</a:t>
                </a:r>
              </a:p>
              <a:p>
                <a:pPr marL="0" indent="0">
                  <a:buFont typeface="Wingdings 3" charset="2"/>
                  <a:buNone/>
                </a:pPr>
                <a:endParaRPr lang="es-ES" dirty="0" smtClean="0"/>
              </a:p>
              <a:p>
                <a:pPr marL="0" indent="0">
                  <a:buFont typeface="Wingdings 3" charset="2"/>
                  <a:buNone/>
                </a:pPr>
                <a14:m>
                  <m:oMathPara xmlns:m="http://schemas.openxmlformats.org/officeDocument/2006/math">
                    <m:oMathParaPr>
                      <m:jc m:val="centerGroup"/>
                    </m:oMathParaPr>
                    <m:oMath xmlns:m="http://schemas.openxmlformats.org/officeDocument/2006/math">
                      <m:func>
                        <m:funcPr>
                          <m:ctrlPr>
                            <a:rPr lang="es-ES" i="1"/>
                          </m:ctrlPr>
                        </m:funcPr>
                        <m:fName>
                          <m:limLow>
                            <m:limLowPr>
                              <m:ctrlPr>
                                <a:rPr lang="es-ES" i="1"/>
                              </m:ctrlPr>
                            </m:limLowPr>
                            <m:e>
                              <m:r>
                                <m:rPr>
                                  <m:sty m:val="p"/>
                                </m:rPr>
                                <a:rPr lang="es-ES"/>
                                <m:t>lim</m:t>
                              </m:r>
                            </m:e>
                            <m:lim>
                              <m:r>
                                <a:rPr lang="es-ES" i="1"/>
                                <m:t>𝑇</m:t>
                              </m:r>
                              <m:r>
                                <a:rPr lang="es-ES" i="1"/>
                                <m:t>→</m:t>
                              </m:r>
                              <m:sSup>
                                <m:sSupPr>
                                  <m:ctrlPr>
                                    <a:rPr lang="es-ES" i="1"/>
                                  </m:ctrlPr>
                                </m:sSupPr>
                                <m:e>
                                  <m:r>
                                    <a:rPr lang="es-ES" i="1"/>
                                    <m:t>1</m:t>
                                  </m:r>
                                </m:e>
                                <m:sup>
                                  <m:r>
                                    <a:rPr lang="es-ES" i="1"/>
                                    <m:t>+</m:t>
                                  </m:r>
                                </m:sup>
                              </m:sSup>
                            </m:lim>
                          </m:limLow>
                        </m:fName>
                        <m:e>
                          <m:r>
                            <a:rPr lang="es-ES" i="1"/>
                            <m:t>𝑢</m:t>
                          </m:r>
                          <m:d>
                            <m:dPr>
                              <m:ctrlPr>
                                <a:rPr lang="es-ES" i="1"/>
                              </m:ctrlPr>
                            </m:dPr>
                            <m:e>
                              <m:r>
                                <a:rPr lang="es-ES" b="1" i="1"/>
                                <m:t>𝒛</m:t>
                              </m:r>
                            </m:e>
                          </m:d>
                        </m:e>
                      </m:func>
                      <m:r>
                        <a:rPr lang="es-ES" i="1"/>
                        <m:t>=1</m:t>
                      </m:r>
                    </m:oMath>
                  </m:oMathPara>
                </a14:m>
                <a:endParaRPr lang="es-ES" dirty="0" smtClean="0"/>
              </a:p>
              <a:p>
                <a:pPr marL="0" indent="0">
                  <a:buFont typeface="Wingdings 3" charset="2"/>
                  <a:buNone/>
                </a:pPr>
                <a:endParaRPr lang="es-ES" dirty="0" smtClean="0"/>
              </a:p>
              <a:p>
                <a:pPr marL="0" indent="0">
                  <a:buFont typeface="Wingdings 3" charset="2"/>
                  <a:buNone/>
                </a:pPr>
                <a:r>
                  <a:rPr lang="es-ES" dirty="0" smtClean="0"/>
                  <a:t>Y en la frontera </a:t>
                </a:r>
                <a14:m>
                  <m:oMath xmlns:m="http://schemas.openxmlformats.org/officeDocument/2006/math">
                    <m:sSub>
                      <m:sSubPr>
                        <m:ctrlPr>
                          <a:rPr lang="es-ES" i="1" dirty="0">
                            <a:latin typeface="Cambria Math" panose="02040503050406030204" pitchFamily="18" charset="0"/>
                          </a:rPr>
                        </m:ctrlPr>
                      </m:sSubPr>
                      <m:e>
                        <m:r>
                          <a:rPr lang="es-ES" i="1" dirty="0">
                            <a:latin typeface="Cambria Math" panose="02040503050406030204" pitchFamily="18" charset="0"/>
                          </a:rPr>
                          <m:t>𝑧</m:t>
                        </m:r>
                      </m:e>
                      <m:sub>
                        <m:r>
                          <a:rPr lang="es-ES" i="1" dirty="0">
                            <a:latin typeface="Cambria Math" panose="02040503050406030204" pitchFamily="18" charset="0"/>
                          </a:rPr>
                          <m:t>𝑐</m:t>
                        </m:r>
                      </m:sub>
                    </m:sSub>
                    <m:r>
                      <a:rPr lang="es-ES" i="1" dirty="0" smtClean="0">
                        <a:latin typeface="Cambria Math" panose="02040503050406030204" pitchFamily="18" charset="0"/>
                      </a:rPr>
                      <m:t>=</m:t>
                    </m:r>
                    <m:f>
                      <m:fPr>
                        <m:ctrlPr>
                          <a:rPr lang="es-ES" i="1" smtClean="0">
                            <a:latin typeface="Cambria Math" panose="02040503050406030204" pitchFamily="18" charset="0"/>
                          </a:rPr>
                        </m:ctrlPr>
                      </m:fPr>
                      <m:num>
                        <m:r>
                          <a:rPr lang="es-ES" i="1">
                            <a:latin typeface="Cambria Math" panose="02040503050406030204" pitchFamily="18" charset="0"/>
                          </a:rPr>
                          <m:t>1</m:t>
                        </m:r>
                      </m:num>
                      <m:den>
                        <m:r>
                          <a:rPr lang="es-ES" i="1" smtClean="0">
                            <a:latin typeface="Cambria Math" panose="02040503050406030204" pitchFamily="18" charset="0"/>
                          </a:rPr>
                          <m:t>2</m:t>
                        </m:r>
                      </m:den>
                    </m:f>
                  </m:oMath>
                </a14:m>
                <a:r>
                  <a:rPr lang="es-ES" dirty="0" smtClean="0"/>
                  <a:t>:</a:t>
                </a:r>
              </a:p>
              <a:p>
                <a:pPr marL="0" indent="0">
                  <a:buFont typeface="Wingdings 3" charset="2"/>
                  <a:buNone/>
                </a:pPr>
                <a14:m>
                  <m:oMathPara xmlns:m="http://schemas.openxmlformats.org/officeDocument/2006/math">
                    <m:oMathParaPr>
                      <m:jc m:val="centerGroup"/>
                    </m:oMathParaPr>
                    <m:oMath xmlns:m="http://schemas.openxmlformats.org/officeDocument/2006/math">
                      <m:func>
                        <m:funcPr>
                          <m:ctrlPr>
                            <a:rPr lang="es-ES" i="1"/>
                          </m:ctrlPr>
                        </m:funcPr>
                        <m:fName>
                          <m:limLow>
                            <m:limLowPr>
                              <m:ctrlPr>
                                <a:rPr lang="es-ES" i="1"/>
                              </m:ctrlPr>
                            </m:limLowPr>
                            <m:e>
                              <m:r>
                                <m:rPr>
                                  <m:sty m:val="p"/>
                                </m:rPr>
                                <a:rPr lang="es-ES"/>
                                <m:t>lim</m:t>
                              </m:r>
                            </m:e>
                            <m:lim>
                              <m:sSub>
                                <m:sSubPr>
                                  <m:ctrlPr>
                                    <a:rPr lang="es-ES" i="1"/>
                                  </m:ctrlPr>
                                </m:sSubPr>
                                <m:e>
                                  <m:r>
                                    <a:rPr lang="es-ES" i="1"/>
                                    <m:t>𝑧</m:t>
                                  </m:r>
                                </m:e>
                                <m:sub>
                                  <m:r>
                                    <a:rPr lang="es-ES" i="1"/>
                                    <m:t>𝑐</m:t>
                                  </m:r>
                                </m:sub>
                              </m:sSub>
                              <m:r>
                                <a:rPr lang="es-ES" i="1"/>
                                <m:t>→</m:t>
                              </m:r>
                              <m:sSup>
                                <m:sSupPr>
                                  <m:ctrlPr>
                                    <a:rPr lang="es-ES" i="1"/>
                                  </m:ctrlPr>
                                </m:sSupPr>
                                <m:e>
                                  <m:f>
                                    <m:fPr>
                                      <m:ctrlPr>
                                        <a:rPr lang="es-ES" i="1"/>
                                      </m:ctrlPr>
                                    </m:fPr>
                                    <m:num>
                                      <m:r>
                                        <a:rPr lang="es-ES" i="1"/>
                                        <m:t>1</m:t>
                                      </m:r>
                                    </m:num>
                                    <m:den>
                                      <m:r>
                                        <a:rPr lang="es-ES" i="1"/>
                                        <m:t>2</m:t>
                                      </m:r>
                                    </m:den>
                                  </m:f>
                                </m:e>
                                <m:sup>
                                  <m:r>
                                    <a:rPr lang="es-ES" i="1"/>
                                    <m:t>+</m:t>
                                  </m:r>
                                </m:sup>
                              </m:sSup>
                            </m:lim>
                          </m:limLow>
                        </m:fName>
                        <m:e>
                          <m:r>
                            <a:rPr lang="es-ES" i="1"/>
                            <m:t>𝑢</m:t>
                          </m:r>
                          <m:d>
                            <m:dPr>
                              <m:ctrlPr>
                                <a:rPr lang="es-ES" i="1"/>
                              </m:ctrlPr>
                            </m:dPr>
                            <m:e>
                              <m:r>
                                <a:rPr lang="es-ES" b="1" i="1"/>
                                <m:t>𝒛</m:t>
                              </m:r>
                            </m:e>
                          </m:d>
                        </m:e>
                      </m:func>
                      <m:r>
                        <a:rPr lang="es-ES" i="1"/>
                        <m:t>=0</m:t>
                      </m:r>
                    </m:oMath>
                  </m:oMathPara>
                </a14:m>
                <a:endParaRPr lang="es-ES" dirty="0" smtClean="0"/>
              </a:p>
              <a:p>
                <a:pPr marL="0" indent="0">
                  <a:buFont typeface="Wingdings 3" charset="2"/>
                  <a:buNone/>
                </a:pPr>
                <a:endParaRPr lang="es-ES" dirty="0" smtClean="0"/>
              </a:p>
              <a:p>
                <a:pPr marL="0" indent="0">
                  <a:buFont typeface="Wingdings 3" charset="2"/>
                  <a:buNone/>
                </a:pPr>
                <a:r>
                  <a:rPr lang="es-ES" dirty="0"/>
                  <a:t>Definimos </a:t>
                </a:r>
                <a:r>
                  <a:rPr lang="es-ES" dirty="0" smtClean="0"/>
                  <a:t>entonces:</a:t>
                </a:r>
                <a:endParaRPr lang="es-ES" i="1" dirty="0" smtClean="0"/>
              </a:p>
              <a:p>
                <a:pPr marL="0" indent="0">
                  <a:buFont typeface="Wingdings 3" charset="2"/>
                  <a:buNone/>
                </a:pPr>
                <a14:m>
                  <m:oMathPara xmlns:m="http://schemas.openxmlformats.org/officeDocument/2006/math">
                    <m:oMathParaPr>
                      <m:jc m:val="centerGroup"/>
                    </m:oMathParaPr>
                    <m:oMath xmlns:m="http://schemas.openxmlformats.org/officeDocument/2006/math">
                      <m:r>
                        <a:rPr lang="es-ES" i="1"/>
                        <m:t>𝑘</m:t>
                      </m:r>
                      <m:d>
                        <m:dPr>
                          <m:ctrlPr>
                            <a:rPr lang="es-ES" i="1"/>
                          </m:ctrlPr>
                        </m:dPr>
                        <m:e>
                          <m:r>
                            <a:rPr lang="es-ES" b="1" i="1"/>
                            <m:t>𝒛</m:t>
                          </m:r>
                        </m:e>
                      </m:d>
                      <m:r>
                        <a:rPr lang="es-ES" i="1"/>
                        <m:t>=1+</m:t>
                      </m:r>
                      <m:f>
                        <m:fPr>
                          <m:ctrlPr>
                            <a:rPr lang="es-ES" i="1"/>
                          </m:ctrlPr>
                        </m:fPr>
                        <m:num>
                          <m:r>
                            <a:rPr lang="es-ES" i="1"/>
                            <m:t>1</m:t>
                          </m:r>
                        </m:num>
                        <m:den>
                          <m:r>
                            <a:rPr lang="es-ES" i="1"/>
                            <m:t>𝑇</m:t>
                          </m:r>
                          <m:r>
                            <a:rPr lang="es-ES" i="1"/>
                            <m:t>−1</m:t>
                          </m:r>
                        </m:den>
                      </m:f>
                      <m:r>
                        <a:rPr lang="es-ES" i="1"/>
                        <m:t>=</m:t>
                      </m:r>
                      <m:f>
                        <m:fPr>
                          <m:ctrlPr>
                            <a:rPr lang="es-ES" i="1"/>
                          </m:ctrlPr>
                        </m:fPr>
                        <m:num>
                          <m:r>
                            <a:rPr lang="es-ES" i="1"/>
                            <m:t>𝑇</m:t>
                          </m:r>
                        </m:num>
                        <m:den>
                          <m:r>
                            <a:rPr lang="es-ES" i="1"/>
                            <m:t>𝑇</m:t>
                          </m:r>
                          <m:r>
                            <a:rPr lang="es-ES" i="1"/>
                            <m:t>−1</m:t>
                          </m:r>
                        </m:den>
                      </m:f>
                      <m:r>
                        <a:rPr lang="es-ES" i="1"/>
                        <m:t>&gt;1=</m:t>
                      </m:r>
                      <m:sSub>
                        <m:sSubPr>
                          <m:ctrlPr>
                            <a:rPr lang="es-ES" i="1"/>
                          </m:ctrlPr>
                        </m:sSubPr>
                        <m:e>
                          <m:r>
                            <a:rPr lang="es-ES" i="1"/>
                            <m:t>𝑘</m:t>
                          </m:r>
                        </m:e>
                        <m:sub>
                          <m:r>
                            <a:rPr lang="es-ES" i="1"/>
                            <m:t>𝑚𝑖𝑛</m:t>
                          </m:r>
                        </m:sub>
                      </m:sSub>
                    </m:oMath>
                  </m:oMathPara>
                </a14:m>
                <a:endParaRPr lang="es-ES" dirty="0"/>
              </a:p>
              <a:p>
                <a:pPr marL="0" indent="0">
                  <a:buFont typeface="Wingdings 3" charset="2"/>
                  <a:buNone/>
                </a:pPr>
                <a:endParaRPr lang="es-ES" dirty="0" smtClean="0"/>
              </a:p>
              <a:p>
                <a:pPr marL="0" indent="0">
                  <a:buFont typeface="Wingdings 3" charset="2"/>
                  <a:buNone/>
                </a:pPr>
                <a:endParaRPr lang="es-ES" dirty="0"/>
              </a:p>
            </p:txBody>
          </p:sp>
        </mc:Choice>
        <mc:Fallback>
          <p:sp>
            <p:nvSpPr>
              <p:cNvPr id="7" name="Marcador de contenido 2"/>
              <p:cNvSpPr txBox="1">
                <a:spLocks noRot="1" noChangeAspect="1" noMove="1" noResize="1" noEditPoints="1" noAdjustHandles="1" noChangeArrowheads="1" noChangeShapeType="1" noTextEdit="1"/>
              </p:cNvSpPr>
              <p:nvPr/>
            </p:nvSpPr>
            <p:spPr>
              <a:xfrm>
                <a:off x="2589212" y="2263457"/>
                <a:ext cx="3890744" cy="4892846"/>
              </a:xfrm>
              <a:prstGeom prst="rect">
                <a:avLst/>
              </a:prstGeom>
              <a:blipFill rotWithShape="0">
                <a:blip r:embed="rId3"/>
                <a:stretch>
                  <a:fillRect l="-1411" t="-623" r="-784"/>
                </a:stretch>
              </a:blipFill>
            </p:spPr>
            <p:txBody>
              <a:bodyPr/>
              <a:lstStyle/>
              <a:p>
                <a:r>
                  <a:rPr lang="es-ES">
                    <a:noFill/>
                  </a:rPr>
                  <a:t> </a:t>
                </a:r>
              </a:p>
            </p:txBody>
          </p:sp>
        </mc:Fallback>
      </mc:AlternateContent>
    </p:spTree>
    <p:extLst>
      <p:ext uri="{BB962C8B-B14F-4D97-AF65-F5344CB8AC3E}">
        <p14:creationId xmlns:p14="http://schemas.microsoft.com/office/powerpoint/2010/main" val="31817920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8540000" cy="3777622"/>
              </a:xfrm>
            </p:spPr>
            <p:txBody>
              <a:bodyPr>
                <a:normAutofit fontScale="92500" lnSpcReduction="10000"/>
              </a:bodyPr>
              <a:lstStyle/>
              <a:p>
                <a:r>
                  <a:rPr lang="es-ES" dirty="0" smtClean="0"/>
                  <a:t>3.4. </a:t>
                </a:r>
                <a:r>
                  <a:rPr lang="es-ES" dirty="0"/>
                  <a:t>SIMULACIONES</a:t>
                </a:r>
                <a:r>
                  <a:rPr lang="es-ES" dirty="0" smtClean="0"/>
                  <a:t>.</a:t>
                </a:r>
              </a:p>
              <a:p>
                <a:pPr marL="0" indent="0">
                  <a:buNone/>
                </a:pPr>
                <a:r>
                  <a:rPr lang="es-ES" dirty="0" smtClean="0"/>
                  <a:t>	Se </a:t>
                </a:r>
                <a:r>
                  <a:rPr lang="es-ES" dirty="0"/>
                  <a:t>procedió a realizar una simulación con los siguientes valores iniciales:</a:t>
                </a:r>
              </a:p>
              <a:p>
                <a14:m>
                  <m:oMath xmlns:m="http://schemas.openxmlformats.org/officeDocument/2006/math">
                    <m:sSub>
                      <m:sSubPr>
                        <m:ctrlPr>
                          <a:rPr lang="es-ES" i="1"/>
                        </m:ctrlPr>
                      </m:sSubPr>
                      <m:e>
                        <m:acc>
                          <m:accPr>
                            <m:chr m:val="̇"/>
                            <m:ctrlPr>
                              <a:rPr lang="es-ES" i="1"/>
                            </m:ctrlPr>
                          </m:accPr>
                          <m:e>
                            <m:r>
                              <a:rPr lang="es-ES" i="1"/>
                              <m:t>𝑥</m:t>
                            </m:r>
                          </m:e>
                        </m:acc>
                      </m:e>
                      <m:sub>
                        <m:r>
                          <a:rPr lang="es-ES" i="1"/>
                          <m:t>0</m:t>
                        </m:r>
                      </m:sub>
                    </m:sSub>
                    <m:r>
                      <a:rPr lang="es-ES" i="1"/>
                      <m:t>=4.1 </m:t>
                    </m:r>
                    <m:r>
                      <a:rPr lang="es-ES" i="1"/>
                      <m:t>𝑚</m:t>
                    </m:r>
                    <m:r>
                      <a:rPr lang="es-ES" i="1"/>
                      <m:t>/</m:t>
                    </m:r>
                    <m:r>
                      <a:rPr lang="es-ES" i="1"/>
                      <m:t>𝑠</m:t>
                    </m:r>
                  </m:oMath>
                </a14:m>
                <a:endParaRPr lang="es-ES" dirty="0"/>
              </a:p>
              <a:p>
                <a14:m>
                  <m:oMath xmlns:m="http://schemas.openxmlformats.org/officeDocument/2006/math">
                    <m:sSub>
                      <m:sSubPr>
                        <m:ctrlPr>
                          <a:rPr lang="es-ES" i="1"/>
                        </m:ctrlPr>
                      </m:sSubPr>
                      <m:e>
                        <m:acc>
                          <m:accPr>
                            <m:chr m:val="̇"/>
                            <m:ctrlPr>
                              <a:rPr lang="es-ES" i="1"/>
                            </m:ctrlPr>
                          </m:accPr>
                          <m:e>
                            <m:r>
                              <a:rPr lang="es-ES" i="1"/>
                              <m:t>𝑧</m:t>
                            </m:r>
                          </m:e>
                        </m:acc>
                      </m:e>
                      <m:sub>
                        <m:r>
                          <a:rPr lang="es-ES" i="1"/>
                          <m:t>0</m:t>
                        </m:r>
                      </m:sub>
                    </m:sSub>
                    <m:r>
                      <a:rPr lang="es-ES" i="1"/>
                      <m:t>=−2 </m:t>
                    </m:r>
                    <m:r>
                      <a:rPr lang="es-ES" i="1"/>
                      <m:t>𝑚</m:t>
                    </m:r>
                    <m:r>
                      <a:rPr lang="es-ES" i="1"/>
                      <m:t>/</m:t>
                    </m:r>
                    <m:r>
                      <a:rPr lang="es-ES" i="1"/>
                      <m:t>𝑠</m:t>
                    </m:r>
                  </m:oMath>
                </a14:m>
                <a:endParaRPr lang="es-ES" dirty="0"/>
              </a:p>
              <a:p>
                <a14:m>
                  <m:oMath xmlns:m="http://schemas.openxmlformats.org/officeDocument/2006/math">
                    <m:sSub>
                      <m:sSubPr>
                        <m:ctrlPr>
                          <a:rPr lang="es-ES" i="1"/>
                        </m:ctrlPr>
                      </m:sSubPr>
                      <m:e>
                        <m:r>
                          <a:rPr lang="es-ES" i="1"/>
                          <m:t>𝑓</m:t>
                        </m:r>
                      </m:e>
                      <m:sub>
                        <m:r>
                          <a:rPr lang="es-ES" i="1"/>
                          <m:t>𝑔𝑟</m:t>
                        </m:r>
                        <m:r>
                          <a:rPr lang="es-ES" i="1"/>
                          <m:t>−</m:t>
                        </m:r>
                        <m:r>
                          <a:rPr lang="es-ES" i="1"/>
                          <m:t>𝑚𝑎𝑥</m:t>
                        </m:r>
                      </m:sub>
                    </m:sSub>
                    <m:r>
                      <a:rPr lang="es-ES" i="1"/>
                      <m:t>=1600 </m:t>
                    </m:r>
                    <m:r>
                      <a:rPr lang="es-ES" i="1"/>
                      <m:t>𝑁</m:t>
                    </m:r>
                  </m:oMath>
                </a14:m>
                <a:endParaRPr lang="es-ES" dirty="0"/>
              </a:p>
              <a:p>
                <a14:m>
                  <m:oMath xmlns:m="http://schemas.openxmlformats.org/officeDocument/2006/math">
                    <m:r>
                      <a:rPr lang="es-ES" i="1"/>
                      <m:t>𝑔</m:t>
                    </m:r>
                    <m:r>
                      <a:rPr lang="es-ES" i="1"/>
                      <m:t>=9.81</m:t>
                    </m:r>
                    <m:r>
                      <a:rPr lang="es-ES" i="1"/>
                      <m:t>𝑚</m:t>
                    </m:r>
                    <m:r>
                      <a:rPr lang="es-ES" i="1"/>
                      <m:t>/</m:t>
                    </m:r>
                    <m:sSup>
                      <m:sSupPr>
                        <m:ctrlPr>
                          <a:rPr lang="es-ES" i="1"/>
                        </m:ctrlPr>
                      </m:sSupPr>
                      <m:e>
                        <m:r>
                          <a:rPr lang="es-ES" i="1"/>
                          <m:t>𝑠</m:t>
                        </m:r>
                      </m:e>
                      <m:sup>
                        <m:r>
                          <a:rPr lang="es-ES" i="1"/>
                          <m:t>2</m:t>
                        </m:r>
                      </m:sup>
                    </m:sSup>
                  </m:oMath>
                </a14:m>
                <a:endParaRPr lang="es-ES" dirty="0"/>
              </a:p>
              <a:p>
                <a14:m>
                  <m:oMath xmlns:m="http://schemas.openxmlformats.org/officeDocument/2006/math">
                    <m:r>
                      <a:rPr lang="es-ES" i="1"/>
                      <m:t>𝑚</m:t>
                    </m:r>
                    <m:r>
                      <a:rPr lang="es-ES" i="1"/>
                      <m:t>=60</m:t>
                    </m:r>
                    <m:r>
                      <a:rPr lang="es-ES" i="1"/>
                      <m:t>𝑘𝑔</m:t>
                    </m:r>
                  </m:oMath>
                </a14:m>
                <a:endParaRPr lang="es-ES" dirty="0"/>
              </a:p>
              <a:p>
                <a:pPr marL="0" indent="0">
                  <a:buNone/>
                </a:pPr>
                <a:r>
                  <a:rPr lang="es-ES" dirty="0" smtClean="0"/>
                  <a:t>	Consideraremos </a:t>
                </a:r>
                <a:r>
                  <a:rPr lang="es-ES" dirty="0"/>
                  <a:t>ahora, como es una aproximación, que el valor a utilizar de fuerza máxima del suelo es </a:t>
                </a:r>
                <a14:m>
                  <m:oMath xmlns:m="http://schemas.openxmlformats.org/officeDocument/2006/math">
                    <m:r>
                      <a:rPr lang="es-ES" i="1"/>
                      <m:t>10%</m:t>
                    </m:r>
                  </m:oMath>
                </a14:m>
                <a:r>
                  <a:rPr lang="es-ES" dirty="0"/>
                  <a:t> menos que la real, es decir:</a:t>
                </a:r>
              </a:p>
              <a:p>
                <a14:m>
                  <m:oMath xmlns:m="http://schemas.openxmlformats.org/officeDocument/2006/math">
                    <m:sSub>
                      <m:sSubPr>
                        <m:ctrlPr>
                          <a:rPr lang="es-ES" i="1"/>
                        </m:ctrlPr>
                      </m:sSubPr>
                      <m:e>
                        <m:r>
                          <a:rPr lang="es-ES" i="1"/>
                          <m:t>𝑓</m:t>
                        </m:r>
                      </m:e>
                      <m:sub>
                        <m:r>
                          <a:rPr lang="es-ES" i="1"/>
                          <m:t>𝑔𝑟</m:t>
                        </m:r>
                        <m:r>
                          <a:rPr lang="es-ES" i="1"/>
                          <m:t>−</m:t>
                        </m:r>
                        <m:r>
                          <a:rPr lang="es-ES" i="1"/>
                          <m:t>𝑚𝑎𝑥</m:t>
                        </m:r>
                      </m:sub>
                    </m:sSub>
                    <m:r>
                      <a:rPr lang="es-ES" i="1"/>
                      <m:t>=0.9∗1600 </m:t>
                    </m:r>
                    <m:r>
                      <a:rPr lang="es-ES" i="1"/>
                      <m:t>𝑁</m:t>
                    </m:r>
                    <m:r>
                      <a:rPr lang="es-ES" i="1"/>
                      <m:t>=1440</m:t>
                    </m:r>
                    <m:r>
                      <a:rPr lang="es-ES" i="1"/>
                      <m:t>𝑁</m:t>
                    </m:r>
                  </m:oMath>
                </a14:m>
                <a:endParaRPr lang="es-ES" dirty="0"/>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8540000" cy="3777622"/>
              </a:xfrm>
              <a:blipFill rotWithShape="0">
                <a:blip r:embed="rId2"/>
                <a:stretch>
                  <a:fillRect l="-500" t="-1129"/>
                </a:stretch>
              </a:blipFill>
            </p:spPr>
            <p:txBody>
              <a:bodyPr/>
              <a:lstStyle/>
              <a:p>
                <a:r>
                  <a:rPr lang="es-ES">
                    <a:noFill/>
                  </a:rPr>
                  <a:t> </a:t>
                </a:r>
              </a:p>
            </p:txBody>
          </p:sp>
        </mc:Fallback>
      </mc:AlternateContent>
    </p:spTree>
    <p:extLst>
      <p:ext uri="{BB962C8B-B14F-4D97-AF65-F5344CB8AC3E}">
        <p14:creationId xmlns:p14="http://schemas.microsoft.com/office/powerpoint/2010/main" val="97071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8540000" cy="5301920"/>
              </a:xfrm>
            </p:spPr>
            <p:txBody>
              <a:bodyPr>
                <a:normAutofit lnSpcReduction="10000"/>
              </a:bodyPr>
              <a:lstStyle/>
              <a:p>
                <a:r>
                  <a:rPr lang="es-ES" dirty="0" smtClean="0"/>
                  <a:t>3.4. </a:t>
                </a:r>
                <a:r>
                  <a:rPr lang="es-ES" dirty="0"/>
                  <a:t>SIMULACIONES</a:t>
                </a:r>
                <a:r>
                  <a:rPr lang="es-ES" dirty="0" smtClean="0"/>
                  <a:t>.</a:t>
                </a:r>
              </a:p>
              <a:p>
                <a:pPr marL="0" indent="0">
                  <a:buNone/>
                </a:pPr>
                <a:r>
                  <a:rPr lang="es-ES" dirty="0"/>
                  <a:t>	</a:t>
                </a:r>
                <a:r>
                  <a:rPr lang="es-ES" dirty="0" smtClean="0"/>
                  <a:t>Escogemos, </a:t>
                </a:r>
                <a:r>
                  <a:rPr lang="es-ES" dirty="0"/>
                  <a:t>el Punto Captura hacia adelante y abajo desde el CdM para ubicar el pie como </a:t>
                </a:r>
                <a14:m>
                  <m:oMath xmlns:m="http://schemas.openxmlformats.org/officeDocument/2006/math">
                    <m:r>
                      <a:rPr lang="es-ES" i="1"/>
                      <m:t>(1.05,−1.3)</m:t>
                    </m:r>
                    <m:r>
                      <a:rPr lang="es-ES" i="1"/>
                      <m:t>𝑚</m:t>
                    </m:r>
                  </m:oMath>
                </a14:m>
                <a:r>
                  <a:rPr lang="es-ES" dirty="0"/>
                  <a:t>. Transformando coordenadas para que el pie esté en el origen tenemos los estados del </a:t>
                </a:r>
                <a:r>
                  <a:rPr lang="es-ES" dirty="0" smtClean="0"/>
                  <a:t>sistema:</a:t>
                </a:r>
                <a:endParaRPr lang="es-ES" dirty="0"/>
              </a:p>
              <a:p>
                <a14:m>
                  <m:oMath xmlns:m="http://schemas.openxmlformats.org/officeDocument/2006/math">
                    <m:sSub>
                      <m:sSubPr>
                        <m:ctrlPr>
                          <a:rPr lang="es-ES" i="1"/>
                        </m:ctrlPr>
                      </m:sSubPr>
                      <m:e>
                        <m:r>
                          <a:rPr lang="es-ES" i="1"/>
                          <m:t>𝑥</m:t>
                        </m:r>
                      </m:e>
                      <m:sub>
                        <m:r>
                          <a:rPr lang="es-ES" i="1"/>
                          <m:t>0</m:t>
                        </m:r>
                      </m:sub>
                    </m:sSub>
                    <m:r>
                      <a:rPr lang="es-ES" i="1"/>
                      <m:t>=−1.05 (</m:t>
                    </m:r>
                    <m:r>
                      <a:rPr lang="es-ES" i="1"/>
                      <m:t>𝑚</m:t>
                    </m:r>
                    <m:r>
                      <a:rPr lang="es-ES" i="1"/>
                      <m:t>)</m:t>
                    </m:r>
                  </m:oMath>
                </a14:m>
                <a:endParaRPr lang="es-ES" dirty="0"/>
              </a:p>
              <a:p>
                <a14:m>
                  <m:oMath xmlns:m="http://schemas.openxmlformats.org/officeDocument/2006/math">
                    <m:sSub>
                      <m:sSubPr>
                        <m:ctrlPr>
                          <a:rPr lang="es-ES" i="1"/>
                        </m:ctrlPr>
                      </m:sSubPr>
                      <m:e>
                        <m:r>
                          <a:rPr lang="es-ES" i="1"/>
                          <m:t>𝑧</m:t>
                        </m:r>
                      </m:e>
                      <m:sub>
                        <m:r>
                          <a:rPr lang="es-ES" i="1"/>
                          <m:t>0</m:t>
                        </m:r>
                      </m:sub>
                    </m:sSub>
                    <m:r>
                      <a:rPr lang="es-ES" i="1"/>
                      <m:t>=1.3 (</m:t>
                    </m:r>
                    <m:r>
                      <a:rPr lang="es-ES" i="1"/>
                      <m:t>𝑚</m:t>
                    </m:r>
                    <m:r>
                      <a:rPr lang="es-ES" i="1"/>
                      <m:t>)</m:t>
                    </m:r>
                  </m:oMath>
                </a14:m>
                <a:endParaRPr lang="es-ES" dirty="0"/>
              </a:p>
              <a:p>
                <a14:m>
                  <m:oMath xmlns:m="http://schemas.openxmlformats.org/officeDocument/2006/math">
                    <m:sSub>
                      <m:sSubPr>
                        <m:ctrlPr>
                          <a:rPr lang="es-ES" i="1"/>
                        </m:ctrlPr>
                      </m:sSubPr>
                      <m:e>
                        <m:acc>
                          <m:accPr>
                            <m:chr m:val="̇"/>
                            <m:ctrlPr>
                              <a:rPr lang="es-ES" i="1"/>
                            </m:ctrlPr>
                          </m:accPr>
                          <m:e>
                            <m:r>
                              <a:rPr lang="es-ES" i="1"/>
                              <m:t>𝑥</m:t>
                            </m:r>
                          </m:e>
                        </m:acc>
                      </m:e>
                      <m:sub>
                        <m:r>
                          <a:rPr lang="es-ES" i="1"/>
                          <m:t>0</m:t>
                        </m:r>
                      </m:sub>
                    </m:sSub>
                    <m:r>
                      <a:rPr lang="es-ES" i="1"/>
                      <m:t>=4.1 </m:t>
                    </m:r>
                    <m:r>
                      <a:rPr lang="es-ES" i="1"/>
                      <m:t>𝑚</m:t>
                    </m:r>
                    <m:r>
                      <a:rPr lang="es-ES" i="1"/>
                      <m:t>/</m:t>
                    </m:r>
                    <m:r>
                      <a:rPr lang="es-ES" i="1"/>
                      <m:t>𝑠</m:t>
                    </m:r>
                  </m:oMath>
                </a14:m>
                <a:endParaRPr lang="es-ES" dirty="0"/>
              </a:p>
              <a:p>
                <a14:m>
                  <m:oMath xmlns:m="http://schemas.openxmlformats.org/officeDocument/2006/math">
                    <m:sSub>
                      <m:sSubPr>
                        <m:ctrlPr>
                          <a:rPr lang="es-ES" i="1"/>
                        </m:ctrlPr>
                      </m:sSubPr>
                      <m:e>
                        <m:acc>
                          <m:accPr>
                            <m:chr m:val="̇"/>
                            <m:ctrlPr>
                              <a:rPr lang="es-ES" i="1"/>
                            </m:ctrlPr>
                          </m:accPr>
                          <m:e>
                            <m:r>
                              <a:rPr lang="es-ES" i="1"/>
                              <m:t>𝑧</m:t>
                            </m:r>
                          </m:e>
                        </m:acc>
                      </m:e>
                      <m:sub>
                        <m:r>
                          <a:rPr lang="es-ES" i="1"/>
                          <m:t>0</m:t>
                        </m:r>
                      </m:sub>
                    </m:sSub>
                    <m:r>
                      <a:rPr lang="es-ES" i="1"/>
                      <m:t>=−2 </m:t>
                    </m:r>
                    <m:r>
                      <a:rPr lang="es-ES" i="1"/>
                      <m:t>𝑚</m:t>
                    </m:r>
                    <m:r>
                      <a:rPr lang="es-ES" i="1"/>
                      <m:t>/</m:t>
                    </m:r>
                    <m:r>
                      <a:rPr lang="es-ES" i="1"/>
                      <m:t>𝑠</m:t>
                    </m:r>
                  </m:oMath>
                </a14:m>
                <a:endParaRPr lang="es-ES" dirty="0"/>
              </a:p>
              <a:p>
                <a:r>
                  <a:rPr lang="es-ES" dirty="0"/>
                  <a:t>Además tenemos la nueva variable de control saturada, asumiendo como máxima longitud del centro de masa al pie </a:t>
                </a:r>
                <a14:m>
                  <m:oMath xmlns:m="http://schemas.openxmlformats.org/officeDocument/2006/math">
                    <m:r>
                      <a:rPr lang="es-ES" i="1"/>
                      <m:t>1.5</m:t>
                    </m:r>
                    <m:r>
                      <a:rPr lang="es-ES" i="1"/>
                      <m:t>𝑚</m:t>
                    </m:r>
                  </m:oMath>
                </a14:m>
                <a:r>
                  <a:rPr lang="es-ES" dirty="0"/>
                  <a:t>.</a:t>
                </a:r>
              </a:p>
              <a:p>
                <a14:m>
                  <m:oMath xmlns:m="http://schemas.openxmlformats.org/officeDocument/2006/math">
                    <m:sSub>
                      <m:sSubPr>
                        <m:ctrlPr>
                          <a:rPr lang="es-ES" i="1"/>
                        </m:ctrlPr>
                      </m:sSubPr>
                      <m:e>
                        <m:r>
                          <a:rPr lang="es-ES" i="1"/>
                          <m:t>𝑢</m:t>
                        </m:r>
                      </m:e>
                      <m:sub>
                        <m:r>
                          <a:rPr lang="es-ES" i="1"/>
                          <m:t>𝑚𝑎𝑥</m:t>
                        </m:r>
                      </m:sub>
                    </m:sSub>
                    <m:r>
                      <a:rPr lang="en-US" i="1"/>
                      <m:t>=</m:t>
                    </m:r>
                    <m:f>
                      <m:fPr>
                        <m:ctrlPr>
                          <a:rPr lang="es-ES" i="1"/>
                        </m:ctrlPr>
                      </m:fPr>
                      <m:num>
                        <m:sSub>
                          <m:sSubPr>
                            <m:ctrlPr>
                              <a:rPr lang="es-ES" i="1"/>
                            </m:ctrlPr>
                          </m:sSubPr>
                          <m:e>
                            <m:r>
                              <a:rPr lang="es-ES" i="1"/>
                              <m:t>𝑓</m:t>
                            </m:r>
                          </m:e>
                          <m:sub>
                            <m:r>
                              <a:rPr lang="es-ES" i="1"/>
                              <m:t>𝑔𝑟</m:t>
                            </m:r>
                            <m:r>
                              <a:rPr lang="en-US" i="1"/>
                              <m:t>−</m:t>
                            </m:r>
                            <m:r>
                              <a:rPr lang="es-ES" i="1"/>
                              <m:t>𝑚𝑎𝑥</m:t>
                            </m:r>
                          </m:sub>
                        </m:sSub>
                      </m:num>
                      <m:den>
                        <m:r>
                          <a:rPr lang="es-ES" i="1"/>
                          <m:t>𝑚</m:t>
                        </m:r>
                        <m:rad>
                          <m:radPr>
                            <m:degHide m:val="on"/>
                            <m:ctrlPr>
                              <a:rPr lang="es-ES" i="1"/>
                            </m:ctrlPr>
                          </m:radPr>
                          <m:deg/>
                          <m:e>
                            <m:sSubSup>
                              <m:sSubSupPr>
                                <m:ctrlPr>
                                  <a:rPr lang="es-ES" i="1"/>
                                </m:ctrlPr>
                              </m:sSubSupPr>
                              <m:e>
                                <m:r>
                                  <a:rPr lang="es-ES" i="1"/>
                                  <m:t>𝑥</m:t>
                                </m:r>
                              </m:e>
                              <m:sub>
                                <m:r>
                                  <a:rPr lang="en-US" i="1"/>
                                  <m:t>0</m:t>
                                </m:r>
                              </m:sub>
                              <m:sup>
                                <m:r>
                                  <a:rPr lang="en-US" i="1"/>
                                  <m:t>2</m:t>
                                </m:r>
                              </m:sup>
                            </m:sSubSup>
                            <m:r>
                              <a:rPr lang="en-US" i="1"/>
                              <m:t>+</m:t>
                            </m:r>
                            <m:sSubSup>
                              <m:sSubSupPr>
                                <m:ctrlPr>
                                  <a:rPr lang="es-ES" i="1"/>
                                </m:ctrlPr>
                              </m:sSubSupPr>
                              <m:e>
                                <m:r>
                                  <a:rPr lang="es-ES" i="1"/>
                                  <m:t>𝑧</m:t>
                                </m:r>
                              </m:e>
                              <m:sub>
                                <m:r>
                                  <a:rPr lang="en-US" i="1"/>
                                  <m:t>0</m:t>
                                </m:r>
                              </m:sub>
                              <m:sup>
                                <m:r>
                                  <a:rPr lang="en-US" i="1"/>
                                  <m:t>2</m:t>
                                </m:r>
                              </m:sup>
                            </m:sSubSup>
                          </m:e>
                        </m:rad>
                      </m:den>
                    </m:f>
                    <m:r>
                      <a:rPr lang="en-US" i="1"/>
                      <m:t>=</m:t>
                    </m:r>
                    <m:f>
                      <m:fPr>
                        <m:ctrlPr>
                          <a:rPr lang="es-ES" i="1"/>
                        </m:ctrlPr>
                      </m:fPr>
                      <m:num>
                        <m:r>
                          <a:rPr lang="en-US" i="1"/>
                          <m:t>1440</m:t>
                        </m:r>
                        <m:r>
                          <a:rPr lang="es-ES" i="1"/>
                          <m:t>𝑁</m:t>
                        </m:r>
                      </m:num>
                      <m:den>
                        <m:r>
                          <a:rPr lang="en-US" i="1"/>
                          <m:t>60</m:t>
                        </m:r>
                        <m:r>
                          <a:rPr lang="es-ES" i="1"/>
                          <m:t>𝑘𝑔</m:t>
                        </m:r>
                        <m:r>
                          <a:rPr lang="en-US" i="1"/>
                          <m:t>∗1.5</m:t>
                        </m:r>
                        <m:r>
                          <a:rPr lang="es-ES" i="1"/>
                          <m:t>𝑚</m:t>
                        </m:r>
                      </m:den>
                    </m:f>
                    <m:r>
                      <a:rPr lang="en-US" i="1"/>
                      <m:t>=16 (</m:t>
                    </m:r>
                    <m:r>
                      <a:rPr lang="es-ES" i="1"/>
                      <m:t>𝑁</m:t>
                    </m:r>
                    <m:r>
                      <a:rPr lang="en-US" i="1"/>
                      <m:t>/</m:t>
                    </m:r>
                    <m:r>
                      <a:rPr lang="es-ES" i="1"/>
                      <m:t>𝑘𝑔𝑚</m:t>
                    </m:r>
                    <m:r>
                      <a:rPr lang="en-US" i="1"/>
                      <m:t>)</m:t>
                    </m:r>
                  </m:oMath>
                </a14:m>
                <a:endParaRPr lang="es-ES" dirty="0" smtClean="0"/>
              </a:p>
              <a:p>
                <a:r>
                  <a:rPr lang="es-ES" dirty="0"/>
                  <a:t>Asumimos finalmente que deseamos que la altura final del Centro de Masa sea </a:t>
                </a:r>
                <a14:m>
                  <m:oMath xmlns:m="http://schemas.openxmlformats.org/officeDocument/2006/math">
                    <m:r>
                      <a:rPr lang="es-ES" i="1"/>
                      <m:t>1.1</m:t>
                    </m:r>
                  </m:oMath>
                </a14:m>
                <a:r>
                  <a:rPr lang="es-ES" dirty="0"/>
                  <a:t>.</a:t>
                </a:r>
              </a:p>
              <a:p>
                <a14:m>
                  <m:oMath xmlns:m="http://schemas.openxmlformats.org/officeDocument/2006/math">
                    <m:sSub>
                      <m:sSubPr>
                        <m:ctrlPr>
                          <a:rPr lang="es-ES" i="1"/>
                        </m:ctrlPr>
                      </m:sSubPr>
                      <m:e>
                        <m:r>
                          <a:rPr lang="es-ES" i="1"/>
                          <m:t>𝑧</m:t>
                        </m:r>
                      </m:e>
                      <m:sub>
                        <m:r>
                          <a:rPr lang="es-ES" i="1"/>
                          <m:t>𝑓</m:t>
                        </m:r>
                        <m:r>
                          <a:rPr lang="es-ES" i="1"/>
                          <m:t>0</m:t>
                        </m:r>
                      </m:sub>
                    </m:sSub>
                    <m:r>
                      <a:rPr lang="es-ES" i="1"/>
                      <m:t>=1.1 (</m:t>
                    </m:r>
                    <m:r>
                      <a:rPr lang="es-ES" i="1"/>
                      <m:t>𝑚</m:t>
                    </m:r>
                    <m:r>
                      <a:rPr lang="es-ES" i="1"/>
                      <m:t>)</m:t>
                    </m:r>
                  </m:oMath>
                </a14:m>
                <a:endParaRPr lang="es-ES" dirty="0"/>
              </a:p>
              <a:p>
                <a:pPr marL="0" indent="0">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8540000" cy="5301920"/>
              </a:xfrm>
              <a:blipFill rotWithShape="0">
                <a:blip r:embed="rId2"/>
                <a:stretch>
                  <a:fillRect l="-642" t="-1149" b="-575"/>
                </a:stretch>
              </a:blipFill>
            </p:spPr>
            <p:txBody>
              <a:bodyPr/>
              <a:lstStyle/>
              <a:p>
                <a:r>
                  <a:rPr lang="es-ES">
                    <a:noFill/>
                  </a:rPr>
                  <a:t> </a:t>
                </a:r>
              </a:p>
            </p:txBody>
          </p:sp>
        </mc:Fallback>
      </mc:AlternateContent>
    </p:spTree>
    <p:extLst>
      <p:ext uri="{BB962C8B-B14F-4D97-AF65-F5344CB8AC3E}">
        <p14:creationId xmlns:p14="http://schemas.microsoft.com/office/powerpoint/2010/main" val="3150457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1" y="1447796"/>
                <a:ext cx="4617705" cy="5301920"/>
              </a:xfrm>
            </p:spPr>
            <p:txBody>
              <a:bodyPr>
                <a:normAutofit/>
              </a:bodyPr>
              <a:lstStyle/>
              <a:p>
                <a:pPr algn="just"/>
                <a:r>
                  <a:rPr lang="es-ES" dirty="0" smtClean="0"/>
                  <a:t>3.4. </a:t>
                </a:r>
                <a:r>
                  <a:rPr lang="es-ES" dirty="0"/>
                  <a:t>SIMULACIONES</a:t>
                </a:r>
                <a:r>
                  <a:rPr lang="es-ES" dirty="0" smtClean="0"/>
                  <a:t>.</a:t>
                </a:r>
              </a:p>
              <a:p>
                <a:pPr marL="0" indent="0" algn="just">
                  <a:buNone/>
                </a:pPr>
                <a:r>
                  <a:rPr lang="es-ES" dirty="0"/>
                  <a:t>	</a:t>
                </a:r>
                <a:r>
                  <a:rPr lang="es-ES" dirty="0" smtClean="0"/>
                  <a:t>Se cumple: </a:t>
                </a:r>
              </a:p>
              <a:p>
                <a:pPr algn="just"/>
                <a14:m>
                  <m:oMath xmlns:m="http://schemas.openxmlformats.org/officeDocument/2006/math">
                    <m:sSub>
                      <m:sSubPr>
                        <m:ctrlPr>
                          <a:rPr lang="es-ES" i="1"/>
                        </m:ctrlPr>
                      </m:sSubPr>
                      <m:e>
                        <m:r>
                          <a:rPr lang="es-ES" i="1"/>
                          <m:t>𝑇</m:t>
                        </m:r>
                      </m:e>
                      <m:sub>
                        <m:r>
                          <a:rPr lang="es-ES" i="1"/>
                          <m:t>0</m:t>
                        </m:r>
                      </m:sub>
                    </m:sSub>
                    <m:r>
                      <a:rPr lang="es-ES" i="1"/>
                      <m:t>=1.0244&gt;1</m:t>
                    </m:r>
                  </m:oMath>
                </a14:m>
                <a:endParaRPr lang="es-ES" dirty="0"/>
              </a:p>
              <a:p>
                <a:pPr algn="just"/>
                <a14:m>
                  <m:oMath xmlns:m="http://schemas.openxmlformats.org/officeDocument/2006/math">
                    <m:sSub>
                      <m:sSubPr>
                        <m:ctrlPr>
                          <a:rPr lang="es-ES" i="1"/>
                        </m:ctrlPr>
                      </m:sSubPr>
                      <m:e>
                        <m:r>
                          <a:rPr lang="es-ES" i="1"/>
                          <m:t>𝑧</m:t>
                        </m:r>
                      </m:e>
                      <m:sub>
                        <m:r>
                          <a:rPr lang="es-ES" i="1"/>
                          <m:t>𝑐</m:t>
                        </m:r>
                        <m:r>
                          <a:rPr lang="es-ES" i="1"/>
                          <m:t>0</m:t>
                        </m:r>
                      </m:sub>
                    </m:sSub>
                    <m:r>
                      <a:rPr lang="es-ES" i="1"/>
                      <m:t>=0.7602&gt;</m:t>
                    </m:r>
                    <m:f>
                      <m:fPr>
                        <m:ctrlPr>
                          <a:rPr lang="es-ES" i="1"/>
                        </m:ctrlPr>
                      </m:fPr>
                      <m:num>
                        <m:r>
                          <a:rPr lang="es-ES" i="1"/>
                          <m:t>1</m:t>
                        </m:r>
                      </m:num>
                      <m:den>
                        <m:r>
                          <a:rPr lang="es-ES" i="1"/>
                          <m:t>2</m:t>
                        </m:r>
                      </m:den>
                    </m:f>
                  </m:oMath>
                </a14:m>
                <a:endParaRPr lang="es-ES" dirty="0" smtClean="0"/>
              </a:p>
              <a:p>
                <a:pPr algn="just"/>
                <a:endParaRPr lang="es-ES" dirty="0"/>
              </a:p>
              <a:p>
                <a:pPr marL="0" indent="0" algn="just">
                  <a:buNone/>
                </a:pPr>
                <a:r>
                  <a:rPr lang="es-ES" dirty="0" smtClean="0"/>
                  <a:t>	Se observa la </a:t>
                </a:r>
                <a:r>
                  <a:rPr lang="es-ES" dirty="0"/>
                  <a:t>alta velocidad a la cual fue lanzado el centro de masa del robot, el pie ubicado en el origen, la fuerza de reacción estrechamente relacionada con la actuación saturada </a:t>
                </a:r>
                <a14:m>
                  <m:oMath xmlns:m="http://schemas.openxmlformats.org/officeDocument/2006/math">
                    <m:r>
                      <a:rPr lang="es-ES" i="1"/>
                      <m:t>𝑢</m:t>
                    </m:r>
                  </m:oMath>
                </a14:m>
                <a:r>
                  <a:rPr lang="es-ES" dirty="0"/>
                  <a:t> y la trayectoria del Centro de Masa en su camino a la estabilización</a:t>
                </a:r>
              </a:p>
              <a:p>
                <a:pPr marL="0" indent="0" algn="just">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1" y="1447796"/>
                <a:ext cx="4617705" cy="5301920"/>
              </a:xfrm>
              <a:blipFill rotWithShape="0">
                <a:blip r:embed="rId2"/>
                <a:stretch>
                  <a:fillRect l="-1189" t="-575" r="-1057"/>
                </a:stretch>
              </a:blipFill>
            </p:spPr>
            <p:txBody>
              <a:bodyPr/>
              <a:lstStyle/>
              <a:p>
                <a:r>
                  <a:rPr lang="es-ES">
                    <a:noFill/>
                  </a:rPr>
                  <a:t> </a:t>
                </a:r>
              </a:p>
            </p:txBody>
          </p:sp>
        </mc:Fallback>
      </mc:AlternateContent>
      <p:pic>
        <p:nvPicPr>
          <p:cNvPr id="4" name="Imagen 3"/>
          <p:cNvPicPr/>
          <p:nvPr/>
        </p:nvPicPr>
        <p:blipFill rotWithShape="1">
          <a:blip r:embed="rId3">
            <a:extLst>
              <a:ext uri="{28A0092B-C50C-407E-A947-70E740481C1C}">
                <a14:useLocalDpi xmlns:a14="http://schemas.microsoft.com/office/drawing/2010/main" val="0"/>
              </a:ext>
            </a:extLst>
          </a:blip>
          <a:srcRect b="1662"/>
          <a:stretch/>
        </p:blipFill>
        <p:spPr bwMode="auto">
          <a:xfrm>
            <a:off x="7324748" y="1447796"/>
            <a:ext cx="4629838" cy="35693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3738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a:t>I</a:t>
            </a:r>
            <a:r>
              <a:rPr lang="es-ES" b="1" dirty="0" smtClean="0"/>
              <a:t>II:</a:t>
            </a:r>
            <a:endParaRPr lang="es-ES" b="1" dirty="0"/>
          </a:p>
        </p:txBody>
      </p:sp>
      <p:sp>
        <p:nvSpPr>
          <p:cNvPr id="3" name="Marcador de contenido 2"/>
          <p:cNvSpPr>
            <a:spLocks noGrp="1"/>
          </p:cNvSpPr>
          <p:nvPr>
            <p:ph idx="1"/>
          </p:nvPr>
        </p:nvSpPr>
        <p:spPr>
          <a:xfrm>
            <a:off x="2589211" y="1447796"/>
            <a:ext cx="4617705" cy="5301920"/>
          </a:xfrm>
        </p:spPr>
        <p:txBody>
          <a:bodyPr>
            <a:normAutofit/>
          </a:bodyPr>
          <a:lstStyle/>
          <a:p>
            <a:pPr algn="just"/>
            <a:r>
              <a:rPr lang="es-ES" dirty="0" smtClean="0"/>
              <a:t>3.4. </a:t>
            </a:r>
            <a:r>
              <a:rPr lang="es-ES" dirty="0"/>
              <a:t>SIMULACIONES</a:t>
            </a:r>
            <a:r>
              <a:rPr lang="es-ES" dirty="0" smtClean="0"/>
              <a:t>.</a:t>
            </a:r>
          </a:p>
          <a:p>
            <a:pPr marL="0" indent="0" algn="just">
              <a:buNone/>
            </a:pPr>
            <a:r>
              <a:rPr lang="es-ES" dirty="0"/>
              <a:t>	</a:t>
            </a:r>
          </a:p>
        </p:txBody>
      </p:sp>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006" y="2374460"/>
            <a:ext cx="6420746" cy="3905795"/>
          </a:xfrm>
          <a:prstGeom prst="rect">
            <a:avLst/>
          </a:prstGeom>
        </p:spPr>
      </p:pic>
    </p:spTree>
    <p:extLst>
      <p:ext uri="{BB962C8B-B14F-4D97-AF65-F5344CB8AC3E}">
        <p14:creationId xmlns:p14="http://schemas.microsoft.com/office/powerpoint/2010/main" val="4152997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CAPÍTULO </a:t>
            </a:r>
            <a:r>
              <a:rPr lang="es-ES" b="1" dirty="0" smtClean="0"/>
              <a:t>IV:</a:t>
            </a:r>
            <a:r>
              <a:rPr lang="es-ES" b="1" dirty="0"/>
              <a:t/>
            </a:r>
            <a:br>
              <a:rPr lang="es-ES" b="1" dirty="0"/>
            </a:br>
            <a:r>
              <a:rPr lang="es-ES" b="1" dirty="0"/>
              <a:t>ANÁLISIS DE RESULTADOS Y CONTRASTACIÓN DE HIPÓTESIS</a:t>
            </a:r>
            <a:endParaRPr lang="es-ES" b="1" dirty="0"/>
          </a:p>
        </p:txBody>
      </p:sp>
      <p:sp>
        <p:nvSpPr>
          <p:cNvPr id="3" name="Marcador de contenido 2"/>
          <p:cNvSpPr>
            <a:spLocks noGrp="1"/>
          </p:cNvSpPr>
          <p:nvPr>
            <p:ph idx="1"/>
          </p:nvPr>
        </p:nvSpPr>
        <p:spPr/>
        <p:txBody>
          <a:bodyPr/>
          <a:lstStyle/>
          <a:p>
            <a:r>
              <a:rPr lang="es-ES" dirty="0"/>
              <a:t>4.1. RESULTADOS DE LA </a:t>
            </a:r>
            <a:r>
              <a:rPr lang="es-ES" dirty="0" smtClean="0"/>
              <a:t>SIMULACIÓN.</a:t>
            </a:r>
            <a:endParaRPr lang="es-ES"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2589212" y="2864317"/>
            <a:ext cx="4220210" cy="3535680"/>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7389812" y="2811612"/>
            <a:ext cx="4114800" cy="3588385"/>
          </a:xfrm>
          <a:prstGeom prst="rect">
            <a:avLst/>
          </a:prstGeom>
        </p:spPr>
      </p:pic>
    </p:spTree>
    <p:extLst>
      <p:ext uri="{BB962C8B-B14F-4D97-AF65-F5344CB8AC3E}">
        <p14:creationId xmlns:p14="http://schemas.microsoft.com/office/powerpoint/2010/main" val="10187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CAPÍTULO </a:t>
            </a:r>
            <a:r>
              <a:rPr lang="es-ES" b="1" dirty="0" smtClean="0"/>
              <a:t>IV:</a:t>
            </a:r>
            <a:endParaRPr lang="es-ES" b="1" dirty="0"/>
          </a:p>
        </p:txBody>
      </p:sp>
      <p:sp>
        <p:nvSpPr>
          <p:cNvPr id="3" name="Marcador de contenido 2"/>
          <p:cNvSpPr>
            <a:spLocks noGrp="1"/>
          </p:cNvSpPr>
          <p:nvPr>
            <p:ph idx="1"/>
          </p:nvPr>
        </p:nvSpPr>
        <p:spPr>
          <a:xfrm>
            <a:off x="2589212" y="1447795"/>
            <a:ext cx="8915400" cy="3777622"/>
          </a:xfrm>
        </p:spPr>
        <p:txBody>
          <a:bodyPr/>
          <a:lstStyle/>
          <a:p>
            <a:r>
              <a:rPr lang="es-ES" dirty="0"/>
              <a:t>4.1. RESULTADOS DE LA </a:t>
            </a:r>
            <a:r>
              <a:rPr lang="es-ES" dirty="0" smtClean="0"/>
              <a:t>SIMULACIÓN.</a:t>
            </a:r>
            <a:endParaRPr lang="es-ES" dirty="0"/>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2589212" y="2343992"/>
            <a:ext cx="4283075" cy="3495040"/>
          </a:xfrm>
          <a:prstGeom prst="rect">
            <a:avLst/>
          </a:prstGeom>
        </p:spPr>
      </p:pic>
      <p:pic>
        <p:nvPicPr>
          <p:cNvPr id="7" name="Imagen 6"/>
          <p:cNvPicPr/>
          <p:nvPr/>
        </p:nvPicPr>
        <p:blipFill rotWithShape="1">
          <a:blip r:embed="rId3">
            <a:extLst>
              <a:ext uri="{28A0092B-C50C-407E-A947-70E740481C1C}">
                <a14:useLocalDpi xmlns:a14="http://schemas.microsoft.com/office/drawing/2010/main" val="0"/>
              </a:ext>
            </a:extLst>
          </a:blip>
          <a:srcRect b="2000"/>
          <a:stretch/>
        </p:blipFill>
        <p:spPr bwMode="auto">
          <a:xfrm>
            <a:off x="7220536" y="2870916"/>
            <a:ext cx="4629150" cy="1866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054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03111"/>
          </a:xfrm>
        </p:spPr>
        <p:txBody>
          <a:bodyPr>
            <a:normAutofit fontScale="90000"/>
          </a:bodyPr>
          <a:lstStyle/>
          <a:p>
            <a:r>
              <a:rPr lang="es-ES" b="1" dirty="0"/>
              <a:t>CAPÍTULO </a:t>
            </a:r>
            <a:r>
              <a:rPr lang="es-ES" b="1" dirty="0" smtClean="0"/>
              <a:t>I:</a:t>
            </a:r>
            <a:endParaRPr lang="es-ES" b="1" dirty="0"/>
          </a:p>
        </p:txBody>
      </p:sp>
      <p:sp>
        <p:nvSpPr>
          <p:cNvPr id="3" name="Marcador de contenido 2"/>
          <p:cNvSpPr>
            <a:spLocks noGrp="1"/>
          </p:cNvSpPr>
          <p:nvPr>
            <p:ph idx="1"/>
          </p:nvPr>
        </p:nvSpPr>
        <p:spPr>
          <a:xfrm>
            <a:off x="2589212" y="1419726"/>
            <a:ext cx="8915400" cy="3465096"/>
          </a:xfrm>
        </p:spPr>
        <p:txBody>
          <a:bodyPr>
            <a:normAutofit/>
          </a:bodyPr>
          <a:lstStyle/>
          <a:p>
            <a:r>
              <a:rPr lang="es-ES" dirty="0"/>
              <a:t>1.1. ANTECEDENTES </a:t>
            </a:r>
            <a:r>
              <a:rPr lang="es-ES" dirty="0" smtClean="0"/>
              <a:t>REFERENCIALES</a:t>
            </a:r>
          </a:p>
          <a:p>
            <a:pPr marL="0" indent="0">
              <a:buNone/>
            </a:pPr>
            <a:endParaRPr lang="es-ES" dirty="0" smtClean="0"/>
          </a:p>
          <a:p>
            <a:pPr marL="0" indent="0">
              <a:buNone/>
            </a:pPr>
            <a:endParaRPr lang="es-ES" dirty="0" smtClean="0"/>
          </a:p>
          <a:p>
            <a:pPr lvl="1"/>
            <a:r>
              <a:rPr lang="es-ES" dirty="0" smtClean="0"/>
              <a:t>Péndulo Invertido Lineal con rueda reacción.</a:t>
            </a:r>
          </a:p>
          <a:p>
            <a:pPr marL="457200" lvl="1" indent="0">
              <a:buNone/>
            </a:pPr>
            <a:endParaRPr lang="es-ES" dirty="0" smtClean="0"/>
          </a:p>
          <a:p>
            <a:pPr lvl="1"/>
            <a:endParaRPr lang="es-ES" dirty="0" smtClean="0"/>
          </a:p>
          <a:p>
            <a:pPr lvl="1"/>
            <a:endParaRPr lang="es-ES" dirty="0"/>
          </a:p>
          <a:p>
            <a:pPr marL="457200" lvl="1" indent="0">
              <a:buNone/>
            </a:pPr>
            <a:endParaRPr lang="es-ES" dirty="0" smtClean="0"/>
          </a:p>
          <a:p>
            <a:pPr marL="457200" lvl="1" indent="0">
              <a:buNone/>
            </a:pPr>
            <a:endParaRPr lang="es-ES" dirty="0"/>
          </a:p>
        </p:txBody>
      </p:sp>
      <p:sp>
        <p:nvSpPr>
          <p:cNvPr id="6" name="Marcador de contenido 2"/>
          <p:cNvSpPr txBox="1">
            <a:spLocks/>
          </p:cNvSpPr>
          <p:nvPr/>
        </p:nvSpPr>
        <p:spPr>
          <a:xfrm>
            <a:off x="6808286" y="5323971"/>
            <a:ext cx="5187199" cy="24183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r>
              <a:rPr lang="es-ES" dirty="0" smtClean="0"/>
              <a:t>Péndulo Invertido de Altura Variable</a:t>
            </a:r>
          </a:p>
          <a:p>
            <a:pPr marL="457200" lvl="1" indent="0">
              <a:buFont typeface="Wingdings 3" charset="2"/>
              <a:buNone/>
            </a:pPr>
            <a:endParaRPr lang="es-ES" dirty="0" smtClean="0"/>
          </a:p>
          <a:p>
            <a:pPr marL="457200" lvl="1" indent="0">
              <a:buFont typeface="Wingdings 3" charset="2"/>
              <a:buNone/>
            </a:pPr>
            <a:endParaRPr lang="es-ES" dirty="0"/>
          </a:p>
        </p:txBody>
      </p:sp>
      <p:pic>
        <p:nvPicPr>
          <p:cNvPr id="9" name="Imagen 8"/>
          <p:cNvPicPr/>
          <p:nvPr/>
        </p:nvPicPr>
        <p:blipFill>
          <a:blip r:embed="rId2">
            <a:extLst>
              <a:ext uri="{28A0092B-C50C-407E-A947-70E740481C1C}">
                <a14:useLocalDpi xmlns:a14="http://schemas.microsoft.com/office/drawing/2010/main" val="0"/>
              </a:ext>
            </a:extLst>
          </a:blip>
          <a:stretch>
            <a:fillRect/>
          </a:stretch>
        </p:blipFill>
        <p:spPr>
          <a:xfrm>
            <a:off x="8170969" y="1419726"/>
            <a:ext cx="3752850" cy="3105150"/>
          </a:xfrm>
          <a:prstGeom prst="rect">
            <a:avLst/>
          </a:prstGeom>
        </p:spPr>
      </p:pic>
      <p:sp>
        <p:nvSpPr>
          <p:cNvPr id="4" name="Rectángulo 3"/>
          <p:cNvSpPr/>
          <p:nvPr/>
        </p:nvSpPr>
        <p:spPr>
          <a:xfrm>
            <a:off x="3278611" y="3152274"/>
            <a:ext cx="4746452" cy="369332"/>
          </a:xfrm>
          <a:prstGeom prst="rect">
            <a:avLst/>
          </a:prstGeom>
        </p:spPr>
        <p:txBody>
          <a:bodyPr wrap="square">
            <a:spAutoFit/>
          </a:bodyPr>
          <a:lstStyle/>
          <a:p>
            <a:r>
              <a:rPr lang="en-US" dirty="0" smtClean="0"/>
              <a:t>[3] S. Kajita y K. </a:t>
            </a:r>
            <a:r>
              <a:rPr lang="en-US" dirty="0" err="1" smtClean="0"/>
              <a:t>Tani</a:t>
            </a:r>
            <a:r>
              <a:rPr lang="en-US" dirty="0" smtClean="0"/>
              <a:t>; [7] J. Pratt, et. al</a:t>
            </a:r>
            <a:endParaRPr lang="es-ES" dirty="0"/>
          </a:p>
        </p:txBody>
      </p:sp>
      <p:sp>
        <p:nvSpPr>
          <p:cNvPr id="7" name="Rectángulo 6"/>
          <p:cNvSpPr/>
          <p:nvPr/>
        </p:nvSpPr>
        <p:spPr>
          <a:xfrm>
            <a:off x="7356292" y="5984434"/>
            <a:ext cx="4091185" cy="369332"/>
          </a:xfrm>
          <a:prstGeom prst="rect">
            <a:avLst/>
          </a:prstGeom>
        </p:spPr>
        <p:txBody>
          <a:bodyPr wrap="none">
            <a:spAutoFit/>
          </a:bodyPr>
          <a:lstStyle/>
          <a:p>
            <a:r>
              <a:rPr lang="en-US" dirty="0" smtClean="0"/>
              <a:t>[6] T. Koolen, M. </a:t>
            </a:r>
            <a:r>
              <a:rPr lang="en-US" dirty="0" err="1" smtClean="0"/>
              <a:t>Posa</a:t>
            </a:r>
            <a:r>
              <a:rPr lang="en-US" dirty="0" smtClean="0"/>
              <a:t> y R. </a:t>
            </a:r>
            <a:r>
              <a:rPr lang="en-US" dirty="0" err="1" smtClean="0"/>
              <a:t>Tedrake</a:t>
            </a:r>
            <a:r>
              <a:rPr lang="en-US" dirty="0" smtClean="0"/>
              <a:t>, </a:t>
            </a:r>
            <a:endParaRPr lang="es-ES" dirty="0"/>
          </a:p>
        </p:txBody>
      </p:sp>
      <p:pic>
        <p:nvPicPr>
          <p:cNvPr id="11" name="Imagen 10"/>
          <p:cNvPicPr/>
          <p:nvPr/>
        </p:nvPicPr>
        <p:blipFill rotWithShape="1">
          <a:blip r:embed="rId3">
            <a:extLst>
              <a:ext uri="{28A0092B-C50C-407E-A947-70E740481C1C}">
                <a14:useLocalDpi xmlns:a14="http://schemas.microsoft.com/office/drawing/2010/main" val="0"/>
              </a:ext>
            </a:extLst>
          </a:blip>
          <a:srcRect l="15207" r="18207" b="13902"/>
          <a:stretch/>
        </p:blipFill>
        <p:spPr bwMode="auto">
          <a:xfrm>
            <a:off x="3411252" y="4294176"/>
            <a:ext cx="2635257" cy="20595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20319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IV:</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4184567" cy="3777622"/>
              </a:xfrm>
            </p:spPr>
            <p:txBody>
              <a:bodyPr/>
              <a:lstStyle/>
              <a:p>
                <a:r>
                  <a:rPr lang="es-ES" dirty="0" smtClean="0"/>
                  <a:t>4.2. </a:t>
                </a:r>
                <a:r>
                  <a:rPr lang="es-ES" dirty="0"/>
                  <a:t>REGIÓN DE </a:t>
                </a:r>
                <a:r>
                  <a:rPr lang="es-ES" dirty="0" smtClean="0"/>
                  <a:t>ATRACCIÓN</a:t>
                </a:r>
              </a:p>
              <a:p>
                <a:endParaRPr lang="es-ES" dirty="0" smtClean="0"/>
              </a:p>
              <a:p>
                <a:endParaRPr lang="es-ES" dirty="0" smtClean="0"/>
              </a:p>
              <a:p>
                <a:pPr marL="0" indent="0">
                  <a:buNone/>
                </a:pPr>
                <a14:m>
                  <m:oMathPara xmlns:m="http://schemas.openxmlformats.org/officeDocument/2006/math">
                    <m:oMathParaPr>
                      <m:jc m:val="centerGroup"/>
                    </m:oMathParaPr>
                    <m:oMath xmlns:m="http://schemas.openxmlformats.org/officeDocument/2006/math">
                      <m:r>
                        <a:rPr lang="es-ES" i="1"/>
                        <m:t>𝐵</m:t>
                      </m:r>
                      <m:d>
                        <m:dPr>
                          <m:ctrlPr>
                            <a:rPr lang="es-ES" i="1"/>
                          </m:ctrlPr>
                        </m:dPr>
                        <m:e>
                          <m:r>
                            <a:rPr lang="es-ES" b="1" i="1"/>
                            <m:t>𝒛</m:t>
                          </m:r>
                        </m:e>
                      </m:d>
                      <m:r>
                        <a:rPr lang="es-ES" i="1"/>
                        <m:t>=1−</m:t>
                      </m:r>
                      <m:r>
                        <a:rPr lang="es-ES" i="1"/>
                        <m:t>𝑇</m:t>
                      </m:r>
                    </m:oMath>
                  </m:oMathPara>
                </a14:m>
                <a:endParaRPr lang="es-ES" dirty="0" smtClean="0"/>
              </a:p>
              <a:p>
                <a:pPr marL="0" indent="0">
                  <a:buNone/>
                </a:pPr>
                <a:endParaRPr lang="es-ES" dirty="0" smtClean="0"/>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func>
                        <m:funcPr>
                          <m:ctrlPr>
                            <a:rPr lang="es-ES" i="1"/>
                          </m:ctrlPr>
                        </m:funcPr>
                        <m:fName>
                          <m:limLow>
                            <m:limLowPr>
                              <m:ctrlPr>
                                <a:rPr lang="es-ES" i="1"/>
                              </m:ctrlPr>
                            </m:limLowPr>
                            <m:e>
                              <m:r>
                                <m:rPr>
                                  <m:sty m:val="p"/>
                                </m:rPr>
                                <a:rPr lang="es-ES"/>
                                <m:t>lim</m:t>
                              </m:r>
                            </m:e>
                            <m:lim>
                              <m:r>
                                <a:rPr lang="es-ES" i="1"/>
                                <m:t>𝑇</m:t>
                              </m:r>
                              <m:r>
                                <a:rPr lang="es-ES" i="1"/>
                                <m:t>→</m:t>
                              </m:r>
                              <m:sSup>
                                <m:sSupPr>
                                  <m:ctrlPr>
                                    <a:rPr lang="es-ES" i="1"/>
                                  </m:ctrlPr>
                                </m:sSupPr>
                                <m:e>
                                  <m:r>
                                    <a:rPr lang="es-ES" i="1"/>
                                    <m:t>1</m:t>
                                  </m:r>
                                </m:e>
                                <m:sup>
                                  <m:r>
                                    <a:rPr lang="es-ES" i="1"/>
                                    <m:t>+</m:t>
                                  </m:r>
                                </m:sup>
                              </m:sSup>
                            </m:lim>
                          </m:limLow>
                        </m:fName>
                        <m:e>
                          <m:r>
                            <a:rPr lang="es-ES" i="1"/>
                            <m:t>𝑢</m:t>
                          </m:r>
                          <m:r>
                            <a:rPr lang="es-ES" i="1"/>
                            <m:t>(</m:t>
                          </m:r>
                          <m:r>
                            <a:rPr lang="es-ES" b="1" i="1"/>
                            <m:t>𝒛</m:t>
                          </m:r>
                          <m:r>
                            <a:rPr lang="es-ES" i="1"/>
                            <m:t>)</m:t>
                          </m:r>
                        </m:e>
                      </m:func>
                      <m:r>
                        <a:rPr lang="es-ES" i="1"/>
                        <m:t>=1</m:t>
                      </m:r>
                    </m:oMath>
                  </m:oMathPara>
                </a14:m>
                <a:endParaRPr lang="es-ES" dirty="0" smtClean="0"/>
              </a:p>
              <a:p>
                <a:pPr marL="0" indent="0">
                  <a:buNone/>
                </a:pPr>
                <a:endParaRPr lang="es-ES" dirty="0" smtClean="0"/>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acc>
                        <m:accPr>
                          <m:chr m:val="̇"/>
                          <m:ctrlPr>
                            <a:rPr lang="es-ES" i="1">
                              <a:latin typeface="Cambria Math" panose="02040503050406030204" pitchFamily="18" charset="0"/>
                            </a:rPr>
                          </m:ctrlPr>
                        </m:accPr>
                        <m:e>
                          <m:r>
                            <a:rPr lang="es-ES" i="1">
                              <a:latin typeface="Cambria Math" panose="02040503050406030204" pitchFamily="18" charset="0"/>
                            </a:rPr>
                            <m:t>𝑇</m:t>
                          </m:r>
                        </m:e>
                      </m:acc>
                      <m:r>
                        <a:rPr lang="es-ES">
                          <a:latin typeface="Cambria Math" panose="02040503050406030204" pitchFamily="18" charset="0"/>
                        </a:rPr>
                        <m:t>=</m:t>
                      </m:r>
                      <m:r>
                        <a:rPr lang="es-ES" i="1">
                          <a:latin typeface="Cambria Math" panose="02040503050406030204" pitchFamily="18" charset="0"/>
                        </a:rPr>
                        <m:t>−</m:t>
                      </m:r>
                      <m:r>
                        <a:rPr lang="es-ES">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𝑇</m:t>
                          </m:r>
                        </m:e>
                        <m:sup>
                          <m:r>
                            <a:rPr lang="es-ES">
                              <a:latin typeface="Cambria Math" panose="02040503050406030204" pitchFamily="18" charset="0"/>
                            </a:rPr>
                            <m:t>2</m:t>
                          </m:r>
                        </m:sup>
                      </m:sSup>
                      <m:r>
                        <a:rPr lang="es-ES" i="1">
                          <a:latin typeface="Cambria Math" panose="02040503050406030204" pitchFamily="18" charset="0"/>
                        </a:rPr>
                        <m:t>𝑢</m:t>
                      </m:r>
                    </m:oMath>
                  </m:oMathPara>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4184567" cy="3777622"/>
              </a:xfrm>
              <a:blipFill rotWithShape="0">
                <a:blip r:embed="rId2"/>
                <a:stretch>
                  <a:fillRect l="-1020" t="-806"/>
                </a:stretch>
              </a:blipFill>
            </p:spPr>
            <p:txBody>
              <a:bodyPr/>
              <a:lstStyle/>
              <a:p>
                <a:r>
                  <a:rPr lang="es-ES">
                    <a:noFill/>
                  </a:rPr>
                  <a:t> </a:t>
                </a:r>
              </a:p>
            </p:txBody>
          </p:sp>
        </mc:Fallback>
      </mc:AlternateContent>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171146" y="2131779"/>
            <a:ext cx="6020854" cy="3371888"/>
          </a:xfrm>
          <a:prstGeom prst="rect">
            <a:avLst/>
          </a:prstGeom>
          <a:noFill/>
          <a:ln>
            <a:noFill/>
          </a:ln>
        </p:spPr>
      </p:pic>
      <p:sp>
        <p:nvSpPr>
          <p:cNvPr id="4" name="Elipse 3"/>
          <p:cNvSpPr/>
          <p:nvPr/>
        </p:nvSpPr>
        <p:spPr>
          <a:xfrm>
            <a:off x="6027821" y="2044160"/>
            <a:ext cx="529390" cy="354712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22098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IV:</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4184567" cy="4435646"/>
              </a:xfrm>
            </p:spPr>
            <p:txBody>
              <a:bodyPr>
                <a:normAutofit/>
              </a:bodyPr>
              <a:lstStyle/>
              <a:p>
                <a:r>
                  <a:rPr lang="es-ES" dirty="0" smtClean="0"/>
                  <a:t>4.2. </a:t>
                </a:r>
                <a:r>
                  <a:rPr lang="es-ES" dirty="0"/>
                  <a:t>REGIÓN DE </a:t>
                </a:r>
                <a:r>
                  <a:rPr lang="es-ES" dirty="0" smtClean="0"/>
                  <a:t>ATRACCIÓN</a:t>
                </a:r>
              </a:p>
              <a:p>
                <a:endParaRPr lang="es-ES" dirty="0" smtClean="0"/>
              </a:p>
              <a:p>
                <a:endParaRPr lang="es-ES" dirty="0" smtClean="0"/>
              </a:p>
              <a:p>
                <a:pPr marL="0" indent="0">
                  <a:buNone/>
                </a:pPr>
                <a14:m>
                  <m:oMathPara xmlns:m="http://schemas.openxmlformats.org/officeDocument/2006/math">
                    <m:oMathParaPr>
                      <m:jc m:val="centerGroup"/>
                    </m:oMathParaPr>
                    <m:oMath xmlns:m="http://schemas.openxmlformats.org/officeDocument/2006/math">
                      <m:r>
                        <a:rPr lang="es-ES" i="1"/>
                        <m:t>𝐵</m:t>
                      </m:r>
                      <m:d>
                        <m:dPr>
                          <m:ctrlPr>
                            <a:rPr lang="es-ES" i="1"/>
                          </m:ctrlPr>
                        </m:dPr>
                        <m:e>
                          <m:r>
                            <a:rPr lang="es-ES" b="1" i="1"/>
                            <m:t>𝒛</m:t>
                          </m:r>
                        </m:e>
                      </m:d>
                      <m:r>
                        <a:rPr lang="es-ES" i="1"/>
                        <m:t>=</m:t>
                      </m:r>
                      <m:f>
                        <m:fPr>
                          <m:ctrlPr>
                            <a:rPr lang="es-ES" b="0" i="1" smtClean="0">
                              <a:latin typeface="Cambria Math" panose="02040503050406030204" pitchFamily="18" charset="0"/>
                            </a:rPr>
                          </m:ctrlPr>
                        </m:fPr>
                        <m:num>
                          <m:r>
                            <a:rPr lang="es-ES" i="1"/>
                            <m:t>1</m:t>
                          </m:r>
                        </m:num>
                        <m:den>
                          <m:r>
                            <a:rPr lang="es-ES" b="0" i="1" smtClean="0">
                              <a:latin typeface="Cambria Math" panose="02040503050406030204" pitchFamily="18" charset="0"/>
                            </a:rPr>
                            <m:t>2</m:t>
                          </m:r>
                        </m:den>
                      </m:f>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𝑐</m:t>
                          </m:r>
                        </m:sub>
                      </m:sSub>
                    </m:oMath>
                  </m:oMathPara>
                </a14:m>
                <a:endParaRPr lang="es-ES" dirty="0" smtClean="0"/>
              </a:p>
              <a:p>
                <a:pPr marL="0" indent="0">
                  <a:buNone/>
                </a:pPr>
                <a:endParaRPr lang="es-ES" dirty="0" smtClean="0"/>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func>
                        <m:funcPr>
                          <m:ctrlPr>
                            <a:rPr lang="es-ES" i="1"/>
                          </m:ctrlPr>
                        </m:funcPr>
                        <m:fName>
                          <m:limLow>
                            <m:limLowPr>
                              <m:ctrlPr>
                                <a:rPr lang="es-ES" i="1"/>
                              </m:ctrlPr>
                            </m:limLowPr>
                            <m:e>
                              <m:r>
                                <m:rPr>
                                  <m:sty m:val="p"/>
                                </m:rPr>
                                <a:rPr lang="es-ES"/>
                                <m:t>lim</m:t>
                              </m:r>
                            </m:e>
                            <m:lim>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𝑐</m:t>
                                  </m:r>
                                </m:sub>
                              </m:sSub>
                              <m:r>
                                <a:rPr lang="es-ES" i="1"/>
                                <m:t>→</m:t>
                              </m:r>
                              <m:sSup>
                                <m:sSupPr>
                                  <m:ctrlPr>
                                    <a:rPr lang="es-ES" i="1"/>
                                  </m:ctrlPr>
                                </m:sSupPr>
                                <m:e>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e>
                                <m:sup>
                                  <m:r>
                                    <a:rPr lang="es-ES" i="1"/>
                                    <m:t>+</m:t>
                                  </m:r>
                                </m:sup>
                              </m:sSup>
                            </m:lim>
                          </m:limLow>
                        </m:fName>
                        <m:e>
                          <m:r>
                            <a:rPr lang="es-ES" i="1"/>
                            <m:t>𝑢</m:t>
                          </m:r>
                          <m:r>
                            <a:rPr lang="es-ES" i="1"/>
                            <m:t>(</m:t>
                          </m:r>
                          <m:r>
                            <a:rPr lang="es-ES" b="1" i="1"/>
                            <m:t>𝒛</m:t>
                          </m:r>
                          <m:r>
                            <a:rPr lang="es-ES" i="1"/>
                            <m:t>)</m:t>
                          </m:r>
                        </m:e>
                      </m:func>
                      <m:r>
                        <a:rPr lang="es-ES" b="0" i="1" smtClean="0">
                          <a:latin typeface="Cambria Math" panose="02040503050406030204" pitchFamily="18" charset="0"/>
                        </a:rPr>
                        <m:t>=0</m:t>
                      </m:r>
                    </m:oMath>
                  </m:oMathPara>
                </a14:m>
                <a:endParaRPr lang="es-ES" dirty="0" smtClean="0"/>
              </a:p>
              <a:p>
                <a:pPr marL="0" indent="0">
                  <a:buNone/>
                </a:pPr>
                <a:endParaRPr lang="es-ES" dirty="0" smtClean="0"/>
              </a:p>
              <a:p>
                <a:pPr marL="0" indent="0">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𝑧</m:t>
                              </m:r>
                            </m:e>
                          </m:acc>
                        </m:e>
                        <m:sub>
                          <m:r>
                            <a:rPr lang="es-ES" i="1">
                              <a:latin typeface="Cambria Math" panose="02040503050406030204" pitchFamily="18" charset="0"/>
                            </a:rPr>
                            <m:t>𝑐</m:t>
                          </m:r>
                        </m:sub>
                      </m:sSub>
                      <m:r>
                        <a:rPr lang="es-ES">
                          <a:latin typeface="Cambria Math" panose="02040503050406030204" pitchFamily="18" charset="0"/>
                        </a:rPr>
                        <m:t>=</m:t>
                      </m:r>
                      <m:r>
                        <a:rPr lang="es-ES" i="1">
                          <a:latin typeface="Cambria Math" panose="02040503050406030204" pitchFamily="18" charset="0"/>
                        </a:rPr>
                        <m:t>𝑇</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𝑐</m:t>
                              </m:r>
                            </m:sub>
                          </m:sSub>
                          <m:r>
                            <a:rPr lang="es-ES" i="1">
                              <a:latin typeface="Cambria Math" panose="02040503050406030204" pitchFamily="18" charset="0"/>
                            </a:rPr>
                            <m:t>−</m:t>
                          </m:r>
                          <m:f>
                            <m:fPr>
                              <m:ctrlPr>
                                <a:rPr lang="es-ES" i="1">
                                  <a:latin typeface="Cambria Math" panose="02040503050406030204" pitchFamily="18" charset="0"/>
                                </a:rPr>
                              </m:ctrlPr>
                            </m:fPr>
                            <m:num>
                              <m:r>
                                <a:rPr lang="es-ES">
                                  <a:latin typeface="Cambria Math" panose="02040503050406030204" pitchFamily="18" charset="0"/>
                                </a:rPr>
                                <m:t>1</m:t>
                              </m:r>
                            </m:num>
                            <m:den>
                              <m:r>
                                <a:rPr lang="es-ES">
                                  <a:latin typeface="Cambria Math" panose="02040503050406030204" pitchFamily="18" charset="0"/>
                                </a:rPr>
                                <m:t>2</m:t>
                              </m:r>
                            </m:den>
                          </m:f>
                          <m:sSup>
                            <m:sSupPr>
                              <m:ctrlPr>
                                <a:rPr lang="es-ES" i="1">
                                  <a:latin typeface="Cambria Math" panose="02040503050406030204" pitchFamily="18" charset="0"/>
                                </a:rPr>
                              </m:ctrlPr>
                            </m:sSupPr>
                            <m:e>
                              <m:r>
                                <a:rPr lang="es-ES" i="1">
                                  <a:latin typeface="Cambria Math" panose="02040503050406030204" pitchFamily="18" charset="0"/>
                                </a:rPr>
                                <m:t>𝑇</m:t>
                              </m:r>
                            </m:e>
                            <m:sup>
                              <m:r>
                                <a:rPr lang="es-ES">
                                  <a:latin typeface="Cambria Math" panose="02040503050406030204" pitchFamily="18" charset="0"/>
                                </a:rPr>
                                <m:t>2</m:t>
                              </m:r>
                            </m:sup>
                          </m:sSup>
                        </m:e>
                      </m:d>
                      <m:r>
                        <a:rPr lang="es-ES" i="1">
                          <a:latin typeface="Cambria Math" panose="02040503050406030204" pitchFamily="18" charset="0"/>
                        </a:rPr>
                        <m:t>𝑢</m:t>
                      </m:r>
                    </m:oMath>
                  </m:oMathPara>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4184567" cy="4435646"/>
              </a:xfrm>
              <a:blipFill rotWithShape="0">
                <a:blip r:embed="rId2"/>
                <a:stretch>
                  <a:fillRect l="-1020" t="-687"/>
                </a:stretch>
              </a:blipFill>
            </p:spPr>
            <p:txBody>
              <a:bodyPr/>
              <a:lstStyle/>
              <a:p>
                <a:r>
                  <a:rPr lang="es-ES">
                    <a:noFill/>
                  </a:rPr>
                  <a:t> </a:t>
                </a:r>
              </a:p>
            </p:txBody>
          </p:sp>
        </mc:Fallback>
      </mc:AlternateContent>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171146" y="2131779"/>
            <a:ext cx="6020854" cy="3371888"/>
          </a:xfrm>
          <a:prstGeom prst="rect">
            <a:avLst/>
          </a:prstGeom>
          <a:noFill/>
          <a:ln>
            <a:noFill/>
          </a:ln>
        </p:spPr>
      </p:pic>
      <p:sp>
        <p:nvSpPr>
          <p:cNvPr id="6" name="Elipse 5"/>
          <p:cNvSpPr/>
          <p:nvPr/>
        </p:nvSpPr>
        <p:spPr>
          <a:xfrm>
            <a:off x="6027820" y="4969042"/>
            <a:ext cx="5582653" cy="6222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4162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IV:</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4184567" cy="4435646"/>
              </a:xfrm>
            </p:spPr>
            <p:txBody>
              <a:bodyPr>
                <a:normAutofit/>
              </a:bodyPr>
              <a:lstStyle/>
              <a:p>
                <a:r>
                  <a:rPr lang="es-ES" dirty="0" smtClean="0"/>
                  <a:t>4.2. </a:t>
                </a:r>
                <a:r>
                  <a:rPr lang="es-ES" dirty="0"/>
                  <a:t>REGIÓN DE </a:t>
                </a:r>
                <a:r>
                  <a:rPr lang="es-ES" dirty="0" smtClean="0"/>
                  <a:t>ATRACCIÓN</a:t>
                </a:r>
              </a:p>
              <a:p>
                <a:pPr marL="0" indent="0">
                  <a:buNone/>
                </a:pPr>
                <a14:m>
                  <m:oMathPara xmlns:m="http://schemas.openxmlformats.org/officeDocument/2006/math">
                    <m:oMathParaPr>
                      <m:jc m:val="centerGroup"/>
                    </m:oMathParaPr>
                    <m:oMath xmlns:m="http://schemas.openxmlformats.org/officeDocument/2006/math">
                      <m:f>
                        <m:fPr>
                          <m:ctrlPr>
                            <a:rPr lang="es-ES" i="1">
                              <a:latin typeface="Cambria Math" panose="02040503050406030204" pitchFamily="18" charset="0"/>
                            </a:rPr>
                          </m:ctrlPr>
                        </m:fPr>
                        <m:num>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𝑧</m:t>
                                  </m:r>
                                </m:e>
                              </m:acc>
                            </m:e>
                            <m:sub>
                              <m:r>
                                <a:rPr lang="es-ES" i="1">
                                  <a:latin typeface="Cambria Math" panose="02040503050406030204" pitchFamily="18" charset="0"/>
                                </a:rPr>
                                <m:t>𝑐</m:t>
                              </m:r>
                            </m:sub>
                          </m:sSub>
                        </m:num>
                        <m:den>
                          <m:acc>
                            <m:accPr>
                              <m:chr m:val="̇"/>
                              <m:ctrlPr>
                                <a:rPr lang="es-ES" i="1">
                                  <a:latin typeface="Cambria Math" panose="02040503050406030204" pitchFamily="18" charset="0"/>
                                </a:rPr>
                              </m:ctrlPr>
                            </m:accPr>
                            <m:e>
                              <m:r>
                                <a:rPr lang="es-ES" i="1">
                                  <a:latin typeface="Cambria Math" panose="02040503050406030204" pitchFamily="18" charset="0"/>
                                </a:rPr>
                                <m:t>𝑇</m:t>
                              </m:r>
                            </m:e>
                          </m:acc>
                        </m:den>
                      </m:f>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𝑇</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𝑐</m:t>
                                  </m:r>
                                </m:sub>
                              </m:sSub>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sSup>
                                <m:sSupPr>
                                  <m:ctrlPr>
                                    <a:rPr lang="es-ES" i="1">
                                      <a:latin typeface="Cambria Math" panose="02040503050406030204" pitchFamily="18" charset="0"/>
                                    </a:rPr>
                                  </m:ctrlPr>
                                </m:sSupPr>
                                <m:e>
                                  <m:r>
                                    <a:rPr lang="es-ES" i="1">
                                      <a:latin typeface="Cambria Math" panose="02040503050406030204" pitchFamily="18" charset="0"/>
                                    </a:rPr>
                                    <m:t>𝑇</m:t>
                                  </m:r>
                                </m:e>
                                <m:sup>
                                  <m:r>
                                    <a:rPr lang="es-ES" i="1">
                                      <a:latin typeface="Cambria Math" panose="02040503050406030204" pitchFamily="18" charset="0"/>
                                    </a:rPr>
                                    <m:t>2</m:t>
                                  </m:r>
                                </m:sup>
                              </m:sSup>
                            </m:e>
                          </m:d>
                          <m:r>
                            <a:rPr lang="es-ES" b="0" i="1" smtClean="0">
                              <a:latin typeface="Cambria Math" panose="02040503050406030204" pitchFamily="18" charset="0"/>
                            </a:rPr>
                            <m:t>𝑢</m:t>
                          </m:r>
                        </m:num>
                        <m:den>
                          <m:r>
                            <a:rPr lang="es-ES" b="0" i="1" smtClean="0">
                              <a:latin typeface="Cambria Math" panose="02040503050406030204" pitchFamily="18" charset="0"/>
                            </a:rPr>
                            <m:t>𝑢</m:t>
                          </m:r>
                          <m:sSup>
                            <m:sSupPr>
                              <m:ctrlPr>
                                <a:rPr lang="es-ES" i="1">
                                  <a:latin typeface="Cambria Math" panose="02040503050406030204" pitchFamily="18" charset="0"/>
                                </a:rPr>
                              </m:ctrlPr>
                            </m:sSupPr>
                            <m:e>
                              <m:r>
                                <a:rPr lang="es-ES" i="1">
                                  <a:latin typeface="Cambria Math" panose="02040503050406030204" pitchFamily="18" charset="0"/>
                                </a:rPr>
                                <m:t>𝑇</m:t>
                              </m:r>
                            </m:e>
                            <m:sup>
                              <m:r>
                                <a:rPr lang="es-ES" i="1">
                                  <a:latin typeface="Cambria Math" panose="02040503050406030204" pitchFamily="18" charset="0"/>
                                </a:rPr>
                                <m:t>2</m:t>
                              </m:r>
                            </m:sup>
                          </m:sSup>
                          <m:r>
                            <a:rPr lang="es-ES" i="1">
                              <a:latin typeface="Cambria Math" panose="02040503050406030204" pitchFamily="18" charset="0"/>
                            </a:rPr>
                            <m:t>−1</m:t>
                          </m:r>
                        </m:den>
                      </m:f>
                    </m:oMath>
                  </m:oMathPara>
                </a14:m>
                <a:endParaRPr lang="es-ES" dirty="0" smtClean="0"/>
              </a:p>
              <a:p>
                <a:r>
                  <a:rPr lang="es-ES" dirty="0" smtClean="0"/>
                  <a:t>Cuando </a:t>
                </a:r>
                <a14:m>
                  <m:oMath xmlns:m="http://schemas.openxmlformats.org/officeDocument/2006/math">
                    <m:r>
                      <a:rPr lang="es-ES" b="0" i="1" smtClean="0">
                        <a:latin typeface="Cambria Math" panose="02040503050406030204" pitchFamily="18" charset="0"/>
                      </a:rPr>
                      <m:t>𝑢</m:t>
                    </m:r>
                    <m:r>
                      <a:rPr lang="es-ES" b="0" i="1" smtClean="0">
                        <a:latin typeface="Cambria Math" panose="02040503050406030204" pitchFamily="18" charset="0"/>
                      </a:rPr>
                      <m:t>=1</m:t>
                    </m:r>
                  </m:oMath>
                </a14:m>
                <a:r>
                  <a:rPr lang="es-ES" dirty="0" smtClean="0"/>
                  <a:t>:</a:t>
                </a:r>
              </a:p>
              <a:p>
                <a14:m>
                  <m:oMath xmlns:m="http://schemas.openxmlformats.org/officeDocument/2006/math">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𝑧</m:t>
                                </m:r>
                              </m:e>
                            </m:acc>
                          </m:e>
                          <m:sub>
                            <m:r>
                              <a:rPr lang="es-ES" b="0" i="1" smtClean="0">
                                <a:latin typeface="Cambria Math" panose="02040503050406030204" pitchFamily="18" charset="0"/>
                              </a:rPr>
                              <m:t>𝑐</m:t>
                            </m:r>
                          </m:sub>
                        </m:sSub>
                      </m:num>
                      <m:den>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𝑇</m:t>
                            </m:r>
                          </m:e>
                        </m:acc>
                      </m:den>
                    </m:f>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𝑇</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𝑐</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sSup>
                              <m:sSupPr>
                                <m:ctrlPr>
                                  <a:rPr lang="es-ES" b="0" i="1" smtClean="0">
                                    <a:latin typeface="Cambria Math" panose="02040503050406030204" pitchFamily="18" charset="0"/>
                                  </a:rPr>
                                </m:ctrlPr>
                              </m:sSupPr>
                              <m:e>
                                <m:r>
                                  <a:rPr lang="es-ES" b="0" i="1" smtClean="0">
                                    <a:latin typeface="Cambria Math" panose="02040503050406030204" pitchFamily="18" charset="0"/>
                                  </a:rPr>
                                  <m:t>𝑇</m:t>
                                </m:r>
                              </m:e>
                              <m:sup>
                                <m:r>
                                  <a:rPr lang="es-ES" b="0" i="1" smtClean="0">
                                    <a:latin typeface="Cambria Math" panose="02040503050406030204" pitchFamily="18" charset="0"/>
                                  </a:rPr>
                                  <m:t>2</m:t>
                                </m:r>
                              </m:sup>
                            </m:sSup>
                          </m:e>
                        </m:d>
                      </m:num>
                      <m:den>
                        <m:sSup>
                          <m:sSupPr>
                            <m:ctrlPr>
                              <a:rPr lang="es-ES" b="0" i="1" smtClean="0">
                                <a:latin typeface="Cambria Math" panose="02040503050406030204" pitchFamily="18" charset="0"/>
                              </a:rPr>
                            </m:ctrlPr>
                          </m:sSupPr>
                          <m:e>
                            <m:r>
                              <a:rPr lang="es-ES" b="0" i="1" smtClean="0">
                                <a:latin typeface="Cambria Math" panose="02040503050406030204" pitchFamily="18" charset="0"/>
                              </a:rPr>
                              <m:t>𝑇</m:t>
                            </m:r>
                          </m:e>
                          <m:sup>
                            <m:r>
                              <a:rPr lang="es-ES" b="0" i="1" smtClean="0">
                                <a:latin typeface="Cambria Math" panose="02040503050406030204" pitchFamily="18" charset="0"/>
                              </a:rPr>
                              <m:t>2</m:t>
                            </m:r>
                          </m:sup>
                        </m:sSup>
                        <m:r>
                          <a:rPr lang="es-ES" b="0" i="1" smtClean="0">
                            <a:latin typeface="Cambria Math" panose="02040503050406030204" pitchFamily="18" charset="0"/>
                          </a:rPr>
                          <m:t>−1</m:t>
                        </m:r>
                      </m:den>
                    </m:f>
                  </m:oMath>
                </a14:m>
                <a:endParaRPr lang="es-ES" dirty="0" smtClean="0"/>
              </a:p>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𝑐</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1</m:t>
                        </m:r>
                      </m:sub>
                    </m:sSub>
                    <m:rad>
                      <m:radPr>
                        <m:degHide m:val="on"/>
                        <m:ctrlPr>
                          <a:rPr lang="es-ES" b="0" i="1" smtClean="0">
                            <a:latin typeface="Cambria Math" panose="02040503050406030204" pitchFamily="18" charset="0"/>
                          </a:rPr>
                        </m:ctrlPr>
                      </m:radPr>
                      <m:deg/>
                      <m:e>
                        <m:sSup>
                          <m:sSupPr>
                            <m:ctrlPr>
                              <a:rPr lang="es-ES" b="0" i="1" smtClean="0">
                                <a:latin typeface="Cambria Math" panose="02040503050406030204" pitchFamily="18" charset="0"/>
                              </a:rPr>
                            </m:ctrlPr>
                          </m:sSupPr>
                          <m:e>
                            <m:r>
                              <a:rPr lang="es-ES" b="0" i="1" smtClean="0">
                                <a:latin typeface="Cambria Math" panose="02040503050406030204" pitchFamily="18" charset="0"/>
                              </a:rPr>
                              <m:t>𝑇</m:t>
                            </m:r>
                          </m:e>
                          <m:sup>
                            <m:r>
                              <a:rPr lang="es-ES" b="0" i="1" smtClean="0">
                                <a:latin typeface="Cambria Math" panose="02040503050406030204" pitchFamily="18" charset="0"/>
                              </a:rPr>
                              <m:t>2</m:t>
                            </m:r>
                          </m:sup>
                        </m:sSup>
                        <m:r>
                          <a:rPr lang="es-ES" b="0" i="1" smtClean="0">
                            <a:latin typeface="Cambria Math" panose="02040503050406030204" pitchFamily="18" charset="0"/>
                          </a:rPr>
                          <m:t>−1</m:t>
                        </m:r>
                      </m:e>
                    </m:rad>
                    <m:r>
                      <a:rPr lang="es-ES" b="0" i="1" smtClean="0">
                        <a:latin typeface="Cambria Math" panose="02040503050406030204" pitchFamily="18" charset="0"/>
                      </a:rPr>
                      <m:t>−</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𝑇</m:t>
                            </m:r>
                          </m:e>
                          <m:sup>
                            <m:r>
                              <a:rPr lang="es-ES" b="0" i="1" smtClean="0">
                                <a:latin typeface="Cambria Math" panose="02040503050406030204" pitchFamily="18" charset="0"/>
                              </a:rPr>
                              <m:t>2</m:t>
                            </m:r>
                          </m:sup>
                        </m:sSup>
                      </m:num>
                      <m:den>
                        <m:r>
                          <a:rPr lang="es-ES" b="0" i="1" smtClean="0">
                            <a:latin typeface="Cambria Math" panose="02040503050406030204" pitchFamily="18" charset="0"/>
                          </a:rPr>
                          <m:t>2</m:t>
                        </m:r>
                      </m:den>
                    </m:f>
                    <m:r>
                      <a:rPr lang="es-ES" b="0" i="1" smtClean="0">
                        <a:latin typeface="Cambria Math" panose="02040503050406030204" pitchFamily="18" charset="0"/>
                      </a:rPr>
                      <m:t>+1</m:t>
                    </m:r>
                  </m:oMath>
                </a14:m>
                <a:endParaRPr lang="es-ES" dirty="0" smtClean="0"/>
              </a:p>
              <a:p>
                <a:endParaRPr lang="es-ES" dirty="0"/>
              </a:p>
              <a:p>
                <a:r>
                  <a:rPr lang="es-ES" dirty="0" smtClean="0"/>
                  <a:t>Cuando </a:t>
                </a:r>
                <a14:m>
                  <m:oMath xmlns:m="http://schemas.openxmlformats.org/officeDocument/2006/math">
                    <m:r>
                      <a:rPr lang="es-ES" i="1">
                        <a:latin typeface="Cambria Math" panose="02040503050406030204" pitchFamily="18" charset="0"/>
                      </a:rPr>
                      <m:t>𝑢</m:t>
                    </m:r>
                    <m:r>
                      <a:rPr lang="es-ES" i="1">
                        <a:latin typeface="Cambria Math" panose="02040503050406030204" pitchFamily="18" charset="0"/>
                      </a:rPr>
                      <m:t>=0</m:t>
                    </m:r>
                  </m:oMath>
                </a14:m>
                <a:r>
                  <a:rPr lang="es-ES" dirty="0" smtClean="0"/>
                  <a:t>:</a:t>
                </a:r>
              </a:p>
              <a:p>
                <a14:m>
                  <m:oMath xmlns:m="http://schemas.openxmlformats.org/officeDocument/2006/math">
                    <m:f>
                      <m:fPr>
                        <m:ctrlPr>
                          <a:rPr lang="es-ES" i="1">
                            <a:latin typeface="Cambria Math" panose="02040503050406030204" pitchFamily="18" charset="0"/>
                          </a:rPr>
                        </m:ctrlPr>
                      </m:fPr>
                      <m:num>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𝑧</m:t>
                                </m:r>
                              </m:e>
                            </m:acc>
                          </m:e>
                          <m:sub>
                            <m:r>
                              <a:rPr lang="es-ES" i="1">
                                <a:latin typeface="Cambria Math" panose="02040503050406030204" pitchFamily="18" charset="0"/>
                              </a:rPr>
                              <m:t>𝑐</m:t>
                            </m:r>
                          </m:sub>
                        </m:sSub>
                      </m:num>
                      <m:den>
                        <m:acc>
                          <m:accPr>
                            <m:chr m:val="̇"/>
                            <m:ctrlPr>
                              <a:rPr lang="es-ES" i="1">
                                <a:latin typeface="Cambria Math" panose="02040503050406030204" pitchFamily="18" charset="0"/>
                              </a:rPr>
                            </m:ctrlPr>
                          </m:accPr>
                          <m:e>
                            <m:r>
                              <a:rPr lang="es-ES" i="1">
                                <a:latin typeface="Cambria Math" panose="02040503050406030204" pitchFamily="18" charset="0"/>
                              </a:rPr>
                              <m:t>𝑇</m:t>
                            </m:r>
                          </m:e>
                        </m:acc>
                      </m:den>
                    </m:f>
                    <m:r>
                      <a:rPr lang="es-ES" i="1">
                        <a:latin typeface="Cambria Math" panose="02040503050406030204" pitchFamily="18" charset="0"/>
                      </a:rPr>
                      <m:t>=</m:t>
                    </m:r>
                    <m:r>
                      <a:rPr lang="es-ES" b="0" i="1" smtClean="0">
                        <a:latin typeface="Cambria Math" panose="02040503050406030204" pitchFamily="18" charset="0"/>
                      </a:rPr>
                      <m:t>0</m:t>
                    </m:r>
                  </m:oMath>
                </a14:m>
                <a:endParaRPr lang="es-ES" dirty="0" smtClean="0"/>
              </a:p>
              <a:p>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𝑧</m:t>
                        </m:r>
                      </m:e>
                      <m:sub>
                        <m:r>
                          <a:rPr lang="es-ES" i="1">
                            <a:latin typeface="Cambria Math" panose="02040503050406030204" pitchFamily="18" charset="0"/>
                          </a:rPr>
                          <m:t>𝑐</m:t>
                        </m:r>
                      </m:sub>
                    </m:sSub>
                    <m:r>
                      <a:rPr lang="es-ES" i="1">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𝑧</m:t>
                        </m:r>
                      </m:e>
                      <m:sub>
                        <m:r>
                          <a:rPr lang="es-ES" b="0" i="1" smtClean="0">
                            <a:latin typeface="Cambria Math" panose="02040503050406030204" pitchFamily="18" charset="0"/>
                          </a:rPr>
                          <m:t>𝑐</m:t>
                        </m:r>
                        <m:r>
                          <a:rPr lang="es-ES" b="0" i="1" smtClean="0">
                            <a:latin typeface="Cambria Math" panose="02040503050406030204" pitchFamily="18" charset="0"/>
                          </a:rPr>
                          <m:t>0</m:t>
                        </m:r>
                      </m:sub>
                    </m:sSub>
                  </m:oMath>
                </a14:m>
                <a:endParaRPr lang="es-ES"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4184567" cy="4435646"/>
              </a:xfrm>
              <a:blipFill rotWithShape="0">
                <a:blip r:embed="rId2"/>
                <a:stretch>
                  <a:fillRect l="-1020" t="-687" b="-1236"/>
                </a:stretch>
              </a:blipFill>
            </p:spPr>
            <p:txBody>
              <a:bodyPr/>
              <a:lstStyle/>
              <a:p>
                <a:r>
                  <a:rPr lang="es-ES">
                    <a:noFill/>
                  </a:rPr>
                  <a:t> </a:t>
                </a:r>
              </a:p>
            </p:txBody>
          </p:sp>
        </mc:Fallback>
      </mc:AlternateContent>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171146" y="2131779"/>
            <a:ext cx="6020854" cy="3371888"/>
          </a:xfrm>
          <a:prstGeom prst="rect">
            <a:avLst/>
          </a:prstGeom>
          <a:noFill/>
          <a:ln>
            <a:noFill/>
          </a:ln>
        </p:spPr>
      </p:pic>
      <p:sp>
        <p:nvSpPr>
          <p:cNvPr id="12" name="Forma libre 11"/>
          <p:cNvSpPr/>
          <p:nvPr/>
        </p:nvSpPr>
        <p:spPr>
          <a:xfrm>
            <a:off x="6352674" y="2322095"/>
            <a:ext cx="2683042" cy="2923673"/>
          </a:xfrm>
          <a:custGeom>
            <a:avLst/>
            <a:gdLst>
              <a:gd name="connsiteX0" fmla="*/ 0 w 2683042"/>
              <a:gd name="connsiteY0" fmla="*/ 2923673 h 2923673"/>
              <a:gd name="connsiteX1" fmla="*/ 842210 w 2683042"/>
              <a:gd name="connsiteY1" fmla="*/ 2406316 h 2923673"/>
              <a:gd name="connsiteX2" fmla="*/ 1600200 w 2683042"/>
              <a:gd name="connsiteY2" fmla="*/ 1624263 h 2923673"/>
              <a:gd name="connsiteX3" fmla="*/ 2683042 w 2683042"/>
              <a:gd name="connsiteY3" fmla="*/ 0 h 2923673"/>
            </a:gdLst>
            <a:ahLst/>
            <a:cxnLst>
              <a:cxn ang="0">
                <a:pos x="connsiteX0" y="connsiteY0"/>
              </a:cxn>
              <a:cxn ang="0">
                <a:pos x="connsiteX1" y="connsiteY1"/>
              </a:cxn>
              <a:cxn ang="0">
                <a:pos x="connsiteX2" y="connsiteY2"/>
              </a:cxn>
              <a:cxn ang="0">
                <a:pos x="connsiteX3" y="connsiteY3"/>
              </a:cxn>
            </a:cxnLst>
            <a:rect l="l" t="t" r="r" b="b"/>
            <a:pathLst>
              <a:path w="2683042" h="2923673">
                <a:moveTo>
                  <a:pt x="0" y="2923673"/>
                </a:moveTo>
                <a:cubicBezTo>
                  <a:pt x="287755" y="2773278"/>
                  <a:pt x="575510" y="2622884"/>
                  <a:pt x="842210" y="2406316"/>
                </a:cubicBezTo>
                <a:cubicBezTo>
                  <a:pt x="1108910" y="2189748"/>
                  <a:pt x="1293395" y="2025316"/>
                  <a:pt x="1600200" y="1624263"/>
                </a:cubicBezTo>
                <a:cubicBezTo>
                  <a:pt x="1907005" y="1223210"/>
                  <a:pt x="2584784" y="316831"/>
                  <a:pt x="2683042"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orma libre 12"/>
          <p:cNvSpPr/>
          <p:nvPr/>
        </p:nvSpPr>
        <p:spPr>
          <a:xfrm>
            <a:off x="6352674" y="3441032"/>
            <a:ext cx="4644189" cy="1810650"/>
          </a:xfrm>
          <a:custGeom>
            <a:avLst/>
            <a:gdLst>
              <a:gd name="connsiteX0" fmla="*/ 0 w 4644189"/>
              <a:gd name="connsiteY0" fmla="*/ 1804736 h 1810650"/>
              <a:gd name="connsiteX1" fmla="*/ 673768 w 4644189"/>
              <a:gd name="connsiteY1" fmla="*/ 1684421 h 1810650"/>
              <a:gd name="connsiteX2" fmla="*/ 2634915 w 4644189"/>
              <a:gd name="connsiteY2" fmla="*/ 950494 h 1810650"/>
              <a:gd name="connsiteX3" fmla="*/ 4644189 w 4644189"/>
              <a:gd name="connsiteY3" fmla="*/ 0 h 1810650"/>
            </a:gdLst>
            <a:ahLst/>
            <a:cxnLst>
              <a:cxn ang="0">
                <a:pos x="connsiteX0" y="connsiteY0"/>
              </a:cxn>
              <a:cxn ang="0">
                <a:pos x="connsiteX1" y="connsiteY1"/>
              </a:cxn>
              <a:cxn ang="0">
                <a:pos x="connsiteX2" y="connsiteY2"/>
              </a:cxn>
              <a:cxn ang="0">
                <a:pos x="connsiteX3" y="connsiteY3"/>
              </a:cxn>
            </a:cxnLst>
            <a:rect l="l" t="t" r="r" b="b"/>
            <a:pathLst>
              <a:path w="4644189" h="1810650">
                <a:moveTo>
                  <a:pt x="0" y="1804736"/>
                </a:moveTo>
                <a:cubicBezTo>
                  <a:pt x="117308" y="1815765"/>
                  <a:pt x="234616" y="1826795"/>
                  <a:pt x="673768" y="1684421"/>
                </a:cubicBezTo>
                <a:cubicBezTo>
                  <a:pt x="1112920" y="1542047"/>
                  <a:pt x="1973178" y="1231231"/>
                  <a:pt x="2634915" y="950494"/>
                </a:cubicBezTo>
                <a:cubicBezTo>
                  <a:pt x="3296652" y="669757"/>
                  <a:pt x="4281236" y="192505"/>
                  <a:pt x="4644189"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94980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IV:</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4184567" cy="4435646"/>
              </a:xfrm>
            </p:spPr>
            <p:txBody>
              <a:bodyPr>
                <a:normAutofit/>
              </a:bodyPr>
              <a:lstStyle/>
              <a:p>
                <a:r>
                  <a:rPr lang="es-ES" dirty="0" smtClean="0"/>
                  <a:t>4.2. </a:t>
                </a:r>
                <a:r>
                  <a:rPr lang="es-ES" dirty="0"/>
                  <a:t>REGIÓN DE </a:t>
                </a:r>
                <a:r>
                  <a:rPr lang="es-ES" dirty="0" smtClean="0"/>
                  <a:t>ATRACCIÓN</a:t>
                </a:r>
              </a:p>
              <a:p>
                <a:endParaRPr lang="es-ES" dirty="0" smtClean="0"/>
              </a:p>
              <a:p>
                <a:endParaRPr lang="es-ES" dirty="0" smtClean="0"/>
              </a:p>
              <a:p>
                <a:pPr marL="0" indent="0">
                  <a:buNone/>
                </a:pPr>
                <a14:m>
                  <m:oMathPara xmlns:m="http://schemas.openxmlformats.org/officeDocument/2006/math">
                    <m:oMathParaPr>
                      <m:jc m:val="centerGroup"/>
                    </m:oMathParaPr>
                    <m:oMath xmlns:m="http://schemas.openxmlformats.org/officeDocument/2006/math">
                      <m:r>
                        <a:rPr lang="es-ES" i="1"/>
                        <m:t>𝑉</m:t>
                      </m:r>
                      <m:d>
                        <m:dPr>
                          <m:ctrlPr>
                            <a:rPr lang="es-ES" i="1"/>
                          </m:ctrlPr>
                        </m:dPr>
                        <m:e>
                          <m:r>
                            <a:rPr lang="es-ES" b="1" i="1"/>
                            <m:t>𝒛</m:t>
                          </m:r>
                        </m:e>
                      </m:d>
                      <m:r>
                        <a:rPr lang="es-ES" i="1"/>
                        <m:t>=</m:t>
                      </m:r>
                      <m:f>
                        <m:fPr>
                          <m:ctrlPr>
                            <a:rPr lang="es-ES" i="1"/>
                          </m:ctrlPr>
                        </m:fPr>
                        <m:num>
                          <m:r>
                            <a:rPr lang="es-ES" i="1"/>
                            <m:t>1</m:t>
                          </m:r>
                        </m:num>
                        <m:den>
                          <m:r>
                            <a:rPr lang="es-ES" i="1"/>
                            <m:t>2</m:t>
                          </m:r>
                        </m:den>
                      </m:f>
                      <m:r>
                        <a:rPr lang="es-ES" i="1"/>
                        <m:t>𝜎</m:t>
                      </m:r>
                      <m:sSup>
                        <m:sSupPr>
                          <m:ctrlPr>
                            <a:rPr lang="es-ES" i="1"/>
                          </m:ctrlPr>
                        </m:sSupPr>
                        <m:e>
                          <m:d>
                            <m:dPr>
                              <m:ctrlPr>
                                <a:rPr lang="es-ES" i="1"/>
                              </m:ctrlPr>
                            </m:dPr>
                            <m:e>
                              <m:r>
                                <a:rPr lang="es-ES" b="1" i="1"/>
                                <m:t>𝒛</m:t>
                              </m:r>
                            </m:e>
                          </m:d>
                        </m:e>
                        <m:sup>
                          <m:r>
                            <a:rPr lang="es-ES" i="1"/>
                            <m:t>2</m:t>
                          </m:r>
                        </m:sup>
                      </m:sSup>
                    </m:oMath>
                  </m:oMathPara>
                </a14:m>
                <a:endParaRPr lang="es-ES" i="1" dirty="0" smtClean="0"/>
              </a:p>
              <a:p>
                <a:pPr marL="0" indent="0">
                  <a:buNone/>
                </a:pPr>
                <a:endParaRPr lang="es-ES" i="1" dirty="0" smtClean="0"/>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s-ES" i="1"/>
                            <m:t>𝑉</m:t>
                          </m:r>
                        </m:e>
                      </m:acc>
                      <m:r>
                        <a:rPr lang="es-ES" i="1"/>
                        <m:t>=</m:t>
                      </m:r>
                      <m:r>
                        <a:rPr lang="es-ES" i="1"/>
                        <m:t>𝜎</m:t>
                      </m:r>
                      <m:d>
                        <m:dPr>
                          <m:ctrlPr>
                            <a:rPr lang="es-ES" i="1"/>
                          </m:ctrlPr>
                        </m:dPr>
                        <m:e>
                          <m:r>
                            <a:rPr lang="es-ES" b="1" i="1"/>
                            <m:t>𝒛</m:t>
                          </m:r>
                        </m:e>
                      </m:d>
                      <m:acc>
                        <m:accPr>
                          <m:chr m:val="̇"/>
                          <m:ctrlPr>
                            <a:rPr lang="es-ES" i="1"/>
                          </m:ctrlPr>
                        </m:accPr>
                        <m:e>
                          <m:r>
                            <a:rPr lang="es-ES" i="1"/>
                            <m:t>𝜎</m:t>
                          </m:r>
                        </m:e>
                      </m:acc>
                      <m:d>
                        <m:dPr>
                          <m:ctrlPr>
                            <a:rPr lang="es-ES" i="1"/>
                          </m:ctrlPr>
                        </m:dPr>
                        <m:e>
                          <m:r>
                            <a:rPr lang="es-ES" b="1" i="1"/>
                            <m:t>𝒛</m:t>
                          </m:r>
                        </m:e>
                      </m:d>
                      <m:r>
                        <a:rPr lang="es-ES" i="1"/>
                        <m:t>=−</m:t>
                      </m:r>
                      <m:r>
                        <a:rPr lang="es-ES" i="1"/>
                        <m:t>𝑘</m:t>
                      </m:r>
                      <m:r>
                        <a:rPr lang="es-ES" b="0" i="1" smtClean="0">
                          <a:latin typeface="Cambria Math" panose="02040503050406030204" pitchFamily="18" charset="0"/>
                        </a:rPr>
                        <m:t>(</m:t>
                      </m:r>
                      <m:r>
                        <a:rPr lang="es-ES" b="1" i="1" smtClean="0">
                          <a:latin typeface="Cambria Math" panose="02040503050406030204" pitchFamily="18" charset="0"/>
                        </a:rPr>
                        <m:t>𝒛</m:t>
                      </m:r>
                      <m:r>
                        <a:rPr lang="es-ES" b="0" i="1" smtClean="0">
                          <a:latin typeface="Cambria Math" panose="02040503050406030204" pitchFamily="18" charset="0"/>
                        </a:rPr>
                        <m:t>)</m:t>
                      </m:r>
                      <m:r>
                        <a:rPr lang="es-ES" i="1"/>
                        <m:t>𝜎</m:t>
                      </m:r>
                      <m:sSup>
                        <m:sSupPr>
                          <m:ctrlPr>
                            <a:rPr lang="es-ES" i="1"/>
                          </m:ctrlPr>
                        </m:sSupPr>
                        <m:e>
                          <m:d>
                            <m:dPr>
                              <m:ctrlPr>
                                <a:rPr lang="es-ES" i="1"/>
                              </m:ctrlPr>
                            </m:dPr>
                            <m:e>
                              <m:r>
                                <a:rPr lang="es-ES" b="1" i="1"/>
                                <m:t>𝒛</m:t>
                              </m:r>
                            </m:e>
                          </m:d>
                        </m:e>
                        <m:sup>
                          <m:r>
                            <a:rPr lang="es-ES" i="1"/>
                            <m:t>2</m:t>
                          </m:r>
                        </m:sup>
                      </m:sSup>
                    </m:oMath>
                  </m:oMathPara>
                </a14:m>
                <a:endParaRPr lang="es-ES" i="1" dirty="0" smtClean="0"/>
              </a:p>
              <a:p>
                <a:pPr marL="0" indent="0">
                  <a:buNone/>
                </a:pPr>
                <a:endParaRPr lang="es-ES" i="1" dirty="0" smtClean="0"/>
              </a:p>
              <a:p>
                <a:pPr marL="0" indent="0">
                  <a:buNone/>
                </a:pPr>
                <a:endParaRPr lang="es-ES" i="1" dirty="0" smtClean="0"/>
              </a:p>
              <a:p>
                <a:pPr marL="0" indent="0">
                  <a:buNone/>
                </a:pPr>
                <a14:m>
                  <m:oMathPara xmlns:m="http://schemas.openxmlformats.org/officeDocument/2006/math">
                    <m:oMathParaPr>
                      <m:jc m:val="centerGroup"/>
                    </m:oMathParaPr>
                    <m:oMath xmlns:m="http://schemas.openxmlformats.org/officeDocument/2006/math">
                      <m:acc>
                        <m:accPr>
                          <m:chr m:val="̇"/>
                          <m:ctrlPr>
                            <a:rPr lang="es-ES" i="1"/>
                          </m:ctrlPr>
                        </m:accPr>
                        <m:e>
                          <m:r>
                            <a:rPr lang="es-ES" i="1"/>
                            <m:t>𝑉</m:t>
                          </m:r>
                        </m:e>
                      </m:acc>
                      <m:d>
                        <m:dPr>
                          <m:ctrlPr>
                            <a:rPr lang="es-ES" i="1"/>
                          </m:ctrlPr>
                        </m:dPr>
                        <m:e>
                          <m:r>
                            <a:rPr lang="es-ES" b="1" i="1"/>
                            <m:t>𝒛</m:t>
                          </m:r>
                        </m:e>
                      </m:d>
                      <m:r>
                        <a:rPr lang="es-ES" i="1"/>
                        <m:t>≤0</m:t>
                      </m:r>
                    </m:oMath>
                  </m:oMathPara>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4184567" cy="4435646"/>
              </a:xfrm>
              <a:blipFill rotWithShape="0">
                <a:blip r:embed="rId2"/>
                <a:stretch>
                  <a:fillRect l="-1020" t="-687"/>
                </a:stretch>
              </a:blipFill>
            </p:spPr>
            <p:txBody>
              <a:bodyPr/>
              <a:lstStyle/>
              <a:p>
                <a:r>
                  <a:rPr lang="es-ES">
                    <a:noFill/>
                  </a:rPr>
                  <a:t> </a:t>
                </a:r>
              </a:p>
            </p:txBody>
          </p:sp>
        </mc:Fallback>
      </mc:AlternateContent>
      <p:pic>
        <p:nvPicPr>
          <p:cNvPr id="7" name="Imagen 6"/>
          <p:cNvPicPr/>
          <p:nvPr/>
        </p:nvPicPr>
        <p:blipFill>
          <a:blip r:embed="rId3">
            <a:extLst>
              <a:ext uri="{28A0092B-C50C-407E-A947-70E740481C1C}">
                <a14:useLocalDpi xmlns:a14="http://schemas.microsoft.com/office/drawing/2010/main" val="0"/>
              </a:ext>
            </a:extLst>
          </a:blip>
          <a:srcRect/>
          <a:stretch>
            <a:fillRect/>
          </a:stretch>
        </p:blipFill>
        <p:spPr bwMode="auto">
          <a:xfrm>
            <a:off x="6171146" y="2131779"/>
            <a:ext cx="6020854" cy="3371888"/>
          </a:xfrm>
          <a:prstGeom prst="rect">
            <a:avLst/>
          </a:prstGeom>
          <a:noFill/>
          <a:ln>
            <a:noFill/>
          </a:ln>
        </p:spPr>
      </p:pic>
      <p:sp>
        <p:nvSpPr>
          <p:cNvPr id="10" name="Forma libre 9"/>
          <p:cNvSpPr/>
          <p:nvPr/>
        </p:nvSpPr>
        <p:spPr>
          <a:xfrm>
            <a:off x="6352674" y="2322095"/>
            <a:ext cx="2683042" cy="2923673"/>
          </a:xfrm>
          <a:custGeom>
            <a:avLst/>
            <a:gdLst>
              <a:gd name="connsiteX0" fmla="*/ 0 w 2683042"/>
              <a:gd name="connsiteY0" fmla="*/ 2923673 h 2923673"/>
              <a:gd name="connsiteX1" fmla="*/ 842210 w 2683042"/>
              <a:gd name="connsiteY1" fmla="*/ 2406316 h 2923673"/>
              <a:gd name="connsiteX2" fmla="*/ 1600200 w 2683042"/>
              <a:gd name="connsiteY2" fmla="*/ 1624263 h 2923673"/>
              <a:gd name="connsiteX3" fmla="*/ 2683042 w 2683042"/>
              <a:gd name="connsiteY3" fmla="*/ 0 h 2923673"/>
            </a:gdLst>
            <a:ahLst/>
            <a:cxnLst>
              <a:cxn ang="0">
                <a:pos x="connsiteX0" y="connsiteY0"/>
              </a:cxn>
              <a:cxn ang="0">
                <a:pos x="connsiteX1" y="connsiteY1"/>
              </a:cxn>
              <a:cxn ang="0">
                <a:pos x="connsiteX2" y="connsiteY2"/>
              </a:cxn>
              <a:cxn ang="0">
                <a:pos x="connsiteX3" y="connsiteY3"/>
              </a:cxn>
            </a:cxnLst>
            <a:rect l="l" t="t" r="r" b="b"/>
            <a:pathLst>
              <a:path w="2683042" h="2923673">
                <a:moveTo>
                  <a:pt x="0" y="2923673"/>
                </a:moveTo>
                <a:cubicBezTo>
                  <a:pt x="287755" y="2773278"/>
                  <a:pt x="575510" y="2622884"/>
                  <a:pt x="842210" y="2406316"/>
                </a:cubicBezTo>
                <a:cubicBezTo>
                  <a:pt x="1108910" y="2189748"/>
                  <a:pt x="1293395" y="2025316"/>
                  <a:pt x="1600200" y="1624263"/>
                </a:cubicBezTo>
                <a:cubicBezTo>
                  <a:pt x="1907005" y="1223210"/>
                  <a:pt x="2584784" y="316831"/>
                  <a:pt x="2683042"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orma libre 10"/>
          <p:cNvSpPr/>
          <p:nvPr/>
        </p:nvSpPr>
        <p:spPr>
          <a:xfrm>
            <a:off x="6352674" y="3441032"/>
            <a:ext cx="4644189" cy="1810650"/>
          </a:xfrm>
          <a:custGeom>
            <a:avLst/>
            <a:gdLst>
              <a:gd name="connsiteX0" fmla="*/ 0 w 4644189"/>
              <a:gd name="connsiteY0" fmla="*/ 1804736 h 1810650"/>
              <a:gd name="connsiteX1" fmla="*/ 673768 w 4644189"/>
              <a:gd name="connsiteY1" fmla="*/ 1684421 h 1810650"/>
              <a:gd name="connsiteX2" fmla="*/ 2634915 w 4644189"/>
              <a:gd name="connsiteY2" fmla="*/ 950494 h 1810650"/>
              <a:gd name="connsiteX3" fmla="*/ 4644189 w 4644189"/>
              <a:gd name="connsiteY3" fmla="*/ 0 h 1810650"/>
            </a:gdLst>
            <a:ahLst/>
            <a:cxnLst>
              <a:cxn ang="0">
                <a:pos x="connsiteX0" y="connsiteY0"/>
              </a:cxn>
              <a:cxn ang="0">
                <a:pos x="connsiteX1" y="connsiteY1"/>
              </a:cxn>
              <a:cxn ang="0">
                <a:pos x="connsiteX2" y="connsiteY2"/>
              </a:cxn>
              <a:cxn ang="0">
                <a:pos x="connsiteX3" y="connsiteY3"/>
              </a:cxn>
            </a:cxnLst>
            <a:rect l="l" t="t" r="r" b="b"/>
            <a:pathLst>
              <a:path w="4644189" h="1810650">
                <a:moveTo>
                  <a:pt x="0" y="1804736"/>
                </a:moveTo>
                <a:cubicBezTo>
                  <a:pt x="117308" y="1815765"/>
                  <a:pt x="234616" y="1826795"/>
                  <a:pt x="673768" y="1684421"/>
                </a:cubicBezTo>
                <a:cubicBezTo>
                  <a:pt x="1112920" y="1542047"/>
                  <a:pt x="1973178" y="1231231"/>
                  <a:pt x="2634915" y="950494"/>
                </a:cubicBezTo>
                <a:cubicBezTo>
                  <a:pt x="3296652" y="669757"/>
                  <a:pt x="4281236" y="192505"/>
                  <a:pt x="4644189"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52263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IV:</a:t>
            </a:r>
            <a:endParaRPr lang="es-ES" b="1" dirty="0"/>
          </a:p>
        </p:txBody>
      </p:sp>
      <p:sp>
        <p:nvSpPr>
          <p:cNvPr id="3" name="Marcador de contenido 2"/>
          <p:cNvSpPr>
            <a:spLocks noGrp="1"/>
          </p:cNvSpPr>
          <p:nvPr>
            <p:ph idx="1"/>
          </p:nvPr>
        </p:nvSpPr>
        <p:spPr>
          <a:xfrm>
            <a:off x="2589212" y="1447796"/>
            <a:ext cx="8540000" cy="3777622"/>
          </a:xfrm>
        </p:spPr>
        <p:txBody>
          <a:bodyPr>
            <a:normAutofit/>
          </a:bodyPr>
          <a:lstStyle/>
          <a:p>
            <a:r>
              <a:rPr lang="es-ES" dirty="0" smtClean="0"/>
              <a:t>4.3</a:t>
            </a:r>
            <a:r>
              <a:rPr lang="es-ES" dirty="0"/>
              <a:t>. ZONAS PARA EL PUNTO CAPTURA – REGION DE CAPTURA</a:t>
            </a:r>
            <a:r>
              <a:rPr lang="es-ES" dirty="0" smtClean="0"/>
              <a:t>.</a:t>
            </a:r>
          </a:p>
          <a:p>
            <a:endParaRPr lang="es-ES" dirty="0"/>
          </a:p>
          <a:p>
            <a:endParaRPr lang="es-ES" dirty="0" smtClean="0"/>
          </a:p>
          <a:p>
            <a:pPr marL="0" indent="0">
              <a:buNone/>
            </a:pPr>
            <a:endParaRPr lang="es-E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7134976" y="2193380"/>
            <a:ext cx="4924425" cy="3933825"/>
          </a:xfrm>
          <a:prstGeom prst="rect">
            <a:avLst/>
          </a:prstGeom>
          <a:noFill/>
          <a:ln>
            <a:noFill/>
          </a:ln>
        </p:spPr>
      </p:pic>
      <mc:AlternateContent xmlns:mc="http://schemas.openxmlformats.org/markup-compatibility/2006">
        <mc:Choice xmlns:a14="http://schemas.microsoft.com/office/drawing/2010/main" Requires="a14">
          <p:sp>
            <p:nvSpPr>
              <p:cNvPr id="5" name="Marcador de contenido 2"/>
              <p:cNvSpPr txBox="1">
                <a:spLocks/>
              </p:cNvSpPr>
              <p:nvPr/>
            </p:nvSpPr>
            <p:spPr>
              <a:xfrm>
                <a:off x="2589212" y="2271482"/>
                <a:ext cx="483427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ES" dirty="0" smtClean="0"/>
                  <a:t>De </a:t>
                </a:r>
                <a14:m>
                  <m:oMath xmlns:m="http://schemas.openxmlformats.org/officeDocument/2006/math">
                    <m:r>
                      <a:rPr lang="es-ES" i="1"/>
                      <m:t>𝑇</m:t>
                    </m:r>
                  </m:oMath>
                </a14:m>
                <a:r>
                  <a:rPr lang="es-ES" dirty="0"/>
                  <a:t> obtenemos:</a:t>
                </a:r>
              </a:p>
              <a:p>
                <a:pPr marL="0" indent="0">
                  <a:buFont typeface="Wingdings 3" charset="2"/>
                  <a:buNone/>
                </a:pPr>
                <a14:m>
                  <m:oMathPara xmlns:m="http://schemas.openxmlformats.org/officeDocument/2006/math">
                    <m:oMathParaPr>
                      <m:jc m:val="centerGroup"/>
                    </m:oMathParaPr>
                    <m:oMath xmlns:m="http://schemas.openxmlformats.org/officeDocument/2006/math">
                      <m:r>
                        <a:rPr lang="es-ES" i="1"/>
                        <m:t>−</m:t>
                      </m:r>
                      <m:f>
                        <m:fPr>
                          <m:ctrlPr>
                            <a:rPr lang="es-ES" i="1"/>
                          </m:ctrlPr>
                        </m:fPr>
                        <m:num>
                          <m:r>
                            <a:rPr lang="es-ES" i="1"/>
                            <m:t>𝑥</m:t>
                          </m:r>
                        </m:num>
                        <m:den>
                          <m:acc>
                            <m:accPr>
                              <m:chr m:val="̇"/>
                              <m:ctrlPr>
                                <a:rPr lang="es-ES" i="1"/>
                              </m:ctrlPr>
                            </m:accPr>
                            <m:e>
                              <m:r>
                                <a:rPr lang="es-ES" i="1"/>
                                <m:t>𝑥</m:t>
                              </m:r>
                            </m:e>
                          </m:acc>
                        </m:den>
                      </m:f>
                      <m:r>
                        <a:rPr lang="es-ES" i="1"/>
                        <m:t>≥1→−</m:t>
                      </m:r>
                      <m:r>
                        <a:rPr lang="es-ES" i="1"/>
                        <m:t>𝑥</m:t>
                      </m:r>
                      <m:r>
                        <a:rPr lang="es-ES" i="1"/>
                        <m:t>≥</m:t>
                      </m:r>
                      <m:acc>
                        <m:accPr>
                          <m:chr m:val="̇"/>
                          <m:ctrlPr>
                            <a:rPr lang="es-ES" i="1"/>
                          </m:ctrlPr>
                        </m:accPr>
                        <m:e>
                          <m:r>
                            <a:rPr lang="es-ES" i="1"/>
                            <m:t>𝑥</m:t>
                          </m:r>
                        </m:e>
                      </m:acc>
                    </m:oMath>
                  </m:oMathPara>
                </a14:m>
                <a:endParaRPr lang="es-ES" dirty="0"/>
              </a:p>
              <a:p>
                <a:r>
                  <a:rPr lang="es-ES" dirty="0"/>
                  <a:t>De </a:t>
                </a:r>
                <a14:m>
                  <m:oMath xmlns:m="http://schemas.openxmlformats.org/officeDocument/2006/math">
                    <m:sSub>
                      <m:sSubPr>
                        <m:ctrlPr>
                          <a:rPr lang="es-ES" i="1"/>
                        </m:ctrlPr>
                      </m:sSubPr>
                      <m:e>
                        <m:r>
                          <a:rPr lang="es-ES" i="1"/>
                          <m:t>𝑧</m:t>
                        </m:r>
                      </m:e>
                      <m:sub>
                        <m:r>
                          <a:rPr lang="es-ES" i="1"/>
                          <m:t>𝑐</m:t>
                        </m:r>
                      </m:sub>
                    </m:sSub>
                  </m:oMath>
                </a14:m>
                <a:r>
                  <a:rPr lang="es-ES" dirty="0"/>
                  <a:t> obtenemos</a:t>
                </a:r>
                <a:r>
                  <a:rPr lang="es-ES" dirty="0" smtClean="0"/>
                  <a:t>:</a:t>
                </a:r>
                <a:endParaRPr lang="es-ES" dirty="0"/>
              </a:p>
              <a:p>
                <a:pPr marL="0" indent="0">
                  <a:buFont typeface="Wingdings 3" charset="2"/>
                  <a:buNone/>
                </a:pPr>
                <a14:m>
                  <m:oMathPara xmlns:m="http://schemas.openxmlformats.org/officeDocument/2006/math">
                    <m:oMathParaPr>
                      <m:jc m:val="centerGroup"/>
                    </m:oMathParaPr>
                    <m:oMath xmlns:m="http://schemas.openxmlformats.org/officeDocument/2006/math">
                      <m:r>
                        <a:rPr lang="es-ES" i="1"/>
                        <m:t>𝑧</m:t>
                      </m:r>
                      <m:r>
                        <a:rPr lang="es-ES" i="1"/>
                        <m:t>−</m:t>
                      </m:r>
                      <m:f>
                        <m:fPr>
                          <m:ctrlPr>
                            <a:rPr lang="es-ES" i="1"/>
                          </m:ctrlPr>
                        </m:fPr>
                        <m:num>
                          <m:r>
                            <a:rPr lang="es-ES" i="1"/>
                            <m:t>𝑥</m:t>
                          </m:r>
                        </m:num>
                        <m:den>
                          <m:acc>
                            <m:accPr>
                              <m:chr m:val="̇"/>
                              <m:ctrlPr>
                                <a:rPr lang="es-ES" i="1"/>
                              </m:ctrlPr>
                            </m:accPr>
                            <m:e>
                              <m:r>
                                <a:rPr lang="es-ES" i="1"/>
                                <m:t>𝑥</m:t>
                              </m:r>
                            </m:e>
                          </m:acc>
                        </m:den>
                      </m:f>
                      <m:acc>
                        <m:accPr>
                          <m:chr m:val="̇"/>
                          <m:ctrlPr>
                            <a:rPr lang="es-ES" i="1"/>
                          </m:ctrlPr>
                        </m:accPr>
                        <m:e>
                          <m:r>
                            <a:rPr lang="es-ES" i="1"/>
                            <m:t>𝑧</m:t>
                          </m:r>
                        </m:e>
                      </m:acc>
                      <m:r>
                        <a:rPr lang="es-ES" i="1"/>
                        <m:t>−</m:t>
                      </m:r>
                      <m:f>
                        <m:fPr>
                          <m:ctrlPr>
                            <a:rPr lang="es-ES" i="1"/>
                          </m:ctrlPr>
                        </m:fPr>
                        <m:num>
                          <m:r>
                            <a:rPr lang="es-ES" i="1"/>
                            <m:t>1</m:t>
                          </m:r>
                        </m:num>
                        <m:den>
                          <m:r>
                            <a:rPr lang="es-ES" i="1"/>
                            <m:t>2</m:t>
                          </m:r>
                        </m:den>
                      </m:f>
                      <m:sSup>
                        <m:sSupPr>
                          <m:ctrlPr>
                            <a:rPr lang="es-ES" i="1"/>
                          </m:ctrlPr>
                        </m:sSupPr>
                        <m:e>
                          <m:d>
                            <m:dPr>
                              <m:ctrlPr>
                                <a:rPr lang="es-ES" i="1"/>
                              </m:ctrlPr>
                            </m:dPr>
                            <m:e>
                              <m:f>
                                <m:fPr>
                                  <m:ctrlPr>
                                    <a:rPr lang="es-ES" i="1"/>
                                  </m:ctrlPr>
                                </m:fPr>
                                <m:num>
                                  <m:r>
                                    <a:rPr lang="es-ES" i="1"/>
                                    <m:t>𝑥</m:t>
                                  </m:r>
                                </m:num>
                                <m:den>
                                  <m:acc>
                                    <m:accPr>
                                      <m:chr m:val="̇"/>
                                      <m:ctrlPr>
                                        <a:rPr lang="es-ES" i="1"/>
                                      </m:ctrlPr>
                                    </m:accPr>
                                    <m:e>
                                      <m:r>
                                        <a:rPr lang="es-ES" i="1"/>
                                        <m:t>𝑥</m:t>
                                      </m:r>
                                    </m:e>
                                  </m:acc>
                                </m:den>
                              </m:f>
                            </m:e>
                          </m:d>
                        </m:e>
                        <m:sup>
                          <m:r>
                            <a:rPr lang="es-ES" i="1"/>
                            <m:t>2</m:t>
                          </m:r>
                        </m:sup>
                      </m:sSup>
                      <m:r>
                        <a:rPr lang="es-ES" i="1"/>
                        <m:t>≥</m:t>
                      </m:r>
                      <m:f>
                        <m:fPr>
                          <m:ctrlPr>
                            <a:rPr lang="es-ES" i="1"/>
                          </m:ctrlPr>
                        </m:fPr>
                        <m:num>
                          <m:r>
                            <a:rPr lang="es-ES" i="1"/>
                            <m:t>1</m:t>
                          </m:r>
                        </m:num>
                        <m:den>
                          <m:r>
                            <a:rPr lang="es-ES" i="1"/>
                            <m:t>2</m:t>
                          </m:r>
                        </m:den>
                      </m:f>
                      <m:r>
                        <a:rPr lang="es-ES" i="1"/>
                        <m:t>→</m:t>
                      </m:r>
                      <m:r>
                        <a:rPr lang="es-ES" i="1"/>
                        <m:t>𝑧</m:t>
                      </m:r>
                      <m:r>
                        <a:rPr lang="es-ES" i="1"/>
                        <m:t>≥</m:t>
                      </m:r>
                      <m:f>
                        <m:fPr>
                          <m:ctrlPr>
                            <a:rPr lang="es-ES" i="1"/>
                          </m:ctrlPr>
                        </m:fPr>
                        <m:num>
                          <m:r>
                            <a:rPr lang="es-ES" i="1"/>
                            <m:t>1</m:t>
                          </m:r>
                        </m:num>
                        <m:den>
                          <m:r>
                            <a:rPr lang="es-ES" i="1"/>
                            <m:t>2</m:t>
                          </m:r>
                        </m:den>
                      </m:f>
                      <m:r>
                        <a:rPr lang="es-ES" i="1"/>
                        <m:t>+</m:t>
                      </m:r>
                      <m:f>
                        <m:fPr>
                          <m:ctrlPr>
                            <a:rPr lang="es-ES" i="1"/>
                          </m:ctrlPr>
                        </m:fPr>
                        <m:num>
                          <m:acc>
                            <m:accPr>
                              <m:chr m:val="̇"/>
                              <m:ctrlPr>
                                <a:rPr lang="es-ES" i="1"/>
                              </m:ctrlPr>
                            </m:accPr>
                            <m:e>
                              <m:r>
                                <a:rPr lang="es-ES" i="1"/>
                                <m:t>𝑧</m:t>
                              </m:r>
                            </m:e>
                          </m:acc>
                        </m:num>
                        <m:den>
                          <m:acc>
                            <m:accPr>
                              <m:chr m:val="̇"/>
                              <m:ctrlPr>
                                <a:rPr lang="es-ES" i="1"/>
                              </m:ctrlPr>
                            </m:accPr>
                            <m:e>
                              <m:r>
                                <a:rPr lang="es-ES" i="1"/>
                                <m:t>𝑥</m:t>
                              </m:r>
                            </m:e>
                          </m:acc>
                        </m:den>
                      </m:f>
                      <m:r>
                        <a:rPr lang="es-ES" i="1"/>
                        <m:t>𝑥</m:t>
                      </m:r>
                      <m:r>
                        <a:rPr lang="es-ES" i="1"/>
                        <m:t>+</m:t>
                      </m:r>
                      <m:f>
                        <m:fPr>
                          <m:ctrlPr>
                            <a:rPr lang="es-ES" i="1"/>
                          </m:ctrlPr>
                        </m:fPr>
                        <m:num>
                          <m:r>
                            <a:rPr lang="es-ES" i="1"/>
                            <m:t>1</m:t>
                          </m:r>
                        </m:num>
                        <m:den>
                          <m:r>
                            <a:rPr lang="es-ES" i="1"/>
                            <m:t>2</m:t>
                          </m:r>
                          <m:sSup>
                            <m:sSupPr>
                              <m:ctrlPr>
                                <a:rPr lang="es-ES" i="1"/>
                              </m:ctrlPr>
                            </m:sSupPr>
                            <m:e>
                              <m:acc>
                                <m:accPr>
                                  <m:chr m:val="̇"/>
                                  <m:ctrlPr>
                                    <a:rPr lang="es-ES" i="1"/>
                                  </m:ctrlPr>
                                </m:accPr>
                                <m:e>
                                  <m:r>
                                    <a:rPr lang="es-ES" i="1"/>
                                    <m:t>𝑥</m:t>
                                  </m:r>
                                </m:e>
                              </m:acc>
                            </m:e>
                            <m:sup>
                              <m:r>
                                <a:rPr lang="es-ES" i="1"/>
                                <m:t>2</m:t>
                              </m:r>
                            </m:sup>
                          </m:sSup>
                        </m:den>
                      </m:f>
                      <m:sSup>
                        <m:sSupPr>
                          <m:ctrlPr>
                            <a:rPr lang="es-ES" i="1"/>
                          </m:ctrlPr>
                        </m:sSupPr>
                        <m:e>
                          <m:r>
                            <a:rPr lang="es-ES" i="1"/>
                            <m:t>𝑥</m:t>
                          </m:r>
                        </m:e>
                        <m:sup>
                          <m:r>
                            <a:rPr lang="es-ES" i="1"/>
                            <m:t>2</m:t>
                          </m:r>
                        </m:sup>
                      </m:sSup>
                    </m:oMath>
                  </m:oMathPara>
                </a14:m>
                <a:endParaRPr lang="es-ES" dirty="0" smtClean="0"/>
              </a:p>
              <a:p>
                <a:pPr marL="0" indent="0">
                  <a:buFont typeface="Wingdings 3" charset="2"/>
                  <a:buNone/>
                </a:pPr>
                <a:endParaRPr lang="es-ES" dirty="0"/>
              </a:p>
              <a:p>
                <a:r>
                  <a:rPr lang="es-ES" dirty="0" smtClean="0"/>
                  <a:t>Usando simetría alrededor del CdM </a:t>
                </a:r>
                <a14:m>
                  <m:oMath xmlns:m="http://schemas.openxmlformats.org/officeDocument/2006/math">
                    <m:r>
                      <a:rPr lang="es-ES" i="1"/>
                      <m:t>𝑥</m:t>
                    </m:r>
                    <m:r>
                      <a:rPr lang="es-ES" i="1"/>
                      <m:t> = −</m:t>
                    </m:r>
                    <m:sSub>
                      <m:sSubPr>
                        <m:ctrlPr>
                          <a:rPr lang="es-ES" i="1"/>
                        </m:ctrlPr>
                      </m:sSubPr>
                      <m:e>
                        <m:r>
                          <a:rPr lang="es-ES" i="1"/>
                          <m:t>𝑥</m:t>
                        </m:r>
                      </m:e>
                      <m:sub>
                        <m:r>
                          <a:rPr lang="es-ES" i="1"/>
                          <m:t>0</m:t>
                        </m:r>
                      </m:sub>
                    </m:sSub>
                  </m:oMath>
                </a14:m>
                <a:r>
                  <a:rPr lang="es-ES" dirty="0"/>
                  <a:t> y </a:t>
                </a:r>
                <a14:m>
                  <m:oMath xmlns:m="http://schemas.openxmlformats.org/officeDocument/2006/math">
                    <m:r>
                      <a:rPr lang="es-ES" i="1"/>
                      <m:t>𝑧</m:t>
                    </m:r>
                    <m:r>
                      <a:rPr lang="es-ES" i="1"/>
                      <m:t> = −</m:t>
                    </m:r>
                    <m:sSub>
                      <m:sSubPr>
                        <m:ctrlPr>
                          <a:rPr lang="es-ES" i="1"/>
                        </m:ctrlPr>
                      </m:sSubPr>
                      <m:e>
                        <m:r>
                          <a:rPr lang="es-ES" i="1"/>
                          <m:t>𝑧</m:t>
                        </m:r>
                      </m:e>
                      <m:sub>
                        <m:r>
                          <a:rPr lang="es-ES" i="1"/>
                          <m:t>0</m:t>
                        </m:r>
                      </m:sub>
                    </m:sSub>
                  </m:oMath>
                </a14:m>
                <a:r>
                  <a:rPr lang="es-ES" dirty="0"/>
                  <a:t> </a:t>
                </a:r>
                <a:r>
                  <a:rPr lang="es-ES" dirty="0" smtClean="0"/>
                  <a:t>obtenemos</a:t>
                </a:r>
                <a:r>
                  <a:rPr lang="es-ES" dirty="0"/>
                  <a:t>:</a:t>
                </a:r>
              </a:p>
              <a:p>
                <a:pPr marL="0" indent="0">
                  <a:buFont typeface="Wingdings 3" charset="2"/>
                  <a:buNone/>
                </a:pPr>
                <a14:m>
                  <m:oMathPara xmlns:m="http://schemas.openxmlformats.org/officeDocument/2006/math">
                    <m:oMathParaPr>
                      <m:jc m:val="centerGroup"/>
                    </m:oMathParaPr>
                    <m:oMath xmlns:m="http://schemas.openxmlformats.org/officeDocument/2006/math">
                      <m:sSub>
                        <m:sSubPr>
                          <m:ctrlPr>
                            <a:rPr lang="es-ES" i="1"/>
                          </m:ctrlPr>
                        </m:sSubPr>
                        <m:e>
                          <m:r>
                            <a:rPr lang="es-ES" i="1"/>
                            <m:t>𝑥</m:t>
                          </m:r>
                        </m:e>
                        <m:sub>
                          <m:r>
                            <a:rPr lang="es-ES" i="1"/>
                            <m:t>0</m:t>
                          </m:r>
                        </m:sub>
                      </m:sSub>
                      <m:r>
                        <a:rPr lang="es-ES" i="1"/>
                        <m:t>≥</m:t>
                      </m:r>
                      <m:acc>
                        <m:accPr>
                          <m:chr m:val="̇"/>
                          <m:ctrlPr>
                            <a:rPr lang="es-ES" i="1"/>
                          </m:ctrlPr>
                        </m:accPr>
                        <m:e>
                          <m:r>
                            <a:rPr lang="es-ES" i="1"/>
                            <m:t>𝑥</m:t>
                          </m:r>
                        </m:e>
                      </m:acc>
                    </m:oMath>
                  </m:oMathPara>
                </a14:m>
                <a:endParaRPr lang="es-ES" dirty="0"/>
              </a:p>
              <a:p>
                <a:pPr marL="0" indent="0">
                  <a:buFont typeface="Wingdings 3" charset="2"/>
                  <a:buNone/>
                </a:pPr>
                <a14:m>
                  <m:oMathPara xmlns:m="http://schemas.openxmlformats.org/officeDocument/2006/math">
                    <m:oMathParaPr>
                      <m:jc m:val="centerGroup"/>
                    </m:oMathParaPr>
                    <m:oMath xmlns:m="http://schemas.openxmlformats.org/officeDocument/2006/math">
                      <m:r>
                        <a:rPr lang="es-ES" i="1"/>
                        <m:t>−</m:t>
                      </m:r>
                      <m:f>
                        <m:fPr>
                          <m:ctrlPr>
                            <a:rPr lang="es-ES" i="1"/>
                          </m:ctrlPr>
                        </m:fPr>
                        <m:num>
                          <m:r>
                            <a:rPr lang="es-ES" i="1"/>
                            <m:t>1</m:t>
                          </m:r>
                        </m:num>
                        <m:den>
                          <m:r>
                            <a:rPr lang="es-ES" i="1"/>
                            <m:t>2</m:t>
                          </m:r>
                        </m:den>
                      </m:f>
                      <m:r>
                        <a:rPr lang="es-ES" i="1"/>
                        <m:t>+</m:t>
                      </m:r>
                      <m:f>
                        <m:fPr>
                          <m:ctrlPr>
                            <a:rPr lang="es-ES" i="1"/>
                          </m:ctrlPr>
                        </m:fPr>
                        <m:num>
                          <m:acc>
                            <m:accPr>
                              <m:chr m:val="̇"/>
                              <m:ctrlPr>
                                <a:rPr lang="es-ES" i="1"/>
                              </m:ctrlPr>
                            </m:accPr>
                            <m:e>
                              <m:r>
                                <a:rPr lang="es-ES" i="1"/>
                                <m:t>𝑧</m:t>
                              </m:r>
                            </m:e>
                          </m:acc>
                        </m:num>
                        <m:den>
                          <m:acc>
                            <m:accPr>
                              <m:chr m:val="̇"/>
                              <m:ctrlPr>
                                <a:rPr lang="es-ES" i="1"/>
                              </m:ctrlPr>
                            </m:accPr>
                            <m:e>
                              <m:r>
                                <a:rPr lang="es-ES" i="1"/>
                                <m:t>𝑥</m:t>
                              </m:r>
                            </m:e>
                          </m:acc>
                        </m:den>
                      </m:f>
                      <m:sSub>
                        <m:sSubPr>
                          <m:ctrlPr>
                            <a:rPr lang="es-ES" i="1"/>
                          </m:ctrlPr>
                        </m:sSubPr>
                        <m:e>
                          <m:r>
                            <a:rPr lang="es-ES" i="1"/>
                            <m:t>𝑥</m:t>
                          </m:r>
                        </m:e>
                        <m:sub>
                          <m:r>
                            <a:rPr lang="es-ES" i="1"/>
                            <m:t>0</m:t>
                          </m:r>
                        </m:sub>
                      </m:sSub>
                      <m:r>
                        <a:rPr lang="es-ES" i="1"/>
                        <m:t>−</m:t>
                      </m:r>
                      <m:f>
                        <m:fPr>
                          <m:ctrlPr>
                            <a:rPr lang="es-ES" i="1"/>
                          </m:ctrlPr>
                        </m:fPr>
                        <m:num>
                          <m:r>
                            <a:rPr lang="es-ES" i="1"/>
                            <m:t>1</m:t>
                          </m:r>
                        </m:num>
                        <m:den>
                          <m:r>
                            <a:rPr lang="es-ES" i="1"/>
                            <m:t>2</m:t>
                          </m:r>
                          <m:sSup>
                            <m:sSupPr>
                              <m:ctrlPr>
                                <a:rPr lang="es-ES" i="1"/>
                              </m:ctrlPr>
                            </m:sSupPr>
                            <m:e>
                              <m:acc>
                                <m:accPr>
                                  <m:chr m:val="̇"/>
                                  <m:ctrlPr>
                                    <a:rPr lang="es-ES" i="1"/>
                                  </m:ctrlPr>
                                </m:accPr>
                                <m:e>
                                  <m:r>
                                    <a:rPr lang="es-ES" i="1"/>
                                    <m:t>𝑥</m:t>
                                  </m:r>
                                </m:e>
                              </m:acc>
                            </m:e>
                            <m:sup>
                              <m:r>
                                <a:rPr lang="es-ES" i="1"/>
                                <m:t>2</m:t>
                              </m:r>
                            </m:sup>
                          </m:sSup>
                        </m:den>
                      </m:f>
                      <m:sSubSup>
                        <m:sSubSupPr>
                          <m:ctrlPr>
                            <a:rPr lang="es-ES" i="1"/>
                          </m:ctrlPr>
                        </m:sSubSupPr>
                        <m:e>
                          <m:r>
                            <a:rPr lang="es-ES" i="1"/>
                            <m:t>𝑥</m:t>
                          </m:r>
                        </m:e>
                        <m:sub>
                          <m:r>
                            <a:rPr lang="es-ES" i="1"/>
                            <m:t>0</m:t>
                          </m:r>
                        </m:sub>
                        <m:sup>
                          <m:r>
                            <a:rPr lang="es-ES" i="1"/>
                            <m:t>2</m:t>
                          </m:r>
                        </m:sup>
                      </m:sSubSup>
                      <m:r>
                        <a:rPr lang="es-ES" i="1"/>
                        <m:t>≥</m:t>
                      </m:r>
                      <m:sSub>
                        <m:sSubPr>
                          <m:ctrlPr>
                            <a:rPr lang="es-ES" i="1"/>
                          </m:ctrlPr>
                        </m:sSubPr>
                        <m:e>
                          <m:r>
                            <a:rPr lang="es-ES" i="1"/>
                            <m:t>𝑧</m:t>
                          </m:r>
                        </m:e>
                        <m:sub>
                          <m:r>
                            <a:rPr lang="es-ES" i="1"/>
                            <m:t>0</m:t>
                          </m:r>
                        </m:sub>
                      </m:sSub>
                    </m:oMath>
                  </m:oMathPara>
                </a14:m>
                <a:endParaRPr lang="es-ES" dirty="0"/>
              </a:p>
              <a:p>
                <a:endParaRPr lang="es-ES" dirty="0" smtClean="0"/>
              </a:p>
              <a:p>
                <a:pPr marL="0" indent="0">
                  <a:buFont typeface="Wingdings 3" charset="2"/>
                  <a:buNone/>
                </a:pPr>
                <a:endParaRPr lang="es-ES" dirty="0"/>
              </a:p>
            </p:txBody>
          </p:sp>
        </mc:Choice>
        <mc:Fallback>
          <p:sp>
            <p:nvSpPr>
              <p:cNvPr id="5" name="Marcador de contenido 2"/>
              <p:cNvSpPr txBox="1">
                <a:spLocks noRot="1" noChangeAspect="1" noMove="1" noResize="1" noEditPoints="1" noAdjustHandles="1" noChangeArrowheads="1" noChangeShapeType="1" noTextEdit="1"/>
              </p:cNvSpPr>
              <p:nvPr/>
            </p:nvSpPr>
            <p:spPr>
              <a:xfrm>
                <a:off x="2589212" y="2271482"/>
                <a:ext cx="4834272" cy="3777622"/>
              </a:xfrm>
              <a:prstGeom prst="rect">
                <a:avLst/>
              </a:prstGeom>
              <a:blipFill rotWithShape="0">
                <a:blip r:embed="rId3"/>
                <a:stretch>
                  <a:fillRect l="-883" t="-969"/>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 name="Rectángulo 5"/>
              <p:cNvSpPr/>
              <p:nvPr/>
            </p:nvSpPr>
            <p:spPr>
              <a:xfrm>
                <a:off x="7167804" y="6127205"/>
                <a:ext cx="5024196" cy="483466"/>
              </a:xfrm>
              <a:prstGeom prst="rect">
                <a:avLst/>
              </a:prstGeom>
            </p:spPr>
            <p:txBody>
              <a:bodyPr wrap="none">
                <a:spAutoFit/>
              </a:bodyPr>
              <a:lstStyle/>
              <a:p>
                <a:r>
                  <a:rPr lang="es-ES" dirty="0" smtClean="0">
                    <a:effectLst/>
                    <a:latin typeface="Arial" panose="020B0604020202020204" pitchFamily="34" charset="0"/>
                    <a:ea typeface="Times New Roman" panose="02020603050405020304" pitchFamily="18" charset="0"/>
                  </a:rPr>
                  <a:t>CdM en </a:t>
                </a:r>
                <a14:m>
                  <m:oMath xmlns:m="http://schemas.openxmlformats.org/officeDocument/2006/math">
                    <m:d>
                      <m:dPr>
                        <m:ctrlPr>
                          <a:rPr lang="es-ES" i="1">
                            <a:effectLst/>
                            <a:latin typeface="Cambria Math" panose="02040503050406030204" pitchFamily="18" charset="0"/>
                            <a:ea typeface="Times New Roman" panose="02020603050405020304" pitchFamily="18" charset="0"/>
                            <a:cs typeface="Arial" panose="020B0604020202020204" pitchFamily="34" charset="0"/>
                          </a:rPr>
                        </m:ctrlPr>
                      </m:dPr>
                      <m:e>
                        <m:r>
                          <a:rPr lang="es-ES" i="1">
                            <a:effectLst/>
                            <a:latin typeface="Cambria Math" panose="02040503050406030204" pitchFamily="18" charset="0"/>
                            <a:ea typeface="Times New Roman" panose="02020603050405020304" pitchFamily="18" charset="0"/>
                            <a:cs typeface="Arial" panose="020B0604020202020204" pitchFamily="34" charset="0"/>
                          </a:rPr>
                          <m:t>𝑥</m:t>
                        </m:r>
                        <m:r>
                          <a:rPr lang="es-ES" i="1">
                            <a:effectLst/>
                            <a:latin typeface="Cambria Math" panose="02040503050406030204" pitchFamily="18" charset="0"/>
                            <a:ea typeface="Times New Roman" panose="02020603050405020304" pitchFamily="18" charset="0"/>
                            <a:cs typeface="Arial" panose="020B0604020202020204" pitchFamily="34" charset="0"/>
                          </a:rPr>
                          <m:t>,</m:t>
                        </m:r>
                        <m:r>
                          <a:rPr lang="es-ES" i="1">
                            <a:effectLst/>
                            <a:latin typeface="Cambria Math" panose="02040503050406030204" pitchFamily="18" charset="0"/>
                            <a:ea typeface="Times New Roman" panose="02020603050405020304" pitchFamily="18" charset="0"/>
                            <a:cs typeface="Arial" panose="020B0604020202020204" pitchFamily="34" charset="0"/>
                          </a:rPr>
                          <m:t>𝑧</m:t>
                        </m:r>
                      </m:e>
                    </m:d>
                    <m:r>
                      <a:rPr lang="es-ES" i="1">
                        <a:effectLst/>
                        <a:latin typeface="Cambria Math" panose="02040503050406030204" pitchFamily="18" charset="0"/>
                        <a:ea typeface="Times New Roman" panose="02020603050405020304" pitchFamily="18" charset="0"/>
                        <a:cs typeface="Arial" panose="020B0604020202020204" pitchFamily="34" charset="0"/>
                      </a:rPr>
                      <m:t>=</m:t>
                    </m:r>
                    <m:d>
                      <m:dPr>
                        <m:ctrlPr>
                          <a:rPr lang="es-ES" i="1">
                            <a:effectLst/>
                            <a:latin typeface="Cambria Math" panose="02040503050406030204" pitchFamily="18" charset="0"/>
                            <a:ea typeface="Times New Roman" panose="02020603050405020304" pitchFamily="18" charset="0"/>
                            <a:cs typeface="Arial" panose="020B0604020202020204" pitchFamily="34" charset="0"/>
                          </a:rPr>
                        </m:ctrlPr>
                      </m:dPr>
                      <m:e>
                        <m:r>
                          <a:rPr lang="es-ES" i="1">
                            <a:effectLst/>
                            <a:latin typeface="Cambria Math" panose="02040503050406030204" pitchFamily="18" charset="0"/>
                            <a:ea typeface="Times New Roman" panose="02020603050405020304" pitchFamily="18" charset="0"/>
                            <a:cs typeface="Arial" panose="020B0604020202020204" pitchFamily="34" charset="0"/>
                          </a:rPr>
                          <m:t>0,0</m:t>
                        </m:r>
                      </m:e>
                    </m:d>
                  </m:oMath>
                </a14:m>
                <a:r>
                  <a:rPr lang="es-ES" dirty="0">
                    <a:effectLst/>
                    <a:latin typeface="Arial" panose="020B0604020202020204" pitchFamily="34" charset="0"/>
                    <a:ea typeface="Times New Roman" panose="02020603050405020304" pitchFamily="18" charset="0"/>
                  </a:rPr>
                  <a:t>. Valores para </a:t>
                </a:r>
                <a14:m>
                  <m:oMath xmlns:m="http://schemas.openxmlformats.org/officeDocument/2006/math">
                    <m:acc>
                      <m:accPr>
                        <m:chr m:val="̇"/>
                        <m:ctrlPr>
                          <a:rPr lang="es-ES" i="1">
                            <a:effectLst/>
                            <a:latin typeface="Cambria Math" panose="02040503050406030204" pitchFamily="18" charset="0"/>
                            <a:ea typeface="Times New Roman" panose="02020603050405020304" pitchFamily="18" charset="0"/>
                            <a:cs typeface="Arial" panose="020B0604020202020204" pitchFamily="34" charset="0"/>
                          </a:rPr>
                        </m:ctrlPr>
                      </m:accPr>
                      <m:e>
                        <m:r>
                          <a:rPr lang="es-ES" i="1">
                            <a:effectLst/>
                            <a:latin typeface="Cambria Math" panose="02040503050406030204" pitchFamily="18" charset="0"/>
                            <a:ea typeface="Times New Roman" panose="02020603050405020304" pitchFamily="18" charset="0"/>
                            <a:cs typeface="Arial" panose="020B0604020202020204" pitchFamily="34" charset="0"/>
                          </a:rPr>
                          <m:t>𝑥</m:t>
                        </m:r>
                      </m:e>
                    </m:acc>
                    <m:r>
                      <a:rPr lang="es-ES" i="1">
                        <a:effectLst/>
                        <a:latin typeface="Cambria Math" panose="02040503050406030204" pitchFamily="18" charset="0"/>
                        <a:ea typeface="Times New Roman" panose="02020603050405020304" pitchFamily="18" charset="0"/>
                        <a:cs typeface="Arial" panose="020B0604020202020204" pitchFamily="34" charset="0"/>
                      </a:rPr>
                      <m:t>=1, </m:t>
                    </m:r>
                    <m:acc>
                      <m:accPr>
                        <m:chr m:val="̇"/>
                        <m:ctrlPr>
                          <a:rPr lang="es-ES" i="1">
                            <a:effectLst/>
                            <a:latin typeface="Cambria Math" panose="02040503050406030204" pitchFamily="18" charset="0"/>
                            <a:ea typeface="Times New Roman" panose="02020603050405020304" pitchFamily="18" charset="0"/>
                            <a:cs typeface="Arial" panose="020B0604020202020204" pitchFamily="34" charset="0"/>
                          </a:rPr>
                        </m:ctrlPr>
                      </m:accPr>
                      <m:e>
                        <m:r>
                          <a:rPr lang="es-ES" i="1">
                            <a:effectLst/>
                            <a:latin typeface="Cambria Math" panose="02040503050406030204" pitchFamily="18" charset="0"/>
                            <a:ea typeface="Times New Roman" panose="02020603050405020304" pitchFamily="18" charset="0"/>
                            <a:cs typeface="Arial" panose="020B0604020202020204" pitchFamily="34" charset="0"/>
                          </a:rPr>
                          <m:t>𝑧</m:t>
                        </m:r>
                      </m:e>
                    </m:acc>
                    <m:r>
                      <a:rPr lang="es-ES" i="1">
                        <a:effectLst/>
                        <a:latin typeface="Cambria Math" panose="02040503050406030204" pitchFamily="18" charset="0"/>
                        <a:ea typeface="Times New Roman" panose="02020603050405020304" pitchFamily="18" charset="0"/>
                        <a:cs typeface="Arial" panose="020B0604020202020204" pitchFamily="34" charset="0"/>
                      </a:rPr>
                      <m:t>=</m:t>
                    </m:r>
                    <m:f>
                      <m:fPr>
                        <m:ctrlPr>
                          <a:rPr lang="es-ES" i="1">
                            <a:effectLst/>
                            <a:latin typeface="Cambria Math" panose="02040503050406030204" pitchFamily="18" charset="0"/>
                            <a:ea typeface="Times New Roman" panose="02020603050405020304" pitchFamily="18" charset="0"/>
                            <a:cs typeface="Arial" panose="020B0604020202020204" pitchFamily="34" charset="0"/>
                          </a:rPr>
                        </m:ctrlPr>
                      </m:fPr>
                      <m:num>
                        <m:r>
                          <a:rPr lang="es-ES" i="1">
                            <a:effectLst/>
                            <a:latin typeface="Cambria Math" panose="02040503050406030204" pitchFamily="18" charset="0"/>
                            <a:ea typeface="Times New Roman" panose="02020603050405020304" pitchFamily="18" charset="0"/>
                            <a:cs typeface="Arial" panose="020B0604020202020204" pitchFamily="34" charset="0"/>
                          </a:rPr>
                          <m:t>1</m:t>
                        </m:r>
                      </m:num>
                      <m:den>
                        <m:r>
                          <a:rPr lang="es-ES" i="1">
                            <a:effectLst/>
                            <a:latin typeface="Cambria Math" panose="02040503050406030204" pitchFamily="18" charset="0"/>
                            <a:ea typeface="Times New Roman" panose="02020603050405020304" pitchFamily="18" charset="0"/>
                            <a:cs typeface="Arial" panose="020B0604020202020204" pitchFamily="34" charset="0"/>
                          </a:rPr>
                          <m:t>4</m:t>
                        </m:r>
                      </m:den>
                    </m:f>
                  </m:oMath>
                </a14:m>
                <a:endParaRPr lang="es-ES" dirty="0"/>
              </a:p>
            </p:txBody>
          </p:sp>
        </mc:Choice>
        <mc:Fallback>
          <p:sp>
            <p:nvSpPr>
              <p:cNvPr id="6" name="Rectángulo 5"/>
              <p:cNvSpPr>
                <a:spLocks noRot="1" noChangeAspect="1" noMove="1" noResize="1" noEditPoints="1" noAdjustHandles="1" noChangeArrowheads="1" noChangeShapeType="1" noTextEdit="1"/>
              </p:cNvSpPr>
              <p:nvPr/>
            </p:nvSpPr>
            <p:spPr>
              <a:xfrm>
                <a:off x="7167804" y="6127205"/>
                <a:ext cx="5024196" cy="483466"/>
              </a:xfrm>
              <a:prstGeom prst="rect">
                <a:avLst/>
              </a:prstGeom>
              <a:blipFill rotWithShape="0">
                <a:blip r:embed="rId4"/>
                <a:stretch>
                  <a:fillRect l="-1092" b="-7595"/>
                </a:stretch>
              </a:blipFill>
            </p:spPr>
            <p:txBody>
              <a:bodyPr/>
              <a:lstStyle/>
              <a:p>
                <a:r>
                  <a:rPr lang="es-ES">
                    <a:noFill/>
                  </a:rPr>
                  <a:t> </a:t>
                </a:r>
              </a:p>
            </p:txBody>
          </p:sp>
        </mc:Fallback>
      </mc:AlternateContent>
    </p:spTree>
    <p:extLst>
      <p:ext uri="{BB962C8B-B14F-4D97-AF65-F5344CB8AC3E}">
        <p14:creationId xmlns:p14="http://schemas.microsoft.com/office/powerpoint/2010/main" val="877081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IV:</a:t>
            </a:r>
            <a:endParaRPr lang="es-ES" b="1" dirty="0"/>
          </a:p>
        </p:txBody>
      </p:sp>
      <p:sp>
        <p:nvSpPr>
          <p:cNvPr id="3" name="Marcador de contenido 2"/>
          <p:cNvSpPr>
            <a:spLocks noGrp="1"/>
          </p:cNvSpPr>
          <p:nvPr>
            <p:ph idx="1"/>
          </p:nvPr>
        </p:nvSpPr>
        <p:spPr>
          <a:xfrm>
            <a:off x="2589212" y="1447795"/>
            <a:ext cx="8540000" cy="5217699"/>
          </a:xfrm>
        </p:spPr>
        <p:txBody>
          <a:bodyPr>
            <a:normAutofit/>
          </a:bodyPr>
          <a:lstStyle/>
          <a:p>
            <a:r>
              <a:rPr lang="es-ES" dirty="0" smtClean="0"/>
              <a:t>4.4. CONTRASTACIÓN DE HIPÓTESIS.</a:t>
            </a:r>
          </a:p>
          <a:p>
            <a:pPr lvl="0"/>
            <a:r>
              <a:rPr lang="es-ES" dirty="0" smtClean="0"/>
              <a:t>Confirmamos </a:t>
            </a:r>
            <a:r>
              <a:rPr lang="es-ES" dirty="0"/>
              <a:t>que existe un cambio de variables que reducen el sistema de cuatro a dos </a:t>
            </a:r>
            <a:r>
              <a:rPr lang="es-ES" dirty="0" smtClean="0"/>
              <a:t>variables, </a:t>
            </a:r>
            <a:r>
              <a:rPr lang="es-ES" dirty="0"/>
              <a:t>las cuales son autónomas y el resto del sistema es ISS </a:t>
            </a:r>
            <a:r>
              <a:rPr lang="es-ES" dirty="0" smtClean="0"/>
              <a:t>en el </a:t>
            </a:r>
            <a:r>
              <a:rPr lang="es-ES" dirty="0"/>
              <a:t>capítulo 3.2.</a:t>
            </a:r>
          </a:p>
          <a:p>
            <a:pPr lvl="0"/>
            <a:r>
              <a:rPr lang="es-ES" dirty="0"/>
              <a:t>E</a:t>
            </a:r>
            <a:r>
              <a:rPr lang="es-ES" dirty="0" smtClean="0"/>
              <a:t>xiste </a:t>
            </a:r>
            <a:r>
              <a:rPr lang="es-ES" dirty="0"/>
              <a:t>una superficie en el plano de fase reducido estable donde se puede aplicar Control por Modo </a:t>
            </a:r>
            <a:r>
              <a:rPr lang="es-ES" dirty="0" smtClean="0"/>
              <a:t>Deslizante, como se </a:t>
            </a:r>
            <a:r>
              <a:rPr lang="es-ES" dirty="0"/>
              <a:t>observa en la sección 3.3</a:t>
            </a:r>
          </a:p>
          <a:p>
            <a:pPr lvl="0" algn="just"/>
            <a:r>
              <a:rPr lang="es-ES" dirty="0"/>
              <a:t>Se pudo lograr estabilidad bajo la restricción de contacto unilateral y saturación de entrada haciendo cambios en los parámetros de control comúnmente </a:t>
            </a:r>
            <a:r>
              <a:rPr lang="es-ES" dirty="0" smtClean="0"/>
              <a:t>usados</a:t>
            </a:r>
          </a:p>
          <a:p>
            <a:pPr lvl="0" algn="just"/>
            <a:r>
              <a:rPr lang="es-ES" dirty="0" smtClean="0"/>
              <a:t>En </a:t>
            </a:r>
            <a:r>
              <a:rPr lang="es-ES" dirty="0"/>
              <a:t>la sección 4.1 se prueba que se puede estabilizar en toda la región donde es físicamente posible hacerlo con las restricciones </a:t>
            </a:r>
            <a:r>
              <a:rPr lang="es-ES" dirty="0" smtClean="0"/>
              <a:t>planteadas.</a:t>
            </a:r>
            <a:endParaRPr lang="es-ES" dirty="0"/>
          </a:p>
        </p:txBody>
      </p:sp>
    </p:spTree>
    <p:extLst>
      <p:ext uri="{BB962C8B-B14F-4D97-AF65-F5344CB8AC3E}">
        <p14:creationId xmlns:p14="http://schemas.microsoft.com/office/powerpoint/2010/main" val="3800706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IV:</a:t>
            </a:r>
            <a:endParaRPr lang="es-ES" b="1" dirty="0"/>
          </a:p>
        </p:txBody>
      </p:sp>
      <p:sp>
        <p:nvSpPr>
          <p:cNvPr id="3" name="Marcador de contenido 2"/>
          <p:cNvSpPr>
            <a:spLocks noGrp="1"/>
          </p:cNvSpPr>
          <p:nvPr>
            <p:ph idx="1"/>
          </p:nvPr>
        </p:nvSpPr>
        <p:spPr>
          <a:xfrm>
            <a:off x="2589212" y="1447795"/>
            <a:ext cx="8540000" cy="5217699"/>
          </a:xfrm>
        </p:spPr>
        <p:txBody>
          <a:bodyPr>
            <a:normAutofit/>
          </a:bodyPr>
          <a:lstStyle/>
          <a:p>
            <a:r>
              <a:rPr lang="es-ES" dirty="0" smtClean="0"/>
              <a:t>4.4. CONTRASTACIÓN DE HIPÓTESIS.</a:t>
            </a:r>
          </a:p>
          <a:p>
            <a:endParaRPr lang="es-ES" dirty="0" smtClean="0"/>
          </a:p>
          <a:p>
            <a:r>
              <a:rPr lang="es-ES" dirty="0" smtClean="0"/>
              <a:t>En </a:t>
            </a:r>
            <a:r>
              <a:rPr lang="es-ES" dirty="0"/>
              <a:t>general afirmamos entonces que la hipótesis general es cierta: Existe un controlador basado en Control por Modo Deslizante que estabiliza el Péndulo Invertido de Altura Variable bajo condiciones de contacto unilateral y saturación de entrada en donde es posible controlarlo</a:t>
            </a:r>
            <a:endParaRPr lang="es-ES" dirty="0"/>
          </a:p>
        </p:txBody>
      </p:sp>
    </p:spTree>
    <p:extLst>
      <p:ext uri="{BB962C8B-B14F-4D97-AF65-F5344CB8AC3E}">
        <p14:creationId xmlns:p14="http://schemas.microsoft.com/office/powerpoint/2010/main" val="3193535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CONCLUSIONES</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2133600"/>
                <a:ext cx="8915400" cy="4435642"/>
              </a:xfrm>
            </p:spPr>
            <p:txBody>
              <a:bodyPr>
                <a:normAutofit lnSpcReduction="10000"/>
              </a:bodyPr>
              <a:lstStyle/>
              <a:p>
                <a:pPr algn="just"/>
                <a:r>
                  <a:rPr lang="es-ES" dirty="0" smtClean="0"/>
                  <a:t>Se ha logrado estabilizar el Péndulo Invertido de Altura Variable con las restricciones presentadas desde el inicio de la investigación: Considerar contacto unilateral y Saturación de Entrada, como se demuestra en las subsecciones 3.3 y 4.2. </a:t>
                </a:r>
              </a:p>
              <a:p>
                <a:pPr algn="just"/>
                <a:r>
                  <a:rPr lang="es-ES" dirty="0"/>
                  <a:t>Es posible y útil analizar el sistema de 4 variables de estado </a:t>
                </a:r>
                <a14:m>
                  <m:oMath xmlns:m="http://schemas.openxmlformats.org/officeDocument/2006/math">
                    <m:r>
                      <a:rPr lang="es-ES" i="1"/>
                      <m:t>(</m:t>
                    </m:r>
                    <m:r>
                      <a:rPr lang="es-ES" i="1"/>
                      <m:t>𝑥</m:t>
                    </m:r>
                    <m:r>
                      <a:rPr lang="es-ES" i="1"/>
                      <m:t>,</m:t>
                    </m:r>
                    <m:r>
                      <a:rPr lang="es-ES" i="1"/>
                      <m:t>𝑧</m:t>
                    </m:r>
                    <m:r>
                      <a:rPr lang="es-ES" i="1"/>
                      <m:t>,</m:t>
                    </m:r>
                    <m:acc>
                      <m:accPr>
                        <m:chr m:val="̇"/>
                        <m:ctrlPr>
                          <a:rPr lang="es-ES" i="1"/>
                        </m:ctrlPr>
                      </m:accPr>
                      <m:e>
                        <m:r>
                          <a:rPr lang="es-ES" i="1"/>
                          <m:t>𝑥</m:t>
                        </m:r>
                      </m:e>
                    </m:acc>
                    <m:r>
                      <a:rPr lang="es-ES" i="1"/>
                      <m:t>,</m:t>
                    </m:r>
                    <m:acc>
                      <m:accPr>
                        <m:chr m:val="̇"/>
                        <m:ctrlPr>
                          <a:rPr lang="es-ES" i="1"/>
                        </m:ctrlPr>
                      </m:accPr>
                      <m:e>
                        <m:r>
                          <a:rPr lang="es-ES" i="1"/>
                          <m:t>𝑧</m:t>
                        </m:r>
                      </m:e>
                    </m:acc>
                    <m:r>
                      <a:rPr lang="es-ES" i="1"/>
                      <m:t>)</m:t>
                    </m:r>
                  </m:oMath>
                </a14:m>
                <a:r>
                  <a:rPr lang="es-ES" dirty="0"/>
                  <a:t> en otras 2 más simples </a:t>
                </a:r>
                <a14:m>
                  <m:oMath xmlns:m="http://schemas.openxmlformats.org/officeDocument/2006/math">
                    <m:d>
                      <m:dPr>
                        <m:ctrlPr>
                          <a:rPr lang="es-ES" i="1"/>
                        </m:ctrlPr>
                      </m:dPr>
                      <m:e>
                        <m:r>
                          <a:rPr lang="es-ES" i="1"/>
                          <m:t>𝑇</m:t>
                        </m:r>
                        <m:r>
                          <a:rPr lang="es-ES" i="1"/>
                          <m:t>,</m:t>
                        </m:r>
                        <m:sSub>
                          <m:sSubPr>
                            <m:ctrlPr>
                              <a:rPr lang="es-ES" i="1"/>
                            </m:ctrlPr>
                          </m:sSubPr>
                          <m:e>
                            <m:r>
                              <a:rPr lang="es-ES" i="1"/>
                              <m:t>𝑧</m:t>
                            </m:r>
                          </m:e>
                          <m:sub>
                            <m:r>
                              <a:rPr lang="es-ES" i="1"/>
                              <m:t>𝑐</m:t>
                            </m:r>
                          </m:sub>
                        </m:sSub>
                        <m:r>
                          <a:rPr lang="es-ES" i="1"/>
                          <m:t> </m:t>
                        </m:r>
                      </m:e>
                    </m:d>
                  </m:oMath>
                </a14:m>
                <a:r>
                  <a:rPr lang="es-ES" dirty="0"/>
                  <a:t> y entender cómo se comporta el sistema aquí. </a:t>
                </a:r>
                <a:endParaRPr lang="es-ES" dirty="0" smtClean="0"/>
              </a:p>
              <a:p>
                <a:pPr lvl="0" algn="just"/>
                <a:r>
                  <a:rPr lang="es-ES" dirty="0"/>
                  <a:t>Existe un Control por Modo Deslizante en función a la altura final deseada que estabiliza el sistema aún bajo saturación de entrada, el cuál además escogiendo apropiadamente ganancias, controla en todo el espacio donde es posible físicamente estabilizar. Este control se indica en la subsección 3.3.</a:t>
                </a:r>
              </a:p>
              <a:p>
                <a:pPr lvl="0" algn="just"/>
                <a:r>
                  <a:rPr lang="es-ES" dirty="0"/>
                  <a:t>Respecto a la saturación, concluimos que es eficiente usar una ganancia mayor o igual a una constante mínima, que incremente su valor mientras más cerca está de la frontera de estabilización </a:t>
                </a:r>
                <a14:m>
                  <m:oMath xmlns:m="http://schemas.openxmlformats.org/officeDocument/2006/math">
                    <m:sSub>
                      <m:sSubPr>
                        <m:ctrlPr>
                          <a:rPr lang="es-ES" i="1"/>
                        </m:ctrlPr>
                      </m:sSubPr>
                      <m:e>
                        <m:r>
                          <a:rPr lang="es-ES" i="1"/>
                          <m:t>𝐷</m:t>
                        </m:r>
                      </m:e>
                      <m:sub>
                        <m:r>
                          <a:rPr lang="es-ES" i="1"/>
                          <m:t>𝑠</m:t>
                        </m:r>
                      </m:sub>
                    </m:sSub>
                  </m:oMath>
                </a14:m>
                <a:r>
                  <a:rPr lang="es-ES" dirty="0" smtClean="0"/>
                  <a:t>, como </a:t>
                </a:r>
                <a:r>
                  <a:rPr lang="es-ES" dirty="0"/>
                  <a:t>se detalla en la subsección 3.3.</a:t>
                </a:r>
              </a:p>
              <a:p>
                <a:pPr marL="0" indent="0" algn="just">
                  <a:buNone/>
                </a:pP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2133600"/>
                <a:ext cx="8915400" cy="4435642"/>
              </a:xfrm>
              <a:blipFill rotWithShape="0">
                <a:blip r:embed="rId2"/>
                <a:stretch>
                  <a:fillRect l="-479" t="-1374" r="-547"/>
                </a:stretch>
              </a:blipFill>
            </p:spPr>
            <p:txBody>
              <a:bodyPr/>
              <a:lstStyle/>
              <a:p>
                <a:r>
                  <a:rPr lang="es-ES">
                    <a:noFill/>
                  </a:rPr>
                  <a:t> </a:t>
                </a:r>
              </a:p>
            </p:txBody>
          </p:sp>
        </mc:Fallback>
      </mc:AlternateContent>
    </p:spTree>
    <p:extLst>
      <p:ext uri="{BB962C8B-B14F-4D97-AF65-F5344CB8AC3E}">
        <p14:creationId xmlns:p14="http://schemas.microsoft.com/office/powerpoint/2010/main" val="3039383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RECOMENDACIONES</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2133599"/>
                <a:ext cx="8915400" cy="4592053"/>
              </a:xfrm>
            </p:spPr>
            <p:txBody>
              <a:bodyPr>
                <a:normAutofit/>
              </a:bodyPr>
              <a:lstStyle/>
              <a:p>
                <a:pPr lvl="0" algn="just"/>
                <a:r>
                  <a:rPr lang="es-ES" dirty="0"/>
                  <a:t>Estamos saturando al sistema por medio de la variable </a:t>
                </a:r>
                <a14:m>
                  <m:oMath xmlns:m="http://schemas.openxmlformats.org/officeDocument/2006/math">
                    <m:r>
                      <a:rPr lang="es-ES" i="1"/>
                      <m:t>𝑢</m:t>
                    </m:r>
                  </m:oMath>
                </a14:m>
                <a:r>
                  <a:rPr lang="es-ES" dirty="0"/>
                  <a:t>. Sin embargo, dada </a:t>
                </a:r>
                <a:r>
                  <a:rPr lang="es-ES" dirty="0" smtClean="0"/>
                  <a:t>la definición de esta </a:t>
                </a:r>
                <a:r>
                  <a:rPr lang="es-ES" dirty="0" err="1" smtClean="0"/>
                  <a:t>variablepodemos</a:t>
                </a:r>
                <a:r>
                  <a:rPr lang="es-ES" dirty="0" smtClean="0"/>
                  <a:t> </a:t>
                </a:r>
                <a:r>
                  <a:rPr lang="es-ES" dirty="0"/>
                  <a:t>ver fácilmente que saturar </a:t>
                </a:r>
                <a14:m>
                  <m:oMath xmlns:m="http://schemas.openxmlformats.org/officeDocument/2006/math">
                    <m:r>
                      <a:rPr lang="es-ES" i="1"/>
                      <m:t>𝑢</m:t>
                    </m:r>
                  </m:oMath>
                </a14:m>
                <a:r>
                  <a:rPr lang="es-ES" dirty="0"/>
                  <a:t> no es igual a saturar la fuerza de reacción al suelo, ya que para masa unitaria tenemos:</a:t>
                </a:r>
              </a:p>
              <a:p>
                <a:pPr marL="0" indent="0" algn="just">
                  <a:buNone/>
                </a:pPr>
                <a14:m>
                  <m:oMathPara xmlns:m="http://schemas.openxmlformats.org/officeDocument/2006/math">
                    <m:oMathParaPr>
                      <m:jc m:val="centerGroup"/>
                    </m:oMathParaPr>
                    <m:oMath xmlns:m="http://schemas.openxmlformats.org/officeDocument/2006/math">
                      <m:sSub>
                        <m:sSubPr>
                          <m:ctrlPr>
                            <a:rPr lang="es-ES" b="1" i="1"/>
                          </m:ctrlPr>
                        </m:sSubPr>
                        <m:e>
                          <m:r>
                            <a:rPr lang="es-ES" b="1" i="1"/>
                            <m:t>𝒇</m:t>
                          </m:r>
                        </m:e>
                        <m:sub>
                          <m:r>
                            <a:rPr lang="es-ES" b="1" i="1"/>
                            <m:t>𝒈𝒓𝒐𝒖𝒏𝒅</m:t>
                          </m:r>
                        </m:sub>
                      </m:sSub>
                      <m:r>
                        <a:rPr lang="es-ES" b="1" i="1"/>
                        <m:t>=</m:t>
                      </m:r>
                      <m:d>
                        <m:dPr>
                          <m:begChr m:val="‖"/>
                          <m:endChr m:val="‖"/>
                          <m:ctrlPr>
                            <a:rPr lang="es-ES" b="1" i="1"/>
                          </m:ctrlPr>
                        </m:dPr>
                        <m:e>
                          <m:r>
                            <a:rPr lang="es-ES" b="1" i="1"/>
                            <m:t>𝒒</m:t>
                          </m:r>
                          <m:r>
                            <a:rPr lang="es-ES" i="1"/>
                            <m:t>𝑢</m:t>
                          </m:r>
                        </m:e>
                      </m:d>
                      <m:r>
                        <a:rPr lang="es-ES" b="1" i="1"/>
                        <m:t>=</m:t>
                      </m:r>
                      <m:d>
                        <m:dPr>
                          <m:begChr m:val="‖"/>
                          <m:endChr m:val="‖"/>
                          <m:ctrlPr>
                            <a:rPr lang="es-ES" b="1" i="1"/>
                          </m:ctrlPr>
                        </m:dPr>
                        <m:e>
                          <m:r>
                            <a:rPr lang="es-ES" b="1" i="1"/>
                            <m:t>𝒒</m:t>
                          </m:r>
                        </m:e>
                      </m:d>
                      <m:r>
                        <a:rPr lang="es-ES" i="1"/>
                        <m:t>𝑢</m:t>
                      </m:r>
                      <m:r>
                        <a:rPr lang="es-ES" b="1" i="1"/>
                        <m:t>=</m:t>
                      </m:r>
                      <m:rad>
                        <m:radPr>
                          <m:degHide m:val="on"/>
                          <m:ctrlPr>
                            <a:rPr lang="es-ES" b="1" i="1"/>
                          </m:ctrlPr>
                        </m:radPr>
                        <m:deg/>
                        <m:e>
                          <m:sSup>
                            <m:sSupPr>
                              <m:ctrlPr>
                                <a:rPr lang="es-ES" i="1"/>
                              </m:ctrlPr>
                            </m:sSupPr>
                            <m:e>
                              <m:r>
                                <a:rPr lang="es-ES" i="1"/>
                                <m:t>𝑥</m:t>
                              </m:r>
                            </m:e>
                            <m:sup>
                              <m:r>
                                <a:rPr lang="es-ES" i="1"/>
                                <m:t>2</m:t>
                              </m:r>
                            </m:sup>
                          </m:sSup>
                          <m:r>
                            <a:rPr lang="es-ES" i="1"/>
                            <m:t>+</m:t>
                          </m:r>
                          <m:sSup>
                            <m:sSupPr>
                              <m:ctrlPr>
                                <a:rPr lang="es-ES" i="1"/>
                              </m:ctrlPr>
                            </m:sSupPr>
                            <m:e>
                              <m:r>
                                <a:rPr lang="es-ES" i="1"/>
                                <m:t>𝑧</m:t>
                              </m:r>
                            </m:e>
                            <m:sup>
                              <m:r>
                                <a:rPr lang="es-ES" i="1"/>
                                <m:t>2</m:t>
                              </m:r>
                            </m:sup>
                          </m:sSup>
                        </m:e>
                      </m:rad>
                      <m:r>
                        <a:rPr lang="es-ES" i="1"/>
                        <m:t>𝑢</m:t>
                      </m:r>
                      <m:r>
                        <a:rPr lang="es-ES" i="1"/>
                        <m:t>→</m:t>
                      </m:r>
                      <m:r>
                        <a:rPr lang="es-ES" i="1"/>
                        <m:t>𝑢</m:t>
                      </m:r>
                      <m:r>
                        <a:rPr lang="es-ES" i="1"/>
                        <m:t>=</m:t>
                      </m:r>
                      <m:f>
                        <m:fPr>
                          <m:ctrlPr>
                            <a:rPr lang="es-ES" b="1" i="1"/>
                          </m:ctrlPr>
                        </m:fPr>
                        <m:num>
                          <m:sSub>
                            <m:sSubPr>
                              <m:ctrlPr>
                                <a:rPr lang="es-ES" b="1" i="1"/>
                              </m:ctrlPr>
                            </m:sSubPr>
                            <m:e>
                              <m:r>
                                <a:rPr lang="es-ES" b="1" i="1"/>
                                <m:t>𝒇</m:t>
                              </m:r>
                            </m:e>
                            <m:sub>
                              <m:r>
                                <a:rPr lang="es-ES" b="1" i="1"/>
                                <m:t>𝒈𝒓𝒐𝒖𝒏𝒅</m:t>
                              </m:r>
                            </m:sub>
                          </m:sSub>
                        </m:num>
                        <m:den>
                          <m:rad>
                            <m:radPr>
                              <m:degHide m:val="on"/>
                              <m:ctrlPr>
                                <a:rPr lang="es-ES" b="1" i="1"/>
                              </m:ctrlPr>
                            </m:radPr>
                            <m:deg/>
                            <m:e>
                              <m:sSup>
                                <m:sSupPr>
                                  <m:ctrlPr>
                                    <a:rPr lang="es-ES" i="1"/>
                                  </m:ctrlPr>
                                </m:sSupPr>
                                <m:e>
                                  <m:r>
                                    <a:rPr lang="es-ES" i="1"/>
                                    <m:t>𝑥</m:t>
                                  </m:r>
                                </m:e>
                                <m:sup>
                                  <m:r>
                                    <a:rPr lang="es-ES" i="1"/>
                                    <m:t>2</m:t>
                                  </m:r>
                                </m:sup>
                              </m:sSup>
                              <m:r>
                                <a:rPr lang="es-ES" i="1"/>
                                <m:t>+</m:t>
                              </m:r>
                              <m:sSup>
                                <m:sSupPr>
                                  <m:ctrlPr>
                                    <a:rPr lang="es-ES" i="1"/>
                                  </m:ctrlPr>
                                </m:sSupPr>
                                <m:e>
                                  <m:r>
                                    <a:rPr lang="es-ES" i="1"/>
                                    <m:t>𝑧</m:t>
                                  </m:r>
                                </m:e>
                                <m:sup>
                                  <m:r>
                                    <a:rPr lang="es-ES" i="1"/>
                                    <m:t>2</m:t>
                                  </m:r>
                                </m:sup>
                              </m:sSup>
                            </m:e>
                          </m:rad>
                        </m:den>
                      </m:f>
                    </m:oMath>
                  </m:oMathPara>
                </a14:m>
                <a:endParaRPr lang="es-ES" dirty="0" smtClean="0"/>
              </a:p>
              <a:p>
                <a:pPr lvl="0" algn="just"/>
                <a:r>
                  <a:rPr lang="es-ES" dirty="0" smtClean="0"/>
                  <a:t>No se </a:t>
                </a:r>
                <a:r>
                  <a:rPr lang="es-ES" dirty="0"/>
                  <a:t>ha </a:t>
                </a:r>
                <a:r>
                  <a:rPr lang="es-ES" dirty="0" smtClean="0"/>
                  <a:t>abarcan las </a:t>
                </a:r>
                <a:r>
                  <a:rPr lang="es-ES" dirty="0"/>
                  <a:t>restricciones cinemáticas del </a:t>
                </a:r>
                <a:r>
                  <a:rPr lang="es-ES" dirty="0" smtClean="0"/>
                  <a:t>robot. </a:t>
                </a:r>
                <a:r>
                  <a:rPr lang="es-ES" dirty="0"/>
                  <a:t>Un ejemplo de ellas es que los valores que pueden tomar x y z son </a:t>
                </a:r>
                <a:r>
                  <a:rPr lang="es-ES" dirty="0" smtClean="0"/>
                  <a:t>acotados.</a:t>
                </a:r>
                <a:endParaRPr lang="es-ES" dirty="0"/>
              </a:p>
              <a:p>
                <a:pPr lvl="0" algn="just"/>
                <a:r>
                  <a:rPr lang="es-ES" dirty="0"/>
                  <a:t>Se recomienda asimismo analizar otros posibles valores de la función </a:t>
                </a:r>
                <a14:m>
                  <m:oMath xmlns:m="http://schemas.openxmlformats.org/officeDocument/2006/math">
                    <m:r>
                      <a:rPr lang="es-ES" i="1"/>
                      <m:t>𝜎</m:t>
                    </m:r>
                    <m:d>
                      <m:dPr>
                        <m:ctrlPr>
                          <a:rPr lang="es-ES" i="1"/>
                        </m:ctrlPr>
                      </m:dPr>
                      <m:e>
                        <m:r>
                          <a:rPr lang="es-ES" b="1" i="1"/>
                          <m:t>𝒛</m:t>
                        </m:r>
                      </m:e>
                    </m:d>
                  </m:oMath>
                </a14:m>
                <a:r>
                  <a:rPr lang="es-ES" dirty="0"/>
                  <a:t> o de </a:t>
                </a:r>
                <a14:m>
                  <m:oMath xmlns:m="http://schemas.openxmlformats.org/officeDocument/2006/math">
                    <m:r>
                      <a:rPr lang="es-ES" i="1"/>
                      <m:t>𝑓</m:t>
                    </m:r>
                    <m:d>
                      <m:dPr>
                        <m:ctrlPr>
                          <a:rPr lang="es-ES" i="1"/>
                        </m:ctrlPr>
                      </m:dPr>
                      <m:e>
                        <m:r>
                          <a:rPr lang="es-ES" i="1"/>
                          <m:t>𝑇</m:t>
                        </m:r>
                      </m:e>
                    </m:d>
                  </m:oMath>
                </a14:m>
                <a:r>
                  <a:rPr lang="es-ES" dirty="0"/>
                  <a:t> en particular, ya que se puede tener un performance distinto al cambiar dicha función</a:t>
                </a:r>
                <a:r>
                  <a:rPr lang="es-ES" dirty="0" smtClean="0"/>
                  <a:t>.</a:t>
                </a: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2133599"/>
                <a:ext cx="8915400" cy="4592053"/>
              </a:xfrm>
              <a:blipFill rotWithShape="0">
                <a:blip r:embed="rId2"/>
                <a:stretch>
                  <a:fillRect l="-479" t="-664" r="-547"/>
                </a:stretch>
              </a:blipFill>
            </p:spPr>
            <p:txBody>
              <a:bodyPr/>
              <a:lstStyle/>
              <a:p>
                <a:r>
                  <a:rPr lang="es-ES">
                    <a:noFill/>
                  </a:rPr>
                  <a:t> </a:t>
                </a:r>
              </a:p>
            </p:txBody>
          </p:sp>
        </mc:Fallback>
      </mc:AlternateContent>
    </p:spTree>
    <p:extLst>
      <p:ext uri="{BB962C8B-B14F-4D97-AF65-F5344CB8AC3E}">
        <p14:creationId xmlns:p14="http://schemas.microsoft.com/office/powerpoint/2010/main" val="545164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REFERENCIAS </a:t>
            </a:r>
            <a:r>
              <a:rPr lang="es-ES" b="1" dirty="0" smtClean="0"/>
              <a:t>BIBLIOGRÁFICAS</a:t>
            </a:r>
            <a:endParaRPr lang="es-ES" b="1" dirty="0"/>
          </a:p>
        </p:txBody>
      </p:sp>
      <p:sp>
        <p:nvSpPr>
          <p:cNvPr id="3" name="Marcador de contenido 2"/>
          <p:cNvSpPr>
            <a:spLocks noGrp="1"/>
          </p:cNvSpPr>
          <p:nvPr>
            <p:ph idx="1"/>
          </p:nvPr>
        </p:nvSpPr>
        <p:spPr>
          <a:xfrm>
            <a:off x="2589212" y="1544052"/>
            <a:ext cx="8915400" cy="3777622"/>
          </a:xfrm>
        </p:spPr>
        <p:txBody>
          <a:bodyPr>
            <a:noAutofit/>
          </a:bodyPr>
          <a:lstStyle/>
          <a:p>
            <a:r>
              <a:rPr lang="es-ES" sz="1400" dirty="0"/>
              <a:t>[1] R. </a:t>
            </a:r>
            <a:r>
              <a:rPr lang="es-ES" sz="1400" dirty="0" err="1"/>
              <a:t>Tedrake</a:t>
            </a:r>
            <a:r>
              <a:rPr lang="es-ES" sz="1400" dirty="0"/>
              <a:t>, «</a:t>
            </a:r>
            <a:r>
              <a:rPr lang="es-ES" sz="1400" dirty="0" err="1"/>
              <a:t>Underactuated</a:t>
            </a:r>
            <a:r>
              <a:rPr lang="es-ES" sz="1400" dirty="0"/>
              <a:t> </a:t>
            </a:r>
            <a:r>
              <a:rPr lang="es-ES" sz="1400" dirty="0" err="1"/>
              <a:t>Robotics</a:t>
            </a:r>
            <a:r>
              <a:rPr lang="es-ES" sz="1400" dirty="0"/>
              <a:t> | </a:t>
            </a:r>
            <a:r>
              <a:rPr lang="es-ES" sz="1400" dirty="0" err="1"/>
              <a:t>edX</a:t>
            </a:r>
            <a:r>
              <a:rPr lang="es-ES" sz="1400" dirty="0"/>
              <a:t>,» [En línea]. </a:t>
            </a:r>
            <a:r>
              <a:rPr lang="es-ES" sz="1400" dirty="0" err="1" smtClean="0"/>
              <a:t>Available</a:t>
            </a:r>
            <a:r>
              <a:rPr lang="es-ES" sz="1400" dirty="0" smtClean="0"/>
              <a:t>: https</a:t>
            </a:r>
            <a:r>
              <a:rPr lang="es-ES" sz="1400" dirty="0"/>
              <a:t>://www.edx.org/es/course/underactuated-robotics-mitx-6-832x-0. [</a:t>
            </a:r>
            <a:r>
              <a:rPr lang="es-ES" sz="1400" dirty="0" smtClean="0"/>
              <a:t>Último acceso</a:t>
            </a:r>
            <a:r>
              <a:rPr lang="es-ES" sz="1400" dirty="0"/>
              <a:t>: 3 Octubre 2018].</a:t>
            </a:r>
          </a:p>
          <a:p>
            <a:r>
              <a:rPr lang="en-US" sz="1400" dirty="0"/>
              <a:t>[2] O. E. Ramos y K. Hauser, «Generalizations of the capture point to nonlinear center </a:t>
            </a:r>
            <a:r>
              <a:rPr lang="en-US" sz="1400" dirty="0" smtClean="0"/>
              <a:t>of mass </a:t>
            </a:r>
            <a:r>
              <a:rPr lang="en-US" sz="1400" dirty="0"/>
              <a:t>paths and uneven terrain,» </a:t>
            </a:r>
            <a:r>
              <a:rPr lang="en-US" sz="1400" i="1" dirty="0"/>
              <a:t>Humanoid Robots (Humanoids), 2015 IEEE-RAS </a:t>
            </a:r>
            <a:r>
              <a:rPr lang="en-US" sz="1400" i="1" dirty="0" smtClean="0"/>
              <a:t>15</a:t>
            </a:r>
            <a:r>
              <a:rPr lang="en-US" sz="1400" i="1" baseline="30000" dirty="0" smtClean="0"/>
              <a:t>th</a:t>
            </a:r>
            <a:r>
              <a:rPr lang="en-US" sz="1400" i="1" dirty="0" smtClean="0"/>
              <a:t> </a:t>
            </a:r>
            <a:r>
              <a:rPr lang="es-ES" sz="1400" i="1" dirty="0" smtClean="0"/>
              <a:t>International </a:t>
            </a:r>
            <a:r>
              <a:rPr lang="es-ES" sz="1400" i="1" dirty="0" err="1"/>
              <a:t>Conference</a:t>
            </a:r>
            <a:r>
              <a:rPr lang="es-ES" sz="1400" i="1" dirty="0"/>
              <a:t> </a:t>
            </a:r>
            <a:r>
              <a:rPr lang="es-ES" sz="1400" i="1" dirty="0" err="1"/>
              <a:t>on</a:t>
            </a:r>
            <a:r>
              <a:rPr lang="es-ES" sz="1400" i="1" dirty="0"/>
              <a:t>, </a:t>
            </a:r>
            <a:r>
              <a:rPr lang="es-ES" sz="1400" dirty="0"/>
              <a:t>p. 851–858, Nov 2015.</a:t>
            </a:r>
          </a:p>
          <a:p>
            <a:r>
              <a:rPr lang="en-US" sz="1400" dirty="0"/>
              <a:t>[3] S. Kajita y K. </a:t>
            </a:r>
            <a:r>
              <a:rPr lang="en-US" sz="1400" dirty="0" err="1"/>
              <a:t>Tani</a:t>
            </a:r>
            <a:r>
              <a:rPr lang="en-US" sz="1400" dirty="0"/>
              <a:t>, «Study of dynamic biped locomotion on rugged </a:t>
            </a:r>
            <a:r>
              <a:rPr lang="en-US" sz="1400" dirty="0" smtClean="0"/>
              <a:t>terrain-derivation and </a:t>
            </a:r>
            <a:r>
              <a:rPr lang="en-US" sz="1400" dirty="0"/>
              <a:t>application of the linear inverted pendulum mode.,» </a:t>
            </a:r>
            <a:r>
              <a:rPr lang="en-US" sz="1400" i="1" dirty="0"/>
              <a:t>Proceeding of </a:t>
            </a:r>
            <a:r>
              <a:rPr lang="en-US" sz="1400" i="1" dirty="0" smtClean="0"/>
              <a:t>IEEE International </a:t>
            </a:r>
            <a:r>
              <a:rPr lang="en-US" sz="1400" i="1" dirty="0"/>
              <a:t>Conference on Robotics and Automation (ICRA), </a:t>
            </a:r>
            <a:r>
              <a:rPr lang="en-US" sz="1400" dirty="0"/>
              <a:t>vol. 2, pp. </a:t>
            </a:r>
            <a:r>
              <a:rPr lang="en-US" sz="1400" dirty="0" smtClean="0"/>
              <a:t>1405-1411, </a:t>
            </a:r>
            <a:r>
              <a:rPr lang="es-ES" sz="1400" dirty="0" smtClean="0"/>
              <a:t>1991</a:t>
            </a:r>
            <a:r>
              <a:rPr lang="es-ES" sz="1400" dirty="0"/>
              <a:t>.</a:t>
            </a:r>
          </a:p>
          <a:p>
            <a:r>
              <a:rPr lang="en-US" sz="1400" dirty="0"/>
              <a:t>[4] S. Kajita, K. </a:t>
            </a:r>
            <a:r>
              <a:rPr lang="en-US" sz="1400" dirty="0" err="1"/>
              <a:t>Tani</a:t>
            </a:r>
            <a:r>
              <a:rPr lang="en-US" sz="1400" dirty="0"/>
              <a:t> y A. Kobayashi, «Dynamic Walk Control of a Biped Robot along </a:t>
            </a:r>
            <a:r>
              <a:rPr lang="en-US" sz="1400" dirty="0" smtClean="0"/>
              <a:t>the Potential </a:t>
            </a:r>
            <a:r>
              <a:rPr lang="en-US" sz="1400" dirty="0"/>
              <a:t>Energy Conserving Orbit,» </a:t>
            </a:r>
            <a:r>
              <a:rPr lang="en-US" sz="1400" i="1" dirty="0"/>
              <a:t>Proceedings of International Workshop </a:t>
            </a:r>
            <a:r>
              <a:rPr lang="en-US" sz="1400" i="1" dirty="0" smtClean="0"/>
              <a:t>on </a:t>
            </a:r>
            <a:r>
              <a:rPr lang="es-ES" sz="1400" i="1" dirty="0" err="1" smtClean="0"/>
              <a:t>Intelligent</a:t>
            </a:r>
            <a:r>
              <a:rPr lang="es-ES" sz="1400" i="1" dirty="0" smtClean="0"/>
              <a:t> </a:t>
            </a:r>
            <a:r>
              <a:rPr lang="es-ES" sz="1400" i="1" dirty="0"/>
              <a:t>Robots and </a:t>
            </a:r>
            <a:r>
              <a:rPr lang="es-ES" sz="1400" i="1" dirty="0" err="1"/>
              <a:t>System</a:t>
            </a:r>
            <a:r>
              <a:rPr lang="es-ES" sz="1400" i="1" dirty="0"/>
              <a:t> (IROS '90), </a:t>
            </a:r>
            <a:r>
              <a:rPr lang="es-ES" sz="1400" dirty="0"/>
              <a:t>pp. 789-794, 1990.</a:t>
            </a:r>
          </a:p>
          <a:p>
            <a:r>
              <a:rPr lang="en-US" sz="1400" dirty="0"/>
              <a:t>[5] J. E. Pratt y S. V. </a:t>
            </a:r>
            <a:r>
              <a:rPr lang="en-US" sz="1400" dirty="0" err="1"/>
              <a:t>Drakunov</a:t>
            </a:r>
            <a:r>
              <a:rPr lang="en-US" sz="1400" dirty="0"/>
              <a:t>, «Derivation and application of a conserved orbital </a:t>
            </a:r>
            <a:r>
              <a:rPr lang="en-US" sz="1400" dirty="0" smtClean="0"/>
              <a:t>energy for </a:t>
            </a:r>
            <a:r>
              <a:rPr lang="en-US" sz="1400" dirty="0"/>
              <a:t>the inverted pendulum bipedal walking model,» </a:t>
            </a:r>
            <a:r>
              <a:rPr lang="en-US" sz="1400" i="1" dirty="0"/>
              <a:t>Robotics and Automation, </a:t>
            </a:r>
            <a:r>
              <a:rPr lang="en-US" sz="1400" i="1" dirty="0" smtClean="0"/>
              <a:t>2007 </a:t>
            </a:r>
            <a:r>
              <a:rPr lang="es-ES" sz="1400" i="1" dirty="0" smtClean="0"/>
              <a:t>IEEE </a:t>
            </a:r>
            <a:r>
              <a:rPr lang="es-ES" sz="1400" i="1" dirty="0"/>
              <a:t>International </a:t>
            </a:r>
            <a:r>
              <a:rPr lang="es-ES" sz="1400" i="1" dirty="0" err="1"/>
              <a:t>Conference</a:t>
            </a:r>
            <a:r>
              <a:rPr lang="es-ES" sz="1400" i="1" dirty="0"/>
              <a:t> </a:t>
            </a:r>
            <a:r>
              <a:rPr lang="es-ES" sz="1400" i="1" dirty="0" err="1"/>
              <a:t>on</a:t>
            </a:r>
            <a:r>
              <a:rPr lang="es-ES" sz="1400" i="1" dirty="0"/>
              <a:t>, </a:t>
            </a:r>
            <a:r>
              <a:rPr lang="es-ES" sz="1400" dirty="0"/>
              <a:t>p. 4653–4660, Abril 2007.</a:t>
            </a:r>
          </a:p>
          <a:p>
            <a:r>
              <a:rPr lang="en-US" sz="1400" dirty="0"/>
              <a:t>[6] T. Koolen, M. </a:t>
            </a:r>
            <a:r>
              <a:rPr lang="en-US" sz="1400" dirty="0" err="1"/>
              <a:t>Posa</a:t>
            </a:r>
            <a:r>
              <a:rPr lang="en-US" sz="1400" dirty="0"/>
              <a:t> y R. </a:t>
            </a:r>
            <a:r>
              <a:rPr lang="en-US" sz="1400" dirty="0" err="1"/>
              <a:t>Tedrake</a:t>
            </a:r>
            <a:r>
              <a:rPr lang="en-US" sz="1400" dirty="0"/>
              <a:t>, «Balance control using center of mass </a:t>
            </a:r>
            <a:r>
              <a:rPr lang="en-US" sz="1400" dirty="0" smtClean="0"/>
              <a:t>height variation</a:t>
            </a:r>
            <a:r>
              <a:rPr lang="en-US" sz="1400" dirty="0"/>
              <a:t>: limitations imposed by unilateral contact,» </a:t>
            </a:r>
            <a:r>
              <a:rPr lang="en-US" sz="1400" i="1" dirty="0"/>
              <a:t>Humanoid Robots (Humanoids</a:t>
            </a:r>
            <a:r>
              <a:rPr lang="en-US" sz="1400" i="1" dirty="0" smtClean="0"/>
              <a:t>), 2016 </a:t>
            </a:r>
            <a:r>
              <a:rPr lang="en-US" sz="1400" i="1" dirty="0"/>
              <a:t>IEEE-RAS 16th International Conference, </a:t>
            </a:r>
            <a:r>
              <a:rPr lang="en-US" sz="1400" dirty="0"/>
              <a:t>pp. 8-15, 2016</a:t>
            </a:r>
            <a:r>
              <a:rPr lang="en-US" sz="1400" dirty="0" smtClean="0"/>
              <a:t>.</a:t>
            </a:r>
            <a:endParaRPr lang="es-ES" sz="1400" dirty="0"/>
          </a:p>
        </p:txBody>
      </p:sp>
    </p:spTree>
    <p:extLst>
      <p:ext uri="{BB962C8B-B14F-4D97-AF65-F5344CB8AC3E}">
        <p14:creationId xmlns:p14="http://schemas.microsoft.com/office/powerpoint/2010/main" val="424768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a:t>
            </a:r>
            <a:endParaRPr lang="es-ES" b="1" dirty="0"/>
          </a:p>
        </p:txBody>
      </p:sp>
      <p:sp>
        <p:nvSpPr>
          <p:cNvPr id="3" name="Marcador de contenido 2"/>
          <p:cNvSpPr>
            <a:spLocks noGrp="1"/>
          </p:cNvSpPr>
          <p:nvPr>
            <p:ph idx="1"/>
          </p:nvPr>
        </p:nvSpPr>
        <p:spPr>
          <a:xfrm>
            <a:off x="2589213" y="1636295"/>
            <a:ext cx="3931904" cy="4274927"/>
          </a:xfrm>
        </p:spPr>
        <p:txBody>
          <a:bodyPr/>
          <a:lstStyle/>
          <a:p>
            <a:r>
              <a:rPr lang="es-ES" dirty="0" smtClean="0"/>
              <a:t>1.2. PROBLEMÁTICA</a:t>
            </a:r>
          </a:p>
          <a:p>
            <a:pPr marL="0" indent="0">
              <a:buNone/>
            </a:pPr>
            <a:endParaRPr lang="es-ES" dirty="0"/>
          </a:p>
          <a:p>
            <a:pPr marL="0" indent="0">
              <a:buNone/>
            </a:pPr>
            <a:endParaRPr lang="es-ES" dirty="0" smtClean="0"/>
          </a:p>
          <a:p>
            <a:pPr algn="just"/>
            <a:r>
              <a:rPr lang="es-ES" dirty="0" smtClean="0"/>
              <a:t>Cómo actuar ante un empuje efectuado a un robots para evitar una caída y serios daños a la estructura o a los componentes de un robot humanoide caminante.</a:t>
            </a:r>
            <a:endParaRPr lang="es-ES" dirty="0"/>
          </a:p>
        </p:txBody>
      </p:sp>
      <p:pic>
        <p:nvPicPr>
          <p:cNvPr id="4" name="Imagen 3"/>
          <p:cNvPicPr>
            <a:picLocks noChangeAspect="1"/>
          </p:cNvPicPr>
          <p:nvPr/>
        </p:nvPicPr>
        <p:blipFill>
          <a:blip r:embed="rId2"/>
          <a:stretch>
            <a:fillRect/>
          </a:stretch>
        </p:blipFill>
        <p:spPr>
          <a:xfrm>
            <a:off x="6923035" y="2498411"/>
            <a:ext cx="5014714" cy="2819400"/>
          </a:xfrm>
          <a:prstGeom prst="rect">
            <a:avLst/>
          </a:prstGeom>
        </p:spPr>
      </p:pic>
    </p:spTree>
    <p:extLst>
      <p:ext uri="{BB962C8B-B14F-4D97-AF65-F5344CB8AC3E}">
        <p14:creationId xmlns:p14="http://schemas.microsoft.com/office/powerpoint/2010/main" val="26513767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REFERENCIAS BIBLIOGRÁFICAS</a:t>
            </a:r>
          </a:p>
        </p:txBody>
      </p:sp>
      <p:sp>
        <p:nvSpPr>
          <p:cNvPr id="3" name="Marcador de contenido 2"/>
          <p:cNvSpPr>
            <a:spLocks noGrp="1"/>
          </p:cNvSpPr>
          <p:nvPr>
            <p:ph idx="1"/>
          </p:nvPr>
        </p:nvSpPr>
        <p:spPr>
          <a:xfrm>
            <a:off x="2589212" y="1844840"/>
            <a:ext cx="8915400" cy="3777622"/>
          </a:xfrm>
        </p:spPr>
        <p:txBody>
          <a:bodyPr>
            <a:normAutofit fontScale="85000" lnSpcReduction="10000"/>
          </a:bodyPr>
          <a:lstStyle/>
          <a:p>
            <a:endParaRPr lang="en-US" dirty="0"/>
          </a:p>
          <a:p>
            <a:r>
              <a:rPr lang="en-US" dirty="0"/>
              <a:t>[7] J. Pratt, J. </a:t>
            </a:r>
            <a:r>
              <a:rPr lang="en-US" dirty="0" err="1"/>
              <a:t>Carff</a:t>
            </a:r>
            <a:r>
              <a:rPr lang="en-US" dirty="0"/>
              <a:t>, S. </a:t>
            </a:r>
            <a:r>
              <a:rPr lang="en-US" dirty="0" err="1"/>
              <a:t>Drakunov</a:t>
            </a:r>
            <a:r>
              <a:rPr lang="en-US" dirty="0"/>
              <a:t> y A. </a:t>
            </a:r>
            <a:r>
              <a:rPr lang="en-US" dirty="0" err="1"/>
              <a:t>Goswami</a:t>
            </a:r>
            <a:r>
              <a:rPr lang="en-US" dirty="0"/>
              <a:t>, «Capture Point: A Step toward Humanoid Push Recovery,» </a:t>
            </a:r>
            <a:r>
              <a:rPr lang="en-US" i="1" dirty="0"/>
              <a:t>Proceedings of the IEEE-RAS/RSJ International Conference on </a:t>
            </a:r>
            <a:r>
              <a:rPr lang="es-ES" i="1" dirty="0" err="1"/>
              <a:t>Humanoid</a:t>
            </a:r>
            <a:r>
              <a:rPr lang="es-ES" i="1" dirty="0"/>
              <a:t> Robots, </a:t>
            </a:r>
            <a:r>
              <a:rPr lang="es-ES" dirty="0"/>
              <a:t>pp. 200-207, 2006.</a:t>
            </a:r>
          </a:p>
          <a:p>
            <a:r>
              <a:rPr lang="en-US" dirty="0"/>
              <a:t>[8] S. Caron y A. </a:t>
            </a:r>
            <a:r>
              <a:rPr lang="en-US" dirty="0" err="1"/>
              <a:t>Kheddar</a:t>
            </a:r>
            <a:r>
              <a:rPr lang="en-US" dirty="0"/>
              <a:t>, «Dynamic Walking over Rough Terrains by Nonlinear Predictive Control of the Floating-base Inverted Pendulum,» </a:t>
            </a:r>
            <a:r>
              <a:rPr lang="en-US" i="1" dirty="0"/>
              <a:t>2017 IEEE/RSJ International Conference on Intelligent Robots and Systems (IROS), </a:t>
            </a:r>
            <a:r>
              <a:rPr lang="en-US" dirty="0"/>
              <a:t>pp. 5017-5024, 2017.</a:t>
            </a:r>
          </a:p>
          <a:p>
            <a:r>
              <a:rPr lang="en-US" dirty="0"/>
              <a:t>[9] H. K. Khalil, «College of Engineering, Michigan State University,» [En </a:t>
            </a:r>
            <a:r>
              <a:rPr lang="en-US" dirty="0" err="1"/>
              <a:t>línea</a:t>
            </a:r>
            <a:r>
              <a:rPr lang="en-US" dirty="0"/>
              <a:t>]. Available: </a:t>
            </a:r>
            <a:r>
              <a:rPr lang="es-ES" dirty="0"/>
              <a:t>https://www.egr.msu.edu/~khalil/NonlinearSystems/Sample/Lect_19.pdf. [Último acceso: 02 Octubre 2018].</a:t>
            </a:r>
          </a:p>
          <a:p>
            <a:r>
              <a:rPr lang="en-US" dirty="0"/>
              <a:t>[10] J.-J. E. SLOTINE, Applied Nonlinear Control, New Jersey, USA: Prentice-Hall, 1991.</a:t>
            </a:r>
          </a:p>
          <a:p>
            <a:r>
              <a:rPr lang="en-US" dirty="0"/>
              <a:t>[11] S. </a:t>
            </a:r>
            <a:r>
              <a:rPr lang="en-US" dirty="0" err="1"/>
              <a:t>Fadali</a:t>
            </a:r>
            <a:r>
              <a:rPr lang="en-US" dirty="0"/>
              <a:t>, «University of Nevada, Reno - </a:t>
            </a:r>
            <a:r>
              <a:rPr lang="en-US" dirty="0" err="1"/>
              <a:t>Wolfweb</a:t>
            </a:r>
            <a:r>
              <a:rPr lang="en-US" dirty="0"/>
              <a:t> Websites,» University of Nevada, </a:t>
            </a:r>
            <a:r>
              <a:rPr lang="es-ES" dirty="0"/>
              <a:t>Reno, [En línea]. </a:t>
            </a:r>
            <a:r>
              <a:rPr lang="es-ES" dirty="0" err="1"/>
              <a:t>Available</a:t>
            </a:r>
            <a:r>
              <a:rPr lang="es-ES" dirty="0"/>
              <a:t>: https://wolfweb.unr.edu/~fadali/EE776/InputStateStab.pdf. [Último acceso: 03 Octubre 2018].</a:t>
            </a:r>
          </a:p>
          <a:p>
            <a:endParaRPr lang="es-ES" dirty="0"/>
          </a:p>
        </p:txBody>
      </p:sp>
    </p:spTree>
    <p:extLst>
      <p:ext uri="{BB962C8B-B14F-4D97-AF65-F5344CB8AC3E}">
        <p14:creationId xmlns:p14="http://schemas.microsoft.com/office/powerpoint/2010/main" val="88970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a:t>
            </a:r>
            <a:endParaRPr lang="es-ES" b="1" dirty="0"/>
          </a:p>
        </p:txBody>
      </p:sp>
      <p:sp>
        <p:nvSpPr>
          <p:cNvPr id="3" name="Marcador de contenido 2"/>
          <p:cNvSpPr>
            <a:spLocks noGrp="1"/>
          </p:cNvSpPr>
          <p:nvPr>
            <p:ph idx="1"/>
          </p:nvPr>
        </p:nvSpPr>
        <p:spPr>
          <a:xfrm>
            <a:off x="2589212" y="1636295"/>
            <a:ext cx="9132888" cy="4980405"/>
          </a:xfrm>
        </p:spPr>
        <p:txBody>
          <a:bodyPr>
            <a:normAutofit/>
          </a:bodyPr>
          <a:lstStyle/>
          <a:p>
            <a:pPr algn="just"/>
            <a:r>
              <a:rPr lang="es-ES" dirty="0" smtClean="0"/>
              <a:t>1.3. </a:t>
            </a:r>
            <a:r>
              <a:rPr lang="es-ES" dirty="0"/>
              <a:t>OBJETIVO (GENERAL Y ESPECÍFICOS</a:t>
            </a:r>
            <a:r>
              <a:rPr lang="es-ES" dirty="0" smtClean="0"/>
              <a:t>)</a:t>
            </a:r>
          </a:p>
          <a:p>
            <a:pPr algn="just"/>
            <a:r>
              <a:rPr lang="es-ES" dirty="0"/>
              <a:t>1.3.1. Objetivo General:</a:t>
            </a:r>
          </a:p>
          <a:p>
            <a:pPr lvl="1" algn="just"/>
            <a:r>
              <a:rPr lang="es-ES" dirty="0" smtClean="0"/>
              <a:t>Estabilizar el Péndulo Invertido de Altura Variable mediante la fuerza de reacción producida por la base del péndulo considerando contacto unilateral y Saturación parcial de Entra y usando de control por modo deslizante.</a:t>
            </a:r>
          </a:p>
          <a:p>
            <a:pPr algn="just"/>
            <a:r>
              <a:rPr lang="es-ES" dirty="0" smtClean="0"/>
              <a:t>1.3.2</a:t>
            </a:r>
            <a:r>
              <a:rPr lang="es-ES" dirty="0"/>
              <a:t>. Objetivos Específicos:</a:t>
            </a:r>
          </a:p>
          <a:p>
            <a:pPr lvl="1" algn="just"/>
            <a:r>
              <a:rPr lang="es-ES" dirty="0" smtClean="0"/>
              <a:t>Encontrar </a:t>
            </a:r>
            <a:r>
              <a:rPr lang="es-ES" dirty="0"/>
              <a:t>un cambio de variable donde se pueda realizar un análisis </a:t>
            </a:r>
            <a:r>
              <a:rPr lang="es-ES" dirty="0" smtClean="0"/>
              <a:t>de estabilidad simple</a:t>
            </a:r>
          </a:p>
          <a:p>
            <a:pPr lvl="1" algn="just"/>
            <a:r>
              <a:rPr lang="es-ES" dirty="0" smtClean="0"/>
              <a:t>Encontrar </a:t>
            </a:r>
            <a:r>
              <a:rPr lang="es-ES" dirty="0"/>
              <a:t>una </a:t>
            </a:r>
            <a:r>
              <a:rPr lang="es-ES" dirty="0" smtClean="0"/>
              <a:t>superficie que sea estable bajo el concepto de Modo Deslizante.</a:t>
            </a:r>
            <a:endParaRPr lang="es-ES" dirty="0"/>
          </a:p>
          <a:p>
            <a:pPr lvl="1" algn="just"/>
            <a:r>
              <a:rPr lang="es-ES" dirty="0" smtClean="0"/>
              <a:t>Diseñar </a:t>
            </a:r>
            <a:r>
              <a:rPr lang="es-ES" dirty="0"/>
              <a:t>la ley de control que </a:t>
            </a:r>
            <a:r>
              <a:rPr lang="es-ES" dirty="0" smtClean="0"/>
              <a:t>al </a:t>
            </a:r>
            <a:r>
              <a:rPr lang="es-ES" dirty="0"/>
              <a:t>ser restringida a tomar </a:t>
            </a:r>
            <a:r>
              <a:rPr lang="es-ES" dirty="0" smtClean="0"/>
              <a:t>valores solo </a:t>
            </a:r>
            <a:r>
              <a:rPr lang="es-ES" dirty="0"/>
              <a:t>positivos y </a:t>
            </a:r>
            <a:r>
              <a:rPr lang="es-ES" dirty="0" smtClean="0"/>
              <a:t>saturadas estabilicen el sistema.</a:t>
            </a:r>
            <a:endParaRPr lang="es-ES" dirty="0"/>
          </a:p>
          <a:p>
            <a:pPr lvl="1" algn="just"/>
            <a:r>
              <a:rPr lang="es-ES" dirty="0" smtClean="0"/>
              <a:t>Verificar </a:t>
            </a:r>
            <a:r>
              <a:rPr lang="es-ES" dirty="0"/>
              <a:t>que la ley de control </a:t>
            </a:r>
            <a:r>
              <a:rPr lang="es-ES" dirty="0" smtClean="0"/>
              <a:t>funcione en </a:t>
            </a:r>
            <a:r>
              <a:rPr lang="es-ES" dirty="0"/>
              <a:t>toda la región donde es físicamente posible alcanzar </a:t>
            </a:r>
            <a:r>
              <a:rPr lang="es-ES" dirty="0" smtClean="0"/>
              <a:t>la estabilidad </a:t>
            </a:r>
            <a:r>
              <a:rPr lang="es-ES" dirty="0"/>
              <a:t>usando Funciones Barrera.</a:t>
            </a:r>
            <a:endParaRPr lang="es-ES" dirty="0" smtClean="0"/>
          </a:p>
          <a:p>
            <a:pPr lvl="1" algn="just"/>
            <a:endParaRPr lang="es-ES" dirty="0"/>
          </a:p>
        </p:txBody>
      </p:sp>
    </p:spTree>
    <p:extLst>
      <p:ext uri="{BB962C8B-B14F-4D97-AF65-F5344CB8AC3E}">
        <p14:creationId xmlns:p14="http://schemas.microsoft.com/office/powerpoint/2010/main" val="4222725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a:t>
            </a:r>
            <a:endParaRPr lang="es-ES" b="1" dirty="0"/>
          </a:p>
        </p:txBody>
      </p:sp>
      <p:sp>
        <p:nvSpPr>
          <p:cNvPr id="3" name="Marcador de contenido 2"/>
          <p:cNvSpPr>
            <a:spLocks noGrp="1"/>
          </p:cNvSpPr>
          <p:nvPr>
            <p:ph idx="1"/>
          </p:nvPr>
        </p:nvSpPr>
        <p:spPr>
          <a:xfrm>
            <a:off x="2589211" y="1636295"/>
            <a:ext cx="9123817" cy="4793534"/>
          </a:xfrm>
        </p:spPr>
        <p:txBody>
          <a:bodyPr>
            <a:normAutofit fontScale="92500"/>
          </a:bodyPr>
          <a:lstStyle/>
          <a:p>
            <a:pPr algn="just"/>
            <a:r>
              <a:rPr lang="es-ES" dirty="0" smtClean="0"/>
              <a:t>1.4. </a:t>
            </a:r>
            <a:r>
              <a:rPr lang="es-ES" dirty="0"/>
              <a:t>HIPÓTESIS (GENERAL Y ESPECÍFICAS</a:t>
            </a:r>
            <a:r>
              <a:rPr lang="es-ES" dirty="0" smtClean="0"/>
              <a:t>)</a:t>
            </a:r>
          </a:p>
          <a:p>
            <a:pPr algn="just"/>
            <a:r>
              <a:rPr lang="es-ES" dirty="0" smtClean="0"/>
              <a:t>1.4.1. Hipótesis General:</a:t>
            </a:r>
          </a:p>
          <a:p>
            <a:pPr lvl="1" algn="just"/>
            <a:r>
              <a:rPr lang="es-ES" dirty="0"/>
              <a:t>El controlador diseñado en base a Control por Modo Deslizante logrará </a:t>
            </a:r>
            <a:r>
              <a:rPr lang="es-ES" dirty="0" smtClean="0"/>
              <a:t>la estabilización </a:t>
            </a:r>
            <a:r>
              <a:rPr lang="es-ES" dirty="0"/>
              <a:t>del Péndulo Invertido de Altura Variable bajo </a:t>
            </a:r>
            <a:r>
              <a:rPr lang="es-ES" dirty="0" smtClean="0"/>
              <a:t>las condiciones </a:t>
            </a:r>
            <a:r>
              <a:rPr lang="es-ES" dirty="0"/>
              <a:t>de contacto unilateral y saturación de entrada en toda </a:t>
            </a:r>
            <a:r>
              <a:rPr lang="es-ES" dirty="0" smtClean="0"/>
              <a:t>la región </a:t>
            </a:r>
            <a:r>
              <a:rPr lang="es-ES" dirty="0"/>
              <a:t>donde es </a:t>
            </a:r>
            <a:r>
              <a:rPr lang="es-ES" dirty="0" smtClean="0"/>
              <a:t> físicamente </a:t>
            </a:r>
            <a:r>
              <a:rPr lang="es-ES" dirty="0"/>
              <a:t>posible </a:t>
            </a:r>
            <a:r>
              <a:rPr lang="es-ES" dirty="0" smtClean="0"/>
              <a:t>controlar.</a:t>
            </a:r>
          </a:p>
          <a:p>
            <a:pPr algn="just"/>
            <a:r>
              <a:rPr lang="es-ES" dirty="0" smtClean="0"/>
              <a:t>1.4.2</a:t>
            </a:r>
            <a:r>
              <a:rPr lang="es-ES" dirty="0"/>
              <a:t>. </a:t>
            </a:r>
            <a:r>
              <a:rPr lang="es-ES" dirty="0" smtClean="0"/>
              <a:t>Hipótesis </a:t>
            </a:r>
            <a:r>
              <a:rPr lang="es-ES" dirty="0"/>
              <a:t>Específicos:</a:t>
            </a:r>
          </a:p>
          <a:p>
            <a:pPr lvl="1" algn="just"/>
            <a:r>
              <a:rPr lang="es-ES" dirty="0"/>
              <a:t>Existe un cambio de variables que reducen el sistema de cuatro, a </a:t>
            </a:r>
            <a:r>
              <a:rPr lang="es-ES" dirty="0" smtClean="0"/>
              <a:t>al menos </a:t>
            </a:r>
            <a:r>
              <a:rPr lang="es-ES" dirty="0"/>
              <a:t>dos donde el sistema se puede analizar en el plano de fase y </a:t>
            </a:r>
            <a:r>
              <a:rPr lang="es-ES" dirty="0" smtClean="0"/>
              <a:t>el sistema </a:t>
            </a:r>
            <a:r>
              <a:rPr lang="es-ES" dirty="0"/>
              <a:t>reducido es estable en el sentido de Estabilidad </a:t>
            </a:r>
            <a:r>
              <a:rPr lang="es-ES" dirty="0" smtClean="0"/>
              <a:t>Entrada-Estado (ISS</a:t>
            </a:r>
            <a:r>
              <a:rPr lang="es-ES" dirty="0"/>
              <a:t>).</a:t>
            </a:r>
            <a:endParaRPr lang="es-ES" dirty="0" smtClean="0"/>
          </a:p>
          <a:p>
            <a:pPr lvl="1" algn="just"/>
            <a:r>
              <a:rPr lang="es-ES" dirty="0"/>
              <a:t>Existe alguna superficie en el plano de fase reducido que es </a:t>
            </a:r>
            <a:r>
              <a:rPr lang="es-ES" dirty="0" smtClean="0"/>
              <a:t>estable en la </a:t>
            </a:r>
            <a:r>
              <a:rPr lang="es-ES" dirty="0"/>
              <a:t>cual se puede aplicar la estrategia de control conocida como </a:t>
            </a:r>
            <a:r>
              <a:rPr lang="es-ES" dirty="0" smtClean="0"/>
              <a:t>Control por </a:t>
            </a:r>
            <a:r>
              <a:rPr lang="es-ES" dirty="0"/>
              <a:t>Modo Deslizante</a:t>
            </a:r>
            <a:r>
              <a:rPr lang="es-ES" dirty="0" smtClean="0"/>
              <a:t>.</a:t>
            </a:r>
          </a:p>
          <a:p>
            <a:pPr lvl="1" algn="just"/>
            <a:r>
              <a:rPr lang="es-ES" dirty="0"/>
              <a:t>Es posible cambiar los parámetros de control, incluso hacerlos </a:t>
            </a:r>
            <a:r>
              <a:rPr lang="es-ES" dirty="0" smtClean="0"/>
              <a:t>variables en </a:t>
            </a:r>
            <a:r>
              <a:rPr lang="es-ES" dirty="0"/>
              <a:t>función de los estados, para lograr la estabilidad bajo </a:t>
            </a:r>
            <a:r>
              <a:rPr lang="es-ES" dirty="0" smtClean="0"/>
              <a:t>contacto unilateral </a:t>
            </a:r>
            <a:r>
              <a:rPr lang="es-ES" dirty="0"/>
              <a:t>y saturación de </a:t>
            </a:r>
            <a:r>
              <a:rPr lang="es-ES" dirty="0" smtClean="0"/>
              <a:t>entrada.</a:t>
            </a:r>
          </a:p>
          <a:p>
            <a:pPr lvl="1" algn="just"/>
            <a:r>
              <a:rPr lang="es-ES" dirty="0"/>
              <a:t>Se puede usar Funciones Barrera para mostrar que el sistema es </a:t>
            </a:r>
            <a:r>
              <a:rPr lang="es-ES" dirty="0" smtClean="0"/>
              <a:t>estable con </a:t>
            </a:r>
            <a:r>
              <a:rPr lang="es-ES" dirty="0"/>
              <a:t>el controlador realizado en toda la región donde es </a:t>
            </a:r>
            <a:r>
              <a:rPr lang="es-ES" dirty="0" smtClean="0"/>
              <a:t>físicamente posible </a:t>
            </a:r>
            <a:r>
              <a:rPr lang="es-ES" dirty="0"/>
              <a:t>estabilizar</a:t>
            </a:r>
            <a:r>
              <a:rPr lang="es-ES" dirty="0" smtClean="0"/>
              <a:t>.</a:t>
            </a:r>
            <a:endParaRPr lang="es-ES" dirty="0"/>
          </a:p>
          <a:p>
            <a:pPr lvl="1" algn="just"/>
            <a:endParaRPr lang="es-ES" dirty="0"/>
          </a:p>
          <a:p>
            <a:pPr algn="just"/>
            <a:endParaRPr lang="es-ES" dirty="0"/>
          </a:p>
        </p:txBody>
      </p:sp>
    </p:spTree>
    <p:extLst>
      <p:ext uri="{BB962C8B-B14F-4D97-AF65-F5344CB8AC3E}">
        <p14:creationId xmlns:p14="http://schemas.microsoft.com/office/powerpoint/2010/main" val="4036291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r>
              <a:rPr lang="es-ES" b="1" dirty="0"/>
              <a:t/>
            </a:r>
            <a:br>
              <a:rPr lang="es-ES" b="1" dirty="0"/>
            </a:br>
            <a:r>
              <a:rPr lang="es-ES" b="1" dirty="0"/>
              <a:t>MARCO TEÓRICO</a:t>
            </a:r>
            <a:endParaRPr lang="es-ES" b="1" dirty="0"/>
          </a:p>
        </p:txBody>
      </p:sp>
      <p:sp>
        <p:nvSpPr>
          <p:cNvPr id="3" name="Marcador de contenido 2"/>
          <p:cNvSpPr>
            <a:spLocks noGrp="1"/>
          </p:cNvSpPr>
          <p:nvPr>
            <p:ph idx="1"/>
          </p:nvPr>
        </p:nvSpPr>
        <p:spPr/>
        <p:txBody>
          <a:bodyPr/>
          <a:lstStyle/>
          <a:p>
            <a:r>
              <a:rPr lang="es-ES" dirty="0"/>
              <a:t>2.1. PUNTO </a:t>
            </a:r>
            <a:r>
              <a:rPr lang="es-ES" dirty="0" smtClean="0"/>
              <a:t>CAPTURA</a:t>
            </a:r>
            <a:endParaRPr lang="es-ES" dirty="0"/>
          </a:p>
        </p:txBody>
      </p:sp>
      <p:pic>
        <p:nvPicPr>
          <p:cNvPr id="4" name="Imagen 3"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094" y="2797503"/>
            <a:ext cx="3534268" cy="2896004"/>
          </a:xfrm>
          <a:prstGeom prst="rect">
            <a:avLst/>
          </a:prstGeom>
        </p:spPr>
      </p:pic>
    </p:spTree>
    <p:extLst>
      <p:ext uri="{BB962C8B-B14F-4D97-AF65-F5344CB8AC3E}">
        <p14:creationId xmlns:p14="http://schemas.microsoft.com/office/powerpoint/2010/main" val="3954057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CAPÍTULO </a:t>
            </a:r>
            <a:r>
              <a:rPr lang="es-ES" b="1" dirty="0" smtClean="0"/>
              <a:t>II:</a:t>
            </a:r>
            <a:endParaRPr lang="es-ES"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2589212" y="1447796"/>
                <a:ext cx="8915400" cy="4953004"/>
              </a:xfrm>
            </p:spPr>
            <p:txBody>
              <a:bodyPr/>
              <a:lstStyle/>
              <a:p>
                <a:r>
                  <a:rPr lang="es-ES" dirty="0"/>
                  <a:t>2.2. PÉNDULO INVERTIDO LINEAL</a:t>
                </a:r>
                <a:r>
                  <a:rPr lang="es-ES" dirty="0" smtClean="0"/>
                  <a:t>.</a:t>
                </a:r>
              </a:p>
              <a:p>
                <a:endParaRPr lang="es-ES" dirty="0" smtClean="0"/>
              </a:p>
              <a:p>
                <a14:m>
                  <m:oMath xmlns:m="http://schemas.openxmlformats.org/officeDocument/2006/math">
                    <m:r>
                      <a:rPr lang="es-ES" i="1"/>
                      <m:t>𝑚</m:t>
                    </m:r>
                    <m:d>
                      <m:dPr>
                        <m:ctrlPr>
                          <a:rPr lang="es-ES" i="1"/>
                        </m:ctrlPr>
                      </m:dPr>
                      <m:e>
                        <m:r>
                          <a:rPr lang="es-ES" i="1"/>
                          <m:t>𝑦</m:t>
                        </m:r>
                        <m:acc>
                          <m:accPr>
                            <m:chr m:val="̈"/>
                            <m:ctrlPr>
                              <a:rPr lang="es-ES" i="1"/>
                            </m:ctrlPr>
                          </m:accPr>
                          <m:e>
                            <m:r>
                              <a:rPr lang="es-ES" i="1"/>
                              <m:t>𝑥</m:t>
                            </m:r>
                          </m:e>
                        </m:acc>
                        <m:r>
                          <a:rPr lang="es-ES" i="1"/>
                          <m:t>−</m:t>
                        </m:r>
                        <m:r>
                          <a:rPr lang="es-ES" i="1"/>
                          <m:t>𝑥</m:t>
                        </m:r>
                        <m:acc>
                          <m:accPr>
                            <m:chr m:val="̈"/>
                            <m:ctrlPr>
                              <a:rPr lang="es-ES" i="1"/>
                            </m:ctrlPr>
                          </m:accPr>
                          <m:e>
                            <m:r>
                              <a:rPr lang="es-ES" i="1"/>
                              <m:t>𝑦</m:t>
                            </m:r>
                          </m:e>
                        </m:acc>
                      </m:e>
                    </m:d>
                    <m:r>
                      <a:rPr lang="es-ES" i="1"/>
                      <m:t>+</m:t>
                    </m:r>
                    <m:r>
                      <a:rPr lang="es-ES" i="1"/>
                      <m:t>𝐼</m:t>
                    </m:r>
                    <m:acc>
                      <m:accPr>
                        <m:chr m:val="̈"/>
                        <m:ctrlPr>
                          <a:rPr lang="es-ES" i="1"/>
                        </m:ctrlPr>
                      </m:accPr>
                      <m:e>
                        <m:r>
                          <a:rPr lang="es-ES" i="1"/>
                          <m:t>𝜃</m:t>
                        </m:r>
                      </m:e>
                    </m:acc>
                    <m:r>
                      <a:rPr lang="es-ES" i="1"/>
                      <m:t>=</m:t>
                    </m:r>
                    <m:sSub>
                      <m:sSubPr>
                        <m:ctrlPr>
                          <a:rPr lang="es-ES" i="1"/>
                        </m:ctrlPr>
                      </m:sSubPr>
                      <m:e>
                        <m:r>
                          <a:rPr lang="es-ES" i="1"/>
                          <m:t>𝑢</m:t>
                        </m:r>
                      </m:e>
                      <m:sub>
                        <m:r>
                          <a:rPr lang="es-ES" i="1"/>
                          <m:t>1</m:t>
                        </m:r>
                      </m:sub>
                    </m:sSub>
                    <m:r>
                      <a:rPr lang="es-ES" i="1"/>
                      <m:t>+</m:t>
                    </m:r>
                    <m:r>
                      <a:rPr lang="es-ES" i="1"/>
                      <m:t>𝑚𝑔𝑥</m:t>
                    </m:r>
                  </m:oMath>
                </a14:m>
                <a:endParaRPr lang="es-ES" dirty="0" smtClean="0"/>
              </a:p>
              <a:p>
                <a:pPr marL="0" indent="0">
                  <a:buNone/>
                </a:pPr>
                <a:endParaRPr lang="es-ES" dirty="0" smtClean="0"/>
              </a:p>
              <a:p>
                <a:pPr marL="0" indent="0">
                  <a:buNone/>
                </a:pPr>
                <a:r>
                  <a:rPr lang="es-ES" dirty="0" smtClean="0"/>
                  <a:t>Se asume:</a:t>
                </a:r>
              </a:p>
              <a:p>
                <a14:m>
                  <m:oMath xmlns:m="http://schemas.openxmlformats.org/officeDocument/2006/math">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𝑘𝑥</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𝐻</m:t>
                        </m:r>
                      </m:sub>
                    </m:sSub>
                  </m:oMath>
                </a14:m>
                <a:endParaRPr lang="es-ES" dirty="0"/>
              </a:p>
              <a:p>
                <a14:m>
                  <m:oMath xmlns:m="http://schemas.openxmlformats.org/officeDocument/2006/math">
                    <m:acc>
                      <m:accPr>
                        <m:chr m:val="̇"/>
                        <m:ctrlPr>
                          <a:rPr lang="es-ES" i="1"/>
                        </m:ctrlPr>
                      </m:accPr>
                      <m:e>
                        <m:r>
                          <a:rPr lang="es-ES" i="1"/>
                          <m:t>𝜃</m:t>
                        </m:r>
                      </m:e>
                    </m:acc>
                    <m:r>
                      <a:rPr lang="es-ES" i="1"/>
                      <m:t>=</m:t>
                    </m:r>
                    <m:sSub>
                      <m:sSubPr>
                        <m:ctrlPr>
                          <a:rPr lang="es-ES" i="1"/>
                        </m:ctrlPr>
                      </m:sSubPr>
                      <m:e>
                        <m:r>
                          <a:rPr lang="es-ES" i="1"/>
                          <m:t>𝜔</m:t>
                        </m:r>
                      </m:e>
                      <m:sub>
                        <m:r>
                          <a:rPr lang="es-ES" i="1"/>
                          <m:t>𝑐</m:t>
                        </m:r>
                      </m:sub>
                    </m:sSub>
                  </m:oMath>
                </a14:m>
                <a:r>
                  <a:rPr lang="es-ES" dirty="0" smtClean="0"/>
                  <a:t> </a:t>
                </a:r>
              </a:p>
              <a:p>
                <a:pPr marL="0" indent="0">
                  <a:buNone/>
                </a:pPr>
                <a:endParaRPr lang="es-ES" dirty="0" smtClean="0"/>
              </a:p>
              <a:p>
                <a14:m>
                  <m:oMath xmlns:m="http://schemas.openxmlformats.org/officeDocument/2006/math">
                    <m:acc>
                      <m:accPr>
                        <m:chr m:val="̈"/>
                        <m:ctrlPr>
                          <a:rPr lang="es-ES" i="1"/>
                        </m:ctrlPr>
                      </m:accPr>
                      <m:e>
                        <m:r>
                          <a:rPr lang="es-ES" i="1"/>
                          <m:t>𝑥</m:t>
                        </m:r>
                      </m:e>
                    </m:acc>
                    <m:r>
                      <a:rPr lang="es-ES" i="1"/>
                      <m:t>=</m:t>
                    </m:r>
                    <m:f>
                      <m:fPr>
                        <m:ctrlPr>
                          <a:rPr lang="es-ES" i="1"/>
                        </m:ctrlPr>
                      </m:fPr>
                      <m:num>
                        <m:r>
                          <a:rPr lang="es-ES" i="1"/>
                          <m:t>𝑔</m:t>
                        </m:r>
                      </m:num>
                      <m:den>
                        <m:sSub>
                          <m:sSubPr>
                            <m:ctrlPr>
                              <a:rPr lang="es-ES" i="1"/>
                            </m:ctrlPr>
                          </m:sSubPr>
                          <m:e>
                            <m:r>
                              <a:rPr lang="es-ES" i="1"/>
                              <m:t>𝑦</m:t>
                            </m:r>
                          </m:e>
                          <m:sub>
                            <m:r>
                              <a:rPr lang="es-ES" i="1"/>
                              <m:t>𝐻</m:t>
                            </m:r>
                          </m:sub>
                        </m:sSub>
                      </m:den>
                    </m:f>
                    <m:r>
                      <a:rPr lang="es-ES" i="1"/>
                      <m:t>𝑥</m:t>
                    </m:r>
                    <m:r>
                      <a:rPr lang="es-ES" i="1"/>
                      <m:t>+</m:t>
                    </m:r>
                    <m:f>
                      <m:fPr>
                        <m:ctrlPr>
                          <a:rPr lang="es-ES" i="1"/>
                        </m:ctrlPr>
                      </m:fPr>
                      <m:num>
                        <m:r>
                          <a:rPr lang="es-ES" i="1"/>
                          <m:t>1</m:t>
                        </m:r>
                      </m:num>
                      <m:den>
                        <m:r>
                          <a:rPr lang="es-ES" i="1"/>
                          <m:t>𝑚</m:t>
                        </m:r>
                        <m:sSub>
                          <m:sSubPr>
                            <m:ctrlPr>
                              <a:rPr lang="es-ES" i="1"/>
                            </m:ctrlPr>
                          </m:sSubPr>
                          <m:e>
                            <m:r>
                              <a:rPr lang="es-ES" i="1"/>
                              <m:t>𝑦</m:t>
                            </m:r>
                          </m:e>
                          <m:sub>
                            <m:r>
                              <a:rPr lang="es-ES" i="1"/>
                              <m:t>𝐻</m:t>
                            </m:r>
                          </m:sub>
                        </m:sSub>
                      </m:den>
                    </m:f>
                    <m:sSub>
                      <m:sSubPr>
                        <m:ctrlPr>
                          <a:rPr lang="es-ES" i="1"/>
                        </m:ctrlPr>
                      </m:sSubPr>
                      <m:e>
                        <m:r>
                          <a:rPr lang="es-ES" i="1"/>
                          <m:t>𝑢</m:t>
                        </m:r>
                      </m:e>
                      <m:sub>
                        <m:r>
                          <a:rPr lang="es-ES" i="1"/>
                          <m:t>1</m:t>
                        </m:r>
                      </m:sub>
                    </m:sSub>
                  </m:oMath>
                </a14:m>
                <a:endParaRPr lang="es-ES" dirty="0" smtClean="0"/>
              </a:p>
              <a:p>
                <a:endParaRPr lang="es-ES" dirty="0"/>
              </a:p>
              <a:p>
                <a14:m>
                  <m:oMath xmlns:m="http://schemas.openxmlformats.org/officeDocument/2006/math">
                    <m:sSub>
                      <m:sSubPr>
                        <m:ctrlPr>
                          <a:rPr lang="es-ES" i="1"/>
                        </m:ctrlPr>
                      </m:sSubPr>
                      <m:e>
                        <m:r>
                          <a:rPr lang="es-ES" i="1"/>
                          <m:t>𝑥</m:t>
                        </m:r>
                      </m:e>
                      <m:sub>
                        <m:r>
                          <a:rPr lang="es-ES" i="1"/>
                          <m:t>𝐶𝑃</m:t>
                        </m:r>
                      </m:sub>
                    </m:sSub>
                    <m:r>
                      <a:rPr lang="es-ES" i="1"/>
                      <m:t>=−</m:t>
                    </m:r>
                    <m:sSub>
                      <m:sSubPr>
                        <m:ctrlPr>
                          <a:rPr lang="es-ES" i="1"/>
                        </m:ctrlPr>
                      </m:sSubPr>
                      <m:e>
                        <m:acc>
                          <m:accPr>
                            <m:chr m:val="̇"/>
                            <m:ctrlPr>
                              <a:rPr lang="es-ES" i="1"/>
                            </m:ctrlPr>
                          </m:accPr>
                          <m:e>
                            <m:r>
                              <a:rPr lang="es-ES" i="1"/>
                              <m:t>𝑥</m:t>
                            </m:r>
                          </m:e>
                        </m:acc>
                      </m:e>
                      <m:sub>
                        <m:r>
                          <a:rPr lang="es-ES" i="1"/>
                          <m:t>0</m:t>
                        </m:r>
                      </m:sub>
                    </m:sSub>
                    <m:rad>
                      <m:radPr>
                        <m:degHide m:val="on"/>
                        <m:ctrlPr>
                          <a:rPr lang="es-ES" i="1"/>
                        </m:ctrlPr>
                      </m:radPr>
                      <m:deg/>
                      <m:e>
                        <m:f>
                          <m:fPr>
                            <m:ctrlPr>
                              <a:rPr lang="es-ES" i="1"/>
                            </m:ctrlPr>
                          </m:fPr>
                          <m:num>
                            <m:sSub>
                              <m:sSubPr>
                                <m:ctrlPr>
                                  <a:rPr lang="es-ES" i="1"/>
                                </m:ctrlPr>
                              </m:sSubPr>
                              <m:e>
                                <m:r>
                                  <a:rPr lang="es-ES" i="1"/>
                                  <m:t>𝑦</m:t>
                                </m:r>
                              </m:e>
                              <m:sub>
                                <m:r>
                                  <a:rPr lang="es-ES" i="1"/>
                                  <m:t>𝐻</m:t>
                                </m:r>
                              </m:sub>
                            </m:sSub>
                          </m:num>
                          <m:den>
                            <m:r>
                              <a:rPr lang="es-ES" i="1"/>
                              <m:t>𝑔</m:t>
                            </m:r>
                          </m:den>
                        </m:f>
                      </m:e>
                    </m:rad>
                  </m:oMath>
                </a14:m>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2589212" y="1447796"/>
                <a:ext cx="8915400" cy="4953004"/>
              </a:xfrm>
              <a:blipFill rotWithShape="0">
                <a:blip r:embed="rId2"/>
                <a:stretch>
                  <a:fillRect l="-616" t="-615"/>
                </a:stretch>
              </a:blipFill>
            </p:spPr>
            <p:txBody>
              <a:bodyPr/>
              <a:lstStyle/>
              <a:p>
                <a:r>
                  <a:rPr lang="es-ES">
                    <a:noFill/>
                  </a:rPr>
                  <a:t> </a:t>
                </a:r>
              </a:p>
            </p:txBody>
          </p:sp>
        </mc:Fallback>
      </mc:AlternateContent>
      <p:pic>
        <p:nvPicPr>
          <p:cNvPr id="5" name="Imagen 4"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45" y="1671124"/>
            <a:ext cx="3429479" cy="4096322"/>
          </a:xfrm>
          <a:prstGeom prst="rect">
            <a:avLst/>
          </a:prstGeom>
        </p:spPr>
      </p:pic>
      <p:sp>
        <p:nvSpPr>
          <p:cNvPr id="6" name="Rectángulo 5"/>
          <p:cNvSpPr/>
          <p:nvPr/>
        </p:nvSpPr>
        <p:spPr>
          <a:xfrm>
            <a:off x="8086191" y="5806108"/>
            <a:ext cx="2428870" cy="369332"/>
          </a:xfrm>
          <a:prstGeom prst="rect">
            <a:avLst/>
          </a:prstGeom>
        </p:spPr>
        <p:txBody>
          <a:bodyPr wrap="none">
            <a:spAutoFit/>
          </a:bodyPr>
          <a:lstStyle/>
          <a:p>
            <a:r>
              <a:rPr lang="en-US" dirty="0" smtClean="0"/>
              <a:t>[3] S. Kajita y K. </a:t>
            </a:r>
            <a:r>
              <a:rPr lang="en-US" dirty="0" err="1" smtClean="0"/>
              <a:t>Tani</a:t>
            </a:r>
            <a:r>
              <a:rPr lang="en-US" dirty="0" smtClean="0"/>
              <a:t> </a:t>
            </a:r>
            <a:endParaRPr lang="es-ES" dirty="0"/>
          </a:p>
        </p:txBody>
      </p:sp>
    </p:spTree>
    <p:extLst>
      <p:ext uri="{BB962C8B-B14F-4D97-AF65-F5344CB8AC3E}">
        <p14:creationId xmlns:p14="http://schemas.microsoft.com/office/powerpoint/2010/main" val="2577171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219</TotalTime>
  <Words>1747</Words>
  <Application>Microsoft Office PowerPoint</Application>
  <PresentationFormat>Panorámica</PresentationFormat>
  <Paragraphs>412</Paragraphs>
  <Slides>50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50</vt:i4>
      </vt:variant>
    </vt:vector>
  </HeadingPairs>
  <TitlesOfParts>
    <vt:vector size="56" baseType="lpstr">
      <vt:lpstr>Arial</vt:lpstr>
      <vt:lpstr>Cambria Math</vt:lpstr>
      <vt:lpstr>Century Gothic</vt:lpstr>
      <vt:lpstr>Times New Roman</vt:lpstr>
      <vt:lpstr>Wingdings 3</vt:lpstr>
      <vt:lpstr>Espiral</vt:lpstr>
      <vt:lpstr>ESTABILIZACIÓN DEL PÉNDULO INVERTIDO DE ALTURA VARIABLE BASADO EN ESTABILIDAD ENTRADA-ESTADO Y CONTROL POR MODO DESLIZANTE BAJO CONTACTO UNILATERAL Y SATURACIÓN DE ENTRADA</vt:lpstr>
      <vt:lpstr>Presentación de PowerPoint</vt:lpstr>
      <vt:lpstr>CAPÍTULO I: INTRODUCCIÓN</vt:lpstr>
      <vt:lpstr>CAPÍTULO I:</vt:lpstr>
      <vt:lpstr>CAPÍTULO I:</vt:lpstr>
      <vt:lpstr>CAPÍTULO I:</vt:lpstr>
      <vt:lpstr>CAPÍTULO I:</vt:lpstr>
      <vt:lpstr>CAPÍTULO II: MARCO TEÓRICO</vt:lpstr>
      <vt:lpstr>CAPÍTULO II:</vt:lpstr>
      <vt:lpstr>CAPÍTULO II:</vt:lpstr>
      <vt:lpstr>CAPÍTULO II:</vt:lpstr>
      <vt:lpstr>CAPÍTULO II:</vt:lpstr>
      <vt:lpstr>Control del PIAV</vt:lpstr>
      <vt:lpstr>Control del PIAV</vt:lpstr>
      <vt:lpstr>Control del PIAV</vt:lpstr>
      <vt:lpstr>CAPÍTULO II:</vt:lpstr>
      <vt:lpstr>CAPÍTULO II:</vt:lpstr>
      <vt:lpstr>CAPÍTULO II:</vt:lpstr>
      <vt:lpstr>CAPÍTULO II:</vt:lpstr>
      <vt:lpstr>CAPÍTULO II:</vt:lpstr>
      <vt:lpstr>CAPÍTULO III: CÁLCULOS Y/O APLICACIONES Y OBTENCIÓN DE RESULTADOS</vt:lpstr>
      <vt:lpstr>CAPÍTULO III: </vt:lpstr>
      <vt:lpstr>CAPÍTULO III: </vt:lpstr>
      <vt:lpstr>CAPÍTULO III: </vt:lpstr>
      <vt:lpstr>CAPÍTULO III: </vt:lpstr>
      <vt:lpstr>CAPÍTULO III:</vt:lpstr>
      <vt:lpstr>CAPÍTULO III:</vt:lpstr>
      <vt:lpstr>CAPÍTULO III:</vt:lpstr>
      <vt:lpstr>CAPÍTULO III:</vt:lpstr>
      <vt:lpstr>CAPÍTULO III:</vt:lpstr>
      <vt:lpstr>CAPÍTULO III:</vt:lpstr>
      <vt:lpstr>CAPÍTULO III:</vt:lpstr>
      <vt:lpstr>CAPÍTULO III:</vt:lpstr>
      <vt:lpstr>CAPÍTULO III:</vt:lpstr>
      <vt:lpstr>CAPÍTULO III:</vt:lpstr>
      <vt:lpstr>CAPÍTULO III:</vt:lpstr>
      <vt:lpstr>CAPÍTULO III:</vt:lpstr>
      <vt:lpstr>CAPÍTULO IV: ANÁLISIS DE RESULTADOS Y CONTRASTACIÓN DE HIPÓTESIS</vt:lpstr>
      <vt:lpstr>CAPÍTULO IV:</vt:lpstr>
      <vt:lpstr>CAPÍTULO IV:</vt:lpstr>
      <vt:lpstr>CAPÍTULO IV:</vt:lpstr>
      <vt:lpstr>CAPÍTULO IV:</vt:lpstr>
      <vt:lpstr>CAPÍTULO IV:</vt:lpstr>
      <vt:lpstr>CAPÍTULO IV:</vt:lpstr>
      <vt:lpstr>CAPÍTULO IV:</vt:lpstr>
      <vt:lpstr>CAPÍTULO IV:</vt:lpstr>
      <vt:lpstr>CONCLUSIONES</vt:lpstr>
      <vt:lpstr>RECOMENDACIONES</vt:lpstr>
      <vt:lpstr>REFERENCIAS BIBLIOGRÁFICAS</vt:lpstr>
      <vt:lpstr>REFERENCIAS BIBLIOGRÁFICAS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ESTABILIZACIÓN DEL PÉNDULO INVERTIDO DE ALTURA VARIABLE BASADO EN ESTABILIDAD ENTRADA-ESTADO Y CONTROL POR MODO DESLIZANTE BAJO CONTACTO UNILATERAL Y SATURACIÓN DE ENTRADA</dc:title>
  <dc:creator>Gabriel Garcia</dc:creator>
  <cp:lastModifiedBy>Gabriel Garcia</cp:lastModifiedBy>
  <cp:revision>28</cp:revision>
  <dcterms:created xsi:type="dcterms:W3CDTF">2018-12-19T16:11:50Z</dcterms:created>
  <dcterms:modified xsi:type="dcterms:W3CDTF">2018-12-19T19:51:29Z</dcterms:modified>
</cp:coreProperties>
</file>