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4" r:id="rId10"/>
    <p:sldId id="262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 smtClean="0"/>
              <a:t>Clique para editar o estilo do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 smtClean="0"/>
              <a:t>Editar os estilos de texto do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mtClean="0"/>
              <a:t>Clique para editar o estilo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 smtClean="0"/>
              <a:t>Editar os estilos de texto do Modelo Global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41252" y="3238431"/>
            <a:ext cx="8361229" cy="2098226"/>
          </a:xfrm>
        </p:spPr>
        <p:txBody>
          <a:bodyPr/>
          <a:lstStyle/>
          <a:p>
            <a:r>
              <a:rPr lang="pt-BR" dirty="0" smtClean="0"/>
              <a:t>Aplicação de micro controladores em tomografos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94798" y="5602199"/>
            <a:ext cx="6831673" cy="1086237"/>
          </a:xfrm>
        </p:spPr>
        <p:txBody>
          <a:bodyPr/>
          <a:lstStyle/>
          <a:p>
            <a:pPr algn="l"/>
            <a:r>
              <a:rPr lang="pt-BR" dirty="0" smtClean="0"/>
              <a:t>Gabriel Eduardo Farinha - 202001208811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704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Bibliografia</a:t>
            </a:r>
            <a:endParaRPr lang="pt-BR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371600" y="1502228"/>
            <a:ext cx="9601200" cy="5355771"/>
          </a:xfrm>
        </p:spPr>
        <p:txBody>
          <a:bodyPr/>
          <a:lstStyle/>
          <a:p>
            <a:r>
              <a:rPr lang="en-US" dirty="0" smtClean="0"/>
              <a:t>Roman</a:t>
            </a:r>
            <a:r>
              <a:rPr lang="en-US" dirty="0"/>
              <a:t>, L. E.; Computed tomography for technologists: A comprehensive text, 2011</a:t>
            </a:r>
            <a:r>
              <a:rPr lang="en-US" dirty="0" smtClean="0"/>
              <a:t>;</a:t>
            </a:r>
          </a:p>
          <a:p>
            <a:r>
              <a:rPr lang="en-US" dirty="0" smtClean="0"/>
              <a:t>Oliveira, </a:t>
            </a:r>
            <a:r>
              <a:rPr lang="en-US" dirty="0" err="1" smtClean="0"/>
              <a:t>Helder</a:t>
            </a:r>
            <a:r>
              <a:rPr lang="en-US" dirty="0"/>
              <a:t> </a:t>
            </a:r>
            <a:r>
              <a:rPr lang="pt-BR" dirty="0" smtClean="0"/>
              <a:t>Tomografia Computadorizada</a:t>
            </a:r>
            <a:r>
              <a:rPr lang="en-US" dirty="0" smtClean="0"/>
              <a:t>: </a:t>
            </a:r>
            <a:r>
              <a:rPr lang="pt-BR" dirty="0"/>
              <a:t>Fundamentos Físicos dos Processos de Formação de Imagens </a:t>
            </a:r>
            <a:r>
              <a:rPr lang="pt-BR" dirty="0" smtClean="0"/>
              <a:t>Médicas, 2014;</a:t>
            </a:r>
            <a:endParaRPr lang="en-US" dirty="0"/>
          </a:p>
          <a:p>
            <a:r>
              <a:rPr lang="en-US" b="1" dirty="0"/>
              <a:t> </a:t>
            </a:r>
            <a:r>
              <a:rPr lang="en-US" dirty="0"/>
              <a:t>https://</a:t>
            </a:r>
            <a:r>
              <a:rPr lang="en-US" dirty="0" smtClean="0"/>
              <a:t>www.st.com/content/st_com/</a:t>
            </a:r>
          </a:p>
          <a:p>
            <a:r>
              <a:rPr lang="pt-BR" dirty="0" smtClean="0"/>
              <a:t>https://www.ti.com/</a:t>
            </a:r>
          </a:p>
          <a:p>
            <a:r>
              <a:rPr lang="pt-BR" dirty="0"/>
              <a:t>Texas </a:t>
            </a:r>
            <a:r>
              <a:rPr lang="pt-BR" dirty="0" err="1"/>
              <a:t>Instruments</a:t>
            </a:r>
            <a:r>
              <a:rPr lang="pt-BR" dirty="0"/>
              <a:t> – "MSP430 </a:t>
            </a:r>
            <a:r>
              <a:rPr lang="pt-BR" dirty="0" err="1"/>
              <a:t>Microcontroller</a:t>
            </a:r>
            <a:r>
              <a:rPr lang="pt-BR" dirty="0"/>
              <a:t> Data </a:t>
            </a:r>
            <a:r>
              <a:rPr lang="pt-BR" dirty="0" err="1"/>
              <a:t>Sheet</a:t>
            </a:r>
            <a:r>
              <a:rPr lang="pt-BR" dirty="0"/>
              <a:t>"</a:t>
            </a:r>
          </a:p>
          <a:p>
            <a:r>
              <a:rPr lang="pt-BR" dirty="0" err="1" smtClean="0"/>
              <a:t>Wikipedia</a:t>
            </a:r>
            <a:endParaRPr lang="pt-BR" dirty="0" smtClean="0"/>
          </a:p>
          <a:p>
            <a:r>
              <a:rPr lang="pt-BR" dirty="0" smtClean="0"/>
              <a:t>https</a:t>
            </a:r>
            <a:r>
              <a:rPr lang="pt-BR" dirty="0"/>
              <a:t>://www.mundodaeletrica.com.br/motor-brushless-caracteristicas-aplicacoes</a:t>
            </a:r>
            <a:r>
              <a:rPr lang="pt-BR" dirty="0" smtClean="0"/>
              <a:t>/</a:t>
            </a:r>
          </a:p>
          <a:p>
            <a:r>
              <a:rPr lang="pt-BR" dirty="0"/>
              <a:t>https://www.microchip.com/</a:t>
            </a:r>
            <a:endParaRPr lang="pt-BR" dirty="0" smtClean="0"/>
          </a:p>
          <a:p>
            <a:r>
              <a:rPr lang="en-US" dirty="0"/>
              <a:t>ISO 13485:2016 - "Medical devices — Quality management systems — Requirements for regulatory </a:t>
            </a:r>
            <a:r>
              <a:rPr lang="en-US" dirty="0" smtClean="0"/>
              <a:t>purposes</a:t>
            </a:r>
            <a:r>
              <a:rPr lang="en-US" dirty="0"/>
              <a:t>"</a:t>
            </a:r>
            <a:endParaRPr lang="pt-BR" dirty="0"/>
          </a:p>
          <a:p>
            <a:r>
              <a:rPr lang="en-US" dirty="0" smtClean="0"/>
              <a:t>IEC </a:t>
            </a:r>
            <a:r>
              <a:rPr lang="en-US" dirty="0"/>
              <a:t>60601-1:2012 - "Medical electrical equipment – Part 1: General requirements for basic safety and essential </a:t>
            </a:r>
            <a:r>
              <a:rPr lang="en-US" dirty="0" smtClean="0"/>
              <a:t>performance“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7261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Obrigado pela sua atenção</a:t>
            </a:r>
            <a:br>
              <a:rPr lang="pt-BR" dirty="0" smtClean="0"/>
            </a:br>
            <a:r>
              <a:rPr lang="pt-BR" dirty="0" smtClean="0"/>
              <a:t>por hoje é tudo pessoal!</a:t>
            </a:r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6931" y="2054134"/>
            <a:ext cx="3750537" cy="468630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4663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O que seria um tomografo?</a:t>
            </a:r>
            <a:endParaRPr lang="pt-BR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371600" y="1686910"/>
            <a:ext cx="9601200" cy="3581400"/>
          </a:xfrm>
        </p:spPr>
        <p:txBody>
          <a:bodyPr/>
          <a:lstStyle/>
          <a:p>
            <a:r>
              <a:rPr lang="pt-BR" dirty="0"/>
              <a:t>Um tomógrafo é um equipamento </a:t>
            </a:r>
            <a:r>
              <a:rPr lang="pt-BR" dirty="0" smtClean="0"/>
              <a:t>usado para </a:t>
            </a:r>
            <a:r>
              <a:rPr lang="pt-BR" dirty="0"/>
              <a:t>fazer exames de imagem detalhados do corpo, como se fossem "fatias" internas. Ele funciona basicamente com raios X e computadores que processam essas imagens, ajudando médicos a verem órgãos, ossos e </a:t>
            </a:r>
            <a:r>
              <a:rPr lang="pt-BR" dirty="0" smtClean="0"/>
              <a:t>tecidos de forma mais detalhada.</a:t>
            </a:r>
            <a:endParaRPr lang="pt-BR" dirty="0"/>
          </a:p>
        </p:txBody>
      </p:sp>
      <p:pic>
        <p:nvPicPr>
          <p:cNvPr id="1028" name="Picture 4" descr="https://blog.nucleorad.com.br/uploads/general/uploaded_file_20210112161045576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821" y="3301642"/>
            <a:ext cx="3814354" cy="296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blogger.googleusercontent.com/img/b/R29vZ2xl/AVvXsEgjArkMfYpTv3phmM17NWBkiX88TNzOSYy-wbq_jQC5UDBGfJjQD5UrIgL5e-c1sVXTMPsMD8NaBo8ziYOUhovBQcMiBUFBRRNz5T4uzIduH6VVexxkhdi6MsUtIK1xZUG8hQ4QTbGjLyMC/s1600/ctscanmachin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935" y="3301642"/>
            <a:ext cx="3407974" cy="296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0565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Mas qual a aplicação de micro controladores dentro do tomografo?</a:t>
            </a:r>
            <a:endParaRPr lang="pt-BR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microcontroladores </a:t>
            </a:r>
            <a:r>
              <a:rPr lang="pt-BR" dirty="0" smtClean="0"/>
              <a:t>são </a:t>
            </a:r>
            <a:r>
              <a:rPr lang="pt-BR" dirty="0"/>
              <a:t>responsáveis por controlar praticamente tudo dentro do </a:t>
            </a:r>
            <a:r>
              <a:rPr lang="pt-BR" dirty="0" smtClean="0"/>
              <a:t>aparelho des de o </a:t>
            </a:r>
            <a:r>
              <a:rPr lang="pt-BR" dirty="0"/>
              <a:t>movimento da mesa, </a:t>
            </a:r>
            <a:r>
              <a:rPr lang="pt-BR" dirty="0" smtClean="0"/>
              <a:t>rotação </a:t>
            </a:r>
            <a:r>
              <a:rPr lang="pt-BR" dirty="0"/>
              <a:t>do equipamento, </a:t>
            </a:r>
            <a:r>
              <a:rPr lang="pt-BR" dirty="0" smtClean="0"/>
              <a:t>disparo </a:t>
            </a:r>
            <a:r>
              <a:rPr lang="pt-BR" dirty="0"/>
              <a:t>dos raios X e </a:t>
            </a:r>
            <a:r>
              <a:rPr lang="pt-BR" dirty="0" smtClean="0"/>
              <a:t>a </a:t>
            </a:r>
            <a:r>
              <a:rPr lang="pt-BR" dirty="0"/>
              <a:t>coleta e o envio das imagens para o computador</a:t>
            </a:r>
            <a:r>
              <a:rPr lang="pt-BR" dirty="0" smtClean="0"/>
              <a:t>.</a:t>
            </a:r>
          </a:p>
          <a:p>
            <a:r>
              <a:rPr lang="pt-BR" dirty="0"/>
              <a:t>Entre as maiores empresas fabricantes desses controladores no mercado se destacam a </a:t>
            </a:r>
            <a:r>
              <a:rPr lang="pt-BR" dirty="0" err="1" smtClean="0"/>
              <a:t>STMicroelectronics</a:t>
            </a:r>
            <a:r>
              <a:rPr lang="pt-BR" dirty="0" smtClean="0"/>
              <a:t>, Texas </a:t>
            </a:r>
            <a:r>
              <a:rPr lang="pt-BR" dirty="0" err="1" smtClean="0"/>
              <a:t>Instruments</a:t>
            </a:r>
            <a:r>
              <a:rPr lang="pt-BR" dirty="0"/>
              <a:t> e a Microchip Technology.</a:t>
            </a:r>
            <a:endParaRPr lang="pt-BR" dirty="0" smtClean="0"/>
          </a:p>
          <a:p>
            <a:endParaRPr lang="pt-BR" dirty="0"/>
          </a:p>
        </p:txBody>
      </p:sp>
      <p:pic>
        <p:nvPicPr>
          <p:cNvPr id="2050" name="Picture 2" descr="https://upload.wikimedia.org/wikipedia/commons/thumb/1/1b/ST_logo_2020_blue_V.svg/1200px-ST_logo_2020_blue_V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910" y="4076701"/>
            <a:ext cx="2730137" cy="191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events.umich.edu/media/attachments/2023/09/event_113201_original-1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356" y="4076700"/>
            <a:ext cx="3475687" cy="1955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upload.wikimedia.org/wikipedia/commons/thumb/5/54/Microchip_Technology_logo.svg/1200px-Microchip_Technology_logo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352" y="4033941"/>
            <a:ext cx="3575078" cy="1915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48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STM32F4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371600" y="1449977"/>
            <a:ext cx="9601200" cy="4417423"/>
          </a:xfrm>
        </p:spPr>
        <p:txBody>
          <a:bodyPr/>
          <a:lstStyle/>
          <a:p>
            <a:r>
              <a:rPr lang="pt-BR" dirty="0"/>
              <a:t>O STM32 é um microcontrolador da STMicroelectronics, bastante utilizado no controle de motores BLDC (Brushless Direct Current – motor de corrente contínua sem escovas), que são responsáveis pela rotação do gantry, o corpo principal do aparelho de tomografia computadorizada</a:t>
            </a:r>
            <a:r>
              <a:rPr lang="pt-BR" dirty="0" smtClean="0"/>
              <a:t>.</a:t>
            </a:r>
          </a:p>
          <a:p>
            <a:r>
              <a:rPr lang="pt-BR" dirty="0"/>
              <a:t>O motor é responsável por, meio de um sistema de correia e rodas dentadas, realizar a rotação do gantry em torno do paciente para que o aparelho consiga essa visão de 360 graus do paciente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3074" name="Picture 2" descr="https://blogger.googleusercontent.com/img/b/R29vZ2xl/AVvXsEg61eWQ5oehbs3vPiXC4Va5RHKUk-pdEW_9Q9jiBx7vUwWOpI3SRXQ4tQc-RrINPs4rXJjffu9IMCaZpi5PEFHBhOmGBXMdeSkOnfdXiKRgDiyS-atzcowWFDUzUthH-1XKGWkwUKOVIj0/?imgmax=8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7162" y="3945526"/>
            <a:ext cx="4410075" cy="268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901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MSP430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371600" y="1515291"/>
            <a:ext cx="5760720" cy="5023182"/>
          </a:xfrm>
        </p:spPr>
        <p:txBody>
          <a:bodyPr/>
          <a:lstStyle/>
          <a:p>
            <a:r>
              <a:rPr lang="pt-BR" dirty="0"/>
              <a:t>O MSP430 é um microcontrolador para controle de baixa potência. Sua arquitetura mais </a:t>
            </a:r>
            <a:r>
              <a:rPr lang="pt-BR" dirty="0" smtClean="0"/>
              <a:t>simples (mais simples em relação </a:t>
            </a:r>
            <a:r>
              <a:rPr lang="pt-BR" dirty="0"/>
              <a:t>ao </a:t>
            </a:r>
            <a:r>
              <a:rPr lang="pt-BR" dirty="0" smtClean="0"/>
              <a:t>STM32F4 porque comparado ao </a:t>
            </a:r>
            <a:r>
              <a:rPr lang="pt-BR" dirty="0" err="1" smtClean="0"/>
              <a:t>arduino</a:t>
            </a:r>
            <a:r>
              <a:rPr lang="pt-BR" dirty="0" smtClean="0"/>
              <a:t> é um PC da </a:t>
            </a:r>
            <a:r>
              <a:rPr lang="pt-BR" dirty="0" err="1"/>
              <a:t>N</a:t>
            </a:r>
            <a:r>
              <a:rPr lang="pt-BR" dirty="0" err="1" smtClean="0"/>
              <a:t>asa</a:t>
            </a:r>
            <a:r>
              <a:rPr lang="pt-BR" dirty="0" smtClean="0"/>
              <a:t>) </a:t>
            </a:r>
            <a:r>
              <a:rPr lang="pt-BR" dirty="0"/>
              <a:t>permite o controle de motores com baixo consumo de energia, além do recebimento de informações de sensores secundários, como os de temperatura e de corrente elétrica, ideal para sistemas que não exigem alta precisão, porém exigem alto nível de confiabilidade e redundância</a:t>
            </a:r>
            <a:r>
              <a:rPr lang="pt-BR" dirty="0" smtClean="0"/>
              <a:t>. </a:t>
            </a:r>
            <a:endParaRPr lang="pt-BR" dirty="0"/>
          </a:p>
          <a:p>
            <a:pPr>
              <a:lnSpc>
                <a:spcPct val="100000"/>
              </a:lnSpc>
            </a:pPr>
            <a:r>
              <a:rPr lang="pt-BR" dirty="0" smtClean="0"/>
              <a:t>Os fans que fazem a refrigeração do tomógrafo e os Termopares são exemplo de atuadores e sensores controlados pelo MSP430.</a:t>
            </a:r>
            <a:endParaRPr lang="pt-BR" dirty="0"/>
          </a:p>
        </p:txBody>
      </p:sp>
      <p:pic>
        <p:nvPicPr>
          <p:cNvPr id="4098" name="Picture 2" descr="CDN m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475" y="1515291"/>
            <a:ext cx="3944960" cy="461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908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b="1" dirty="0"/>
              <a:t>PIC32MZ 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1371600" y="1489166"/>
            <a:ext cx="9601200" cy="4378234"/>
          </a:xfrm>
        </p:spPr>
        <p:txBody>
          <a:bodyPr/>
          <a:lstStyle/>
          <a:p>
            <a:r>
              <a:rPr lang="pt-BR" dirty="0"/>
              <a:t>O PIC32MZ é uma família de microcontroladores de 32 bits de alto desempenho fabricada pela Microchip Technology. É normalmente responsável pelo </a:t>
            </a:r>
            <a:r>
              <a:rPr lang="pt-BR" dirty="0" smtClean="0"/>
              <a:t>gerenciamento dos paines de controle </a:t>
            </a:r>
            <a:r>
              <a:rPr lang="pt-BR" dirty="0"/>
              <a:t>presentes em muitos aparelhos de tomografia. Sua memória de alta capacidade o torna ideal para evitar travamentos e problemas de confiabilidade nos controles dos tomógrafos.</a:t>
            </a:r>
          </a:p>
        </p:txBody>
      </p:sp>
      <p:pic>
        <p:nvPicPr>
          <p:cNvPr id="5124" name="Picture 4" descr="https://blogdofrio.com.br/wp-content/uploads/2020/05/tomografo-tomografia-shuttesto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2526" y="3156070"/>
            <a:ext cx="4919347" cy="327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41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Como esse controladores se parecem? </a:t>
            </a:r>
            <a:endParaRPr lang="pt-BR" dirty="0"/>
          </a:p>
        </p:txBody>
      </p:sp>
      <p:pic>
        <p:nvPicPr>
          <p:cNvPr id="2050" name="Picture 2" descr="https://m.media-amazon.com/images/I/71fB+DA9BdL._AC_UF894,1000_QL80_.jpg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" t="2079" r="3514" b="3024"/>
          <a:stretch/>
        </p:blipFill>
        <p:spPr bwMode="auto">
          <a:xfrm rot="16200000">
            <a:off x="688428" y="3063766"/>
            <a:ext cx="4120055" cy="263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www.ti.com/content/dam/ticom/images/products/ic/microcontrollers/simplelink/evm-board/MSP-EXP430FR2355-LaunchPad-kit-for-MSP430FR2355-MCUs-horizonta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388119" y="2658825"/>
            <a:ext cx="6210551" cy="3493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embarcados.com.br/wp-content/uploads/2014/04/DM320006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6" t="11618" r="7181" b="10029"/>
          <a:stretch/>
        </p:blipFill>
        <p:spPr bwMode="auto">
          <a:xfrm rot="16200000">
            <a:off x="8339195" y="3069021"/>
            <a:ext cx="3573517" cy="2627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9474311" y="2188779"/>
            <a:ext cx="130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PIC32MZ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5654566" y="2060028"/>
            <a:ext cx="174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MSP430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1923393" y="1965434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STM32F4</a:t>
            </a:r>
          </a:p>
        </p:txBody>
      </p:sp>
    </p:spTree>
    <p:extLst>
      <p:ext uri="{BB962C8B-B14F-4D97-AF65-F5344CB8AC3E}">
        <p14:creationId xmlns:p14="http://schemas.microsoft.com/office/powerpoint/2010/main" val="2690062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pt-BR" dirty="0"/>
              <a:t>Mas, Gabriel, por que a gente não pode usar qualquer </a:t>
            </a:r>
            <a:r>
              <a:rPr lang="pt-BR" dirty="0" smtClean="0"/>
              <a:t>micro controlador </a:t>
            </a:r>
            <a:r>
              <a:rPr lang="pt-BR" dirty="0"/>
              <a:t>em um tomógrafo?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371600" y="2403566"/>
            <a:ext cx="9601200" cy="4454434"/>
          </a:xfrm>
        </p:spPr>
        <p:txBody>
          <a:bodyPr>
            <a:normAutofit/>
          </a:bodyPr>
          <a:lstStyle/>
          <a:p>
            <a:r>
              <a:rPr lang="pt-BR" b="1" dirty="0"/>
              <a:t>Precisão e Estabilidade</a:t>
            </a:r>
            <a:r>
              <a:rPr lang="pt-BR" dirty="0"/>
              <a:t>: Tomógrafos, especialmente os de alta </a:t>
            </a:r>
            <a:r>
              <a:rPr lang="pt-BR" dirty="0" smtClean="0"/>
              <a:t>resolução, </a:t>
            </a:r>
            <a:r>
              <a:rPr lang="pt-BR" dirty="0"/>
              <a:t>exigem precisão e estabilidade no controle de sistemas complexos, como o controle dos raios-X, sistemas de resfriamento e movimentação das partes móveis. </a:t>
            </a:r>
            <a:r>
              <a:rPr lang="pt-BR" dirty="0" smtClean="0"/>
              <a:t>Micro controladores </a:t>
            </a:r>
            <a:r>
              <a:rPr lang="pt-BR" dirty="0"/>
              <a:t>mais simples </a:t>
            </a:r>
            <a:r>
              <a:rPr lang="pt-BR" dirty="0" smtClean="0"/>
              <a:t>não tem </a:t>
            </a:r>
            <a:r>
              <a:rPr lang="pt-BR" dirty="0"/>
              <a:t>a precisão </a:t>
            </a:r>
            <a:r>
              <a:rPr lang="pt-BR" dirty="0" smtClean="0"/>
              <a:t>necessária </a:t>
            </a:r>
            <a:r>
              <a:rPr lang="pt-BR" dirty="0"/>
              <a:t>para essas funções</a:t>
            </a:r>
            <a:r>
              <a:rPr lang="pt-BR" dirty="0" smtClean="0"/>
              <a:t>.</a:t>
            </a:r>
          </a:p>
          <a:p>
            <a:r>
              <a:rPr lang="pt-BR" b="1" dirty="0"/>
              <a:t>Desempenho em Tempo Real</a:t>
            </a:r>
            <a:r>
              <a:rPr lang="pt-BR" dirty="0"/>
              <a:t>: Os tomógrafos geralmente operam em um ambiente de tempo real, onde a resposta e o processamento de dados precisam ser rápidos e altamente confiáveis. </a:t>
            </a:r>
            <a:r>
              <a:rPr lang="pt-BR" dirty="0" smtClean="0"/>
              <a:t>Micro controladores mais baratos </a:t>
            </a:r>
            <a:r>
              <a:rPr lang="pt-BR" dirty="0"/>
              <a:t>podem não ser rápidos o suficiente ou não ter a capacidade de processar dados complexos de imagem com a rapidez e a precisão exigidas</a:t>
            </a:r>
            <a:r>
              <a:rPr lang="pt-BR" dirty="0" smtClean="0"/>
              <a:t>.</a:t>
            </a:r>
          </a:p>
          <a:p>
            <a:r>
              <a:rPr lang="pt-BR" b="1" dirty="0"/>
              <a:t>Normas e Regulamentações de Saúde</a:t>
            </a:r>
            <a:r>
              <a:rPr lang="pt-BR" dirty="0"/>
              <a:t>: Equipamentos médicos, como tomógrafos, são regulados por normas de segurança e qualidade, como a ISO 13485 e IEC 60601, que definem requisitos rigorosos para os componentes eletrônicos. </a:t>
            </a:r>
            <a:r>
              <a:rPr lang="pt-BR" dirty="0" smtClean="0"/>
              <a:t>Micro controladores </a:t>
            </a:r>
            <a:r>
              <a:rPr lang="pt-BR" dirty="0"/>
              <a:t>comuns </a:t>
            </a:r>
            <a:r>
              <a:rPr lang="pt-BR" dirty="0" smtClean="0"/>
              <a:t> </a:t>
            </a:r>
            <a:r>
              <a:rPr lang="pt-BR" dirty="0"/>
              <a:t>não </a:t>
            </a:r>
            <a:r>
              <a:rPr lang="pt-BR" dirty="0" smtClean="0"/>
              <a:t>atendem </a:t>
            </a:r>
            <a:r>
              <a:rPr lang="pt-BR" dirty="0"/>
              <a:t>a esses padrões.</a:t>
            </a:r>
          </a:p>
        </p:txBody>
      </p:sp>
    </p:spTree>
    <p:extLst>
      <p:ext uri="{BB962C8B-B14F-4D97-AF65-F5344CB8AC3E}">
        <p14:creationId xmlns:p14="http://schemas.microsoft.com/office/powerpoint/2010/main" val="210298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489474" cy="1485900"/>
          </a:xfrm>
        </p:spPr>
        <p:txBody>
          <a:bodyPr/>
          <a:lstStyle/>
          <a:p>
            <a:pPr algn="ctr"/>
            <a:r>
              <a:rPr lang="pt-BR" dirty="0" smtClean="0"/>
              <a:t>E </a:t>
            </a:r>
            <a:r>
              <a:rPr lang="pt-BR" dirty="0"/>
              <a:t>o </a:t>
            </a:r>
            <a:r>
              <a:rPr lang="pt-BR" dirty="0" smtClean="0"/>
              <a:t>principal:</a:t>
            </a:r>
            <a:br>
              <a:rPr lang="pt-BR" dirty="0" smtClean="0"/>
            </a:br>
            <a:r>
              <a:rPr lang="pt-BR" dirty="0" smtClean="0"/>
              <a:t> Redundância </a:t>
            </a:r>
            <a:r>
              <a:rPr lang="pt-BR" dirty="0"/>
              <a:t>e Confiabilidade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15737" y="1998617"/>
            <a:ext cx="9601200" cy="4103914"/>
          </a:xfrm>
        </p:spPr>
        <p:txBody>
          <a:bodyPr/>
          <a:lstStyle/>
          <a:p>
            <a:r>
              <a:rPr lang="pt-BR" dirty="0" smtClean="0"/>
              <a:t>Equipamentos </a:t>
            </a:r>
            <a:r>
              <a:rPr lang="pt-BR" dirty="0"/>
              <a:t>médicos exigem uma alta confiabilidade e muitas vezes têm sistemas redundantes para garantir que, se uma parte falhar, o sistema ainda funcione corretamente. </a:t>
            </a:r>
            <a:r>
              <a:rPr lang="pt-BR" dirty="0" smtClean="0"/>
              <a:t>Micro controladores </a:t>
            </a:r>
            <a:r>
              <a:rPr lang="pt-BR" dirty="0"/>
              <a:t>simples não oferecem esse tipo de </a:t>
            </a:r>
            <a:r>
              <a:rPr lang="pt-BR" dirty="0" smtClean="0"/>
              <a:t>redundância.</a:t>
            </a:r>
          </a:p>
          <a:p>
            <a:pPr lvl="1" algn="ctr"/>
            <a:endParaRPr lang="pt-BR" dirty="0" smtClean="0"/>
          </a:p>
          <a:p>
            <a:pPr marL="530352" lvl="1" indent="0" algn="ctr">
              <a:buNone/>
            </a:pPr>
            <a:endParaRPr lang="pt-BR" dirty="0" smtClean="0"/>
          </a:p>
          <a:p>
            <a:pPr lvl="1" algn="ctr"/>
            <a:endParaRPr lang="pt-BR" dirty="0" smtClean="0"/>
          </a:p>
          <a:p>
            <a:pPr lvl="1" algn="ctr"/>
            <a:r>
              <a:rPr lang="pt-BR" dirty="0" smtClean="0"/>
              <a:t>É</a:t>
            </a:r>
            <a:r>
              <a:rPr lang="pt-BR" dirty="0"/>
              <a:t>... e custa caro, muito caro.</a:t>
            </a:r>
          </a:p>
        </p:txBody>
      </p:sp>
      <p:pic>
        <p:nvPicPr>
          <p:cNvPr id="2052" name="Picture 4" descr="https://encrypted-tbn0.gstatic.com/images?q=tbn:ANd9GcQRKU8_l54t5QRQlCRqBoH2U6iLGkMzD2MkIQ&amp;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4781" y="3417706"/>
            <a:ext cx="2684825" cy="268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55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265</TotalTime>
  <Words>713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4" baseType="lpstr">
      <vt:lpstr>Arial</vt:lpstr>
      <vt:lpstr>Franklin Gothic Book</vt:lpstr>
      <vt:lpstr>Crop</vt:lpstr>
      <vt:lpstr>Aplicação de micro controladores em tomografos</vt:lpstr>
      <vt:lpstr>O que seria um tomografo?</vt:lpstr>
      <vt:lpstr>Mas qual a aplicação de micro controladores dentro do tomografo?</vt:lpstr>
      <vt:lpstr>STM32F4</vt:lpstr>
      <vt:lpstr>MSP430</vt:lpstr>
      <vt:lpstr>PIC32MZ  </vt:lpstr>
      <vt:lpstr>Como esse controladores se parecem? </vt:lpstr>
      <vt:lpstr>Mas, Gabriel, por que a gente não pode usar qualquer micro controlador em um tomógrafo?</vt:lpstr>
      <vt:lpstr>E o principal:  Redundância e Confiabilidade</vt:lpstr>
      <vt:lpstr>Bibliografia</vt:lpstr>
      <vt:lpstr>Obrigado pela sua atenção por hoje é tudo pessoal!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Aplicação de micro controladores em tomografos</dc:title>
  <dc:creator>GABRIEL EDUARDO SOARES TEIXEIRA GONCALVES FARINHA</dc:creator>
  <cp:lastModifiedBy>GABRIEL EDUARDO SOARES TEIXEIRA GONCALVES FARINHA</cp:lastModifiedBy>
  <cp:revision>19</cp:revision>
  <dcterms:created xsi:type="dcterms:W3CDTF">2025-04-15T22:09:48Z</dcterms:created>
  <dcterms:modified xsi:type="dcterms:W3CDTF">2025-04-16T23:53:27Z</dcterms:modified>
</cp:coreProperties>
</file>