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89000"/>
              </a:lnSpc>
            </a:pPr>
            <a:r>
              <a:rPr b="0" lang="pt-BR" sz="7200" spc="-1" strike="noStrike" cap="all">
                <a:solidFill>
                  <a:srgbClr val="191b0e"/>
                </a:solidFill>
                <a:latin typeface="Franklin Gothic Book"/>
              </a:rPr>
              <a:t>Clique para editar o título Mestre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B4320DA-C0DE-4308-8F96-1E159862F301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10/6/20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A1E511-3603-45F8-9479-3E6F34AA37DF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7</a:t>
            </a:fld>
            <a:endParaRPr b="0" lang="pt-BR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Clique para editar o formato do texto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2.º nível da estrutura de tópicos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3.º nível da estrutura de tópicos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4.º nível da estrutura de tópicos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5.º nível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6.º nível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7.º nível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Clique para editar o título Mestre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Clique para editar os estilos de texto Mestres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Segundo nível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1800" spc="-1" strike="noStrike">
                <a:solidFill>
                  <a:srgbClr val="191b0e"/>
                </a:solidFill>
                <a:latin typeface="Franklin Gothic Book"/>
              </a:rPr>
              <a:t>Terceiro nível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1800" spc="-1" strike="noStrike">
                <a:solidFill>
                  <a:srgbClr val="191b0e"/>
                </a:solidFill>
                <a:latin typeface="Franklin Gothic Book"/>
              </a:rPr>
              <a:t>Quarto nível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1600" spc="-1" strike="noStrike">
                <a:solidFill>
                  <a:srgbClr val="191b0e"/>
                </a:solidFill>
                <a:latin typeface="Franklin Gothic Book"/>
              </a:rPr>
              <a:t>Quinto nível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C178E5D-537B-4FE7-82F0-364352E8D2CF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10/6/20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E7C946-BD01-4894-AA6F-E8A07E3C07B2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google.com/aclk?sa=L&amp;ai=DChcSEwjWleWH-qDsAhWHDJEKHScnAy0YABAAGgJjZQ&amp;sig=AOD64_2Ng3HB5iFR9FOv-ndgbNpV3gQDgA&amp;q&amp;adurl&amp;ved=2ahUKEwjDudyH-qDsAhVYErkGHbT9CjMQ0Qx6BAghEAE" TargetMode="External"/><Relationship Id="rId2" Type="http://schemas.openxmlformats.org/officeDocument/2006/relationships/hyperlink" Target="https://www.google.com/aclk?sa=L&amp;ai=DChcSEwjWleWH-qDsAhWHDJEKHScnAy0YABAAGgJjZQ&amp;sig=AOD64_2Ng3HB5iFR9FOv-ndgbNpV3gQDgA&amp;q&amp;adurl&amp;ved=2ahUKEwjDudyH-qDsAhVYErkGHbT9CjMQ0Qx6BAghEAE" TargetMode="External"/><Relationship Id="rId3" Type="http://schemas.openxmlformats.org/officeDocument/2006/relationships/hyperlink" Target="https://www.google.com/aclk?sa=L&amp;ai=DChcSEwjWleWH-qDsAhWHDJEKHScnAy0YABAAGgJjZQ&amp;sig=AOD64_2Ng3HB5iFR9FOv-ndgbNpV3gQDgA&amp;q&amp;adurl&amp;ved=2ahUKEwjDudyH-qDsAhVYErkGHbT9CjMQ0Qx6BAghEAE" TargetMode="Externa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google.com/aclk?sa=L&amp;ai=DChcSEwjWleWH-qDsAhWHDJEKHScnAy0YABAAGgJjZQ&amp;sig=AOD64_2Ng3HB5iFR9FOv-ndgbNpV3gQDgA&amp;q&amp;adurl&amp;ved=2ahUKEwjDudyH-qDsAhVYErkGHbT9CjMQ0Qx6BAghEAE" TargetMode="External"/><Relationship Id="rId2" Type="http://schemas.openxmlformats.org/officeDocument/2006/relationships/hyperlink" Target="https://www.google.com/aclk?sa=L&amp;ai=DChcSEwjWleWH-qDsAhWHDJEKHScnAy0YABAAGgJjZQ&amp;sig=AOD64_2Ng3HB5iFR9FOv-ndgbNpV3gQDgA&amp;q&amp;adurl&amp;ved=2ahUKEwjDudyH-qDsAhVYErkGHbT9CjMQ0Qx6BAghEAE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google.com/aclk?sa=L&amp;ai=DChcSEwjWleWH-qDsAhWHDJEKHScnAy0YABAAGgJjZQ&amp;sig=AOD64_2Ng3HB5iFR9FOv-ndgbNpV3gQDgA&amp;q&amp;adurl&amp;ved=2ahUKEwjDudyH-qDsAhVYErkGHbT9CjMQ0Qx6BAghEAE" TargetMode="External"/><Relationship Id="rId2" Type="http://schemas.openxmlformats.org/officeDocument/2006/relationships/hyperlink" Target="https://www.google.com/aclk?sa=L&amp;ai=DChcSEwjWleWH-qDsAhWHDJEKHScnAy0YABAAGgJjZQ&amp;sig=AOD64_2Ng3HB5iFR9FOv-ndgbNpV3gQDgA&amp;q&amp;adurl&amp;ved=2ahUKEwjDudyH-qDsAhVYErkGHbT9CjMQ0Qx6BAghEAE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719000" y="266760"/>
            <a:ext cx="8361000" cy="2073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9000"/>
              </a:lnSpc>
            </a:pPr>
            <a:r>
              <a:rPr b="0" lang="pt-BR" sz="2800" spc="-1" strike="noStrike" cap="all">
                <a:solidFill>
                  <a:srgbClr val="191b0e"/>
                </a:solidFill>
                <a:latin typeface="Microsoft YaHei UI"/>
              </a:rPr>
              <a:t>Tópicos especiais em análise e desenvolvimento de sistemas</a:t>
            </a:r>
            <a:endParaRPr b="0" lang="en-US" sz="2800" spc="-1" strike="noStrike">
              <a:solidFill>
                <a:srgbClr val="000000"/>
              </a:solidFill>
              <a:latin typeface="Microsoft YaHei U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163600" y="3096360"/>
            <a:ext cx="6831360" cy="257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12000"/>
              </a:lnSpc>
              <a:buClr>
                <a:srgbClr val="191b0e"/>
              </a:buClr>
              <a:buFont typeface="Arial"/>
              <a:buChar char="•"/>
            </a:pPr>
            <a:r>
              <a:rPr b="0" lang="pt-BR" sz="2300" spc="-1" strike="noStrike">
                <a:solidFill>
                  <a:srgbClr val="191b0e"/>
                </a:solidFill>
                <a:latin typeface="Franklin Gothic Book"/>
              </a:rPr>
              <a:t>Gabriel - 31821172, </a:t>
            </a:r>
            <a:endParaRPr b="0" lang="pt-BR" sz="2300" spc="-1" strike="noStrike">
              <a:latin typeface="Arial"/>
            </a:endParaRPr>
          </a:p>
          <a:p>
            <a:pPr marL="343080" indent="-342720" algn="just">
              <a:lnSpc>
                <a:spcPct val="112000"/>
              </a:lnSpc>
              <a:buClr>
                <a:srgbClr val="191b0e"/>
              </a:buClr>
              <a:buFont typeface="Arial"/>
              <a:buChar char="•"/>
            </a:pPr>
            <a:r>
              <a:rPr b="0" lang="pt-BR" sz="2300" spc="-1" strike="noStrike">
                <a:solidFill>
                  <a:srgbClr val="191b0e"/>
                </a:solidFill>
                <a:latin typeface="Franklin Gothic Book"/>
              </a:rPr>
              <a:t>Jefferson - 319141020, </a:t>
            </a:r>
            <a:endParaRPr b="0" lang="pt-BR" sz="2300" spc="-1" strike="noStrike">
              <a:latin typeface="Arial"/>
            </a:endParaRPr>
          </a:p>
          <a:p>
            <a:pPr marL="343080" indent="-342720" algn="just">
              <a:lnSpc>
                <a:spcPct val="112000"/>
              </a:lnSpc>
              <a:buClr>
                <a:srgbClr val="191b0e"/>
              </a:buClr>
              <a:buFont typeface="Arial"/>
              <a:buChar char="•"/>
            </a:pPr>
            <a:r>
              <a:rPr b="0" lang="pt-BR" sz="2300" spc="-1" strike="noStrike">
                <a:solidFill>
                  <a:srgbClr val="191b0e"/>
                </a:solidFill>
                <a:latin typeface="Franklin Gothic Book"/>
              </a:rPr>
              <a:t>Lucas - 320256385, </a:t>
            </a:r>
            <a:endParaRPr b="0" lang="pt-BR" sz="2300" spc="-1" strike="noStrike">
              <a:latin typeface="Arial"/>
            </a:endParaRPr>
          </a:p>
          <a:p>
            <a:pPr marL="343080" indent="-342720" algn="just">
              <a:lnSpc>
                <a:spcPct val="112000"/>
              </a:lnSpc>
              <a:buClr>
                <a:srgbClr val="191b0e"/>
              </a:buClr>
              <a:buFont typeface="Arial"/>
              <a:buChar char="•"/>
            </a:pPr>
            <a:r>
              <a:rPr b="0" lang="pt-BR" sz="2300" spc="-1" strike="noStrike">
                <a:solidFill>
                  <a:srgbClr val="191b0e"/>
                </a:solidFill>
                <a:latin typeface="Franklin Gothic Book"/>
              </a:rPr>
              <a:t>Mauro - 318210134,</a:t>
            </a:r>
            <a:endParaRPr b="0" lang="pt-BR" sz="2300" spc="-1" strike="noStrike">
              <a:latin typeface="Arial"/>
            </a:endParaRPr>
          </a:p>
          <a:p>
            <a:pPr marL="343080" indent="-342720" algn="just">
              <a:lnSpc>
                <a:spcPct val="112000"/>
              </a:lnSpc>
              <a:buClr>
                <a:srgbClr val="191b0e"/>
              </a:buClr>
              <a:buFont typeface="Arial"/>
              <a:buChar char="•"/>
            </a:pPr>
            <a:r>
              <a:rPr b="0" lang="pt-BR" sz="2300" spc="-1" strike="noStrike">
                <a:solidFill>
                  <a:srgbClr val="191b0e"/>
                </a:solidFill>
                <a:latin typeface="Franklin Gothic Book"/>
              </a:rPr>
              <a:t>Tiago - 31822668, </a:t>
            </a:r>
            <a:endParaRPr b="0" lang="pt-BR" sz="2300" spc="-1" strike="noStrike">
              <a:latin typeface="Arial"/>
            </a:endParaRPr>
          </a:p>
          <a:p>
            <a:pPr marL="343080" indent="-342720" algn="just">
              <a:lnSpc>
                <a:spcPct val="112000"/>
              </a:lnSpc>
              <a:buClr>
                <a:srgbClr val="191b0e"/>
              </a:buClr>
              <a:buFont typeface="Arial"/>
              <a:buChar char="•"/>
            </a:pPr>
            <a:r>
              <a:rPr b="0" lang="pt-BR" sz="2300" spc="-1" strike="noStrike">
                <a:solidFill>
                  <a:srgbClr val="191b0e"/>
                </a:solidFill>
                <a:latin typeface="Franklin Gothic Book"/>
              </a:rPr>
              <a:t>Vitor -31821578</a:t>
            </a:r>
            <a:endParaRPr b="0" lang="pt-B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820000" y="0"/>
            <a:ext cx="3372120" cy="6840000"/>
          </a:xfrm>
          <a:prstGeom prst="rect">
            <a:avLst/>
          </a:prstGeom>
          <a:solidFill>
            <a:srgbClr val="3faf46"/>
          </a:solidFill>
          <a:ln w="0">
            <a:solidFill>
              <a:srgbClr val="3faf4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2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Einstein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Visão computacional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Reconhecimento de linguagem natural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Machine Learning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Sales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Reconhecimento de fala.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Análise preditiva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14" name="Picture 2" descr="Salesforce Research"/>
          <p:cNvPicPr/>
          <p:nvPr/>
        </p:nvPicPr>
        <p:blipFill>
          <a:blip r:embed="rId1"/>
          <a:stretch/>
        </p:blipFill>
        <p:spPr>
          <a:xfrm>
            <a:off x="9428400" y="1428840"/>
            <a:ext cx="2070360" cy="33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640000" y="0"/>
            <a:ext cx="3552120" cy="68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2"/>
          <p:cNvSpPr txBox="1"/>
          <p:nvPr/>
        </p:nvSpPr>
        <p:spPr>
          <a:xfrm>
            <a:off x="1371600" y="685800"/>
            <a:ext cx="9600840" cy="920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2000"/>
          </a:bodyPr>
          <a:p>
            <a:pPr>
              <a:lnSpc>
                <a:spcPct val="89000"/>
              </a:lnSpc>
            </a:pPr>
            <a:r>
              <a:rPr b="1" lang="pt-BR" sz="2000" spc="-1" strike="noStrike" u="sng">
                <a:solidFill>
                  <a:srgbClr val="191b0e"/>
                </a:solidFill>
                <a:uFillTx/>
                <a:latin typeface="Franklin Gothic Book"/>
              </a:rPr>
              <a:t>IoT</a:t>
            </a:r>
            <a:br/>
            <a:r>
              <a:rPr b="1" lang="pt-BR" sz="4400" spc="-1" strike="noStrike" u="sng">
                <a:solidFill>
                  <a:srgbClr val="191b0e"/>
                </a:solidFill>
                <a:uFillTx/>
                <a:latin typeface="Franklin Gothic Book"/>
              </a:rPr>
              <a:t>SAP</a:t>
            </a:r>
            <a:endParaRPr b="0" lang="en-US" sz="4400" spc="-1" strike="noStrike" u="sng">
              <a:solidFill>
                <a:srgbClr val="000000"/>
              </a:solidFill>
              <a:uFillTx/>
              <a:latin typeface="Franklin Gothic Book"/>
            </a:endParaRPr>
          </a:p>
        </p:txBody>
      </p:sp>
      <p:pic>
        <p:nvPicPr>
          <p:cNvPr id="117" name="Picture 4" descr="SAP lança solução inovadora Data Hub para gestão de dados"/>
          <p:cNvPicPr/>
          <p:nvPr/>
        </p:nvPicPr>
        <p:blipFill>
          <a:blip r:embed="rId1"/>
          <a:stretch/>
        </p:blipFill>
        <p:spPr>
          <a:xfrm>
            <a:off x="8712000" y="2160000"/>
            <a:ext cx="3379320" cy="1901520"/>
          </a:xfrm>
          <a:prstGeom prst="rect">
            <a:avLst/>
          </a:prstGeom>
          <a:ln w="0"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1234440" y="2160000"/>
            <a:ext cx="6685560" cy="36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Empresa alemã voltada para a construção de softwares</a:t>
            </a: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para gestão de empresas, fundada em 1972</a:t>
            </a: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Carro chefe: SAP ERP.</a:t>
            </a: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SAP é a líder global de mercado em soluções de</a:t>
            </a: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negócios colaborativos e multiempresas.</a:t>
            </a: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&gt; 74000 empregados.</a:t>
            </a: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IoT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Big data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Enriquecimento de dados recolhidos por sensoriamento com aplicativos de negócio.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Gêmeo digital.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Indústria 4.0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Integração de processos + negócios.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Geolocalização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Telemetria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600" y="35244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1" lang="pt-BR" sz="1400" spc="-1" strike="noStrike">
                <a:solidFill>
                  <a:srgbClr val="77a2bb"/>
                </a:solidFill>
                <a:latin typeface="arial"/>
                <a:hlinkClick r:id="rId1"/>
              </a:rPr>
              <a:t>NÚVEM</a:t>
            </a:r>
            <a:br/>
            <a:r>
              <a:rPr b="1" lang="pt-BR" sz="3600" spc="-1" strike="noStrike">
                <a:solidFill>
                  <a:srgbClr val="77a2bb"/>
                </a:solidFill>
                <a:latin typeface="arial"/>
                <a:hlinkClick r:id="rId2"/>
              </a:rPr>
              <a:t>Amazon</a:t>
            </a:r>
            <a:r>
              <a:rPr b="1" lang="pt-BR" sz="3600" spc="-1" strike="noStrike">
                <a:solidFill>
                  <a:srgbClr val="77a2bb"/>
                </a:solidFill>
                <a:latin typeface="arial"/>
                <a:hlinkClick r:id="rId3"/>
              </a:rPr>
              <a:t> Web Services 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80000" y="1838160"/>
            <a:ext cx="6008400" cy="3580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Plataforma de computação na nuvem oferecida pela</a:t>
            </a:r>
            <a:r>
              <a:rPr b="0" lang="en-US" sz="2000" spc="-1" strike="noStrike">
                <a:solidFill>
                  <a:srgbClr val="232f3e"/>
                </a:solidFill>
                <a:latin typeface="AmazonEmber"/>
              </a:rPr>
              <a:t>  © 2020, Amazon Web Services, Inc.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Lançado oficialmente em 2006</a:t>
            </a:r>
            <a:r>
              <a:rPr b="1" lang="pt-BR" sz="2000" spc="-1" strike="noStrike">
                <a:solidFill>
                  <a:srgbClr val="0b0080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 </a:t>
            </a: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Amazon Web Services é um provedor de soluções em núvem para as mais diversas finalidades.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640000" y="0"/>
            <a:ext cx="3600000" cy="68400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8731440" y="2160000"/>
            <a:ext cx="346068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Servidores distribuídos.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Os serviços mais centrais e conhecidos incluem a Amazon Elastic Compute Cloud </a:t>
            </a:r>
            <a:r>
              <a:rPr b="0" lang="pt-BR" sz="2000" spc="-1" strike="noStrike">
                <a:solidFill>
                  <a:srgbClr val="0b008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(EC2), Amazon Simple Storage Service (S3) e Amazon Relational Database Service (RDS).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1" lang="pt-BR" sz="3600" spc="-1" strike="noStrike">
                <a:solidFill>
                  <a:srgbClr val="77a2bb"/>
                </a:solidFill>
                <a:latin typeface="arial"/>
                <a:hlinkClick r:id="rId1"/>
              </a:rPr>
              <a:t>Amazon</a:t>
            </a:r>
            <a:r>
              <a:rPr b="1" lang="pt-BR" sz="3600" spc="-1" strike="noStrike">
                <a:solidFill>
                  <a:srgbClr val="77a2bb"/>
                </a:solidFill>
                <a:latin typeface="arial"/>
                <a:hlinkClick r:id="rId2"/>
              </a:rPr>
              <a:t> Web Services</a:t>
            </a:r>
            <a:br/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5" name="Imagem 4" descr=""/>
          <p:cNvPicPr/>
          <p:nvPr/>
        </p:nvPicPr>
        <p:blipFill>
          <a:blip r:embed="rId3"/>
          <a:stretch/>
        </p:blipFill>
        <p:spPr>
          <a:xfrm>
            <a:off x="5838480" y="3597840"/>
            <a:ext cx="4130640" cy="274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20000" y="0"/>
            <a:ext cx="114721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7000"/>
          </a:bodyPr>
          <a:p>
            <a:pPr>
              <a:lnSpc>
                <a:spcPct val="89000"/>
              </a:lnSpc>
            </a:pPr>
            <a:r>
              <a:rPr b="1" lang="pt-BR" sz="4400" spc="-1" strike="noStrike">
                <a:solidFill>
                  <a:srgbClr val="77a2bb"/>
                </a:solidFill>
                <a:latin typeface="arial"/>
                <a:hlinkClick r:id="rId1"/>
              </a:rPr>
              <a:t>Amazon</a:t>
            </a:r>
            <a:r>
              <a:rPr b="1" lang="pt-BR" sz="4400" spc="-1" strike="noStrike">
                <a:solidFill>
                  <a:srgbClr val="77a2bb"/>
                </a:solidFill>
                <a:latin typeface="arial"/>
                <a:hlinkClick r:id="rId2"/>
              </a:rPr>
              <a:t> Web Services</a:t>
            </a:r>
            <a:br/>
            <a:br/>
            <a:r>
              <a:rPr b="1" lang="pt-BR" sz="3200" spc="-1" strike="noStrike">
                <a:solidFill>
                  <a:srgbClr val="000000"/>
                </a:solidFill>
                <a:latin typeface="arial"/>
              </a:rPr>
              <a:t>Curiosidades</a:t>
            </a:r>
            <a:endParaRPr b="0" lang="en-US" sz="3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Em junho de 2007, Amazon alega que possui mais de 180.000 desenvolvedores inscritos no Amazon Web Services.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Em novembro de 2010, todos os usuários do web services mudou do Amazon.com para AWS.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Em abril de 2015 AWS anunciou seu faturamento em mais de 1,57 bilhões de dólares no primeiro quadrimestre do ano.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Azure Stack Fiji: Microsoft traz concorrente ao AWS Outposts para nuvem  híbrida - Canaltech"/>
          <p:cNvPicPr/>
          <p:nvPr/>
        </p:nvPicPr>
        <p:blipFill>
          <a:blip r:embed="rId1"/>
          <a:stretch/>
        </p:blipFill>
        <p:spPr>
          <a:xfrm>
            <a:off x="3094200" y="62280"/>
            <a:ext cx="6733080" cy="67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640000" y="0"/>
            <a:ext cx="3552120" cy="6858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2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1" lang="pt-BR" sz="1200" spc="-1" strike="noStrike" u="sng">
                <a:solidFill>
                  <a:srgbClr val="000000"/>
                </a:solidFill>
                <a:uFillTx/>
                <a:latin typeface="arial"/>
              </a:rPr>
              <a:t>Big Data</a:t>
            </a:r>
            <a:br/>
            <a:r>
              <a:rPr b="1" lang="pt-BR" sz="3600" spc="-1" strike="noStrike" u="sng">
                <a:solidFill>
                  <a:srgbClr val="000000"/>
                </a:solidFill>
                <a:uFillTx/>
                <a:latin typeface="arial"/>
              </a:rPr>
              <a:t>Suzano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03" name="Picture 2" descr="Suzano Papel e Celulose – Wikipédia, a enciclopédia livre"/>
          <p:cNvPicPr/>
          <p:nvPr/>
        </p:nvPicPr>
        <p:blipFill>
          <a:blip r:embed="rId1"/>
          <a:stretch/>
        </p:blipFill>
        <p:spPr>
          <a:xfrm>
            <a:off x="9290520" y="2244960"/>
            <a:ext cx="2409480" cy="189504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1260000" y="1980000"/>
            <a:ext cx="5929920" cy="44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Suzano Papel e Celulose é uma empresa brasileira de papel e celulose.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Passou por uma grande mudança de cultura no ano de 2019. Iniciando uma cultura de dados.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Empresa possui diversos cargos em engenharia e análise de dados.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pt-BR" sz="2000" spc="-1" strike="noStrike">
              <a:latin typeface="Arial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202122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202122"/>
                </a:solidFill>
                <a:latin typeface="Arial"/>
              </a:rPr>
              <a:t>Maior exportadora de celulose do mundo</a:t>
            </a:r>
            <a:r>
              <a:rPr b="0" lang="pt-BR" sz="1600" spc="-1" strike="noStrike">
                <a:solidFill>
                  <a:srgbClr val="202122"/>
                </a:solidFill>
                <a:latin typeface="Arial"/>
              </a:rPr>
              <a:t>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Motivação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Quantidade de transações geradas dentro da empresa (1 trilhão por ano).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Gigantesca massa de dados.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Necessidade de gerar valor através dos dados.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Retroalimentação do negócio.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Transformação ágil.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Ciência de dados nas pontas do negócio.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820000" y="0"/>
            <a:ext cx="3372120" cy="68580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2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pt-BR" sz="1800" spc="-1" strike="noStrike" u="sng">
                <a:solidFill>
                  <a:srgbClr val="191b0e"/>
                </a:solidFill>
                <a:uFillTx/>
                <a:latin typeface="Franklin Gothic Book"/>
              </a:rPr>
              <a:t>Inteligência artificial.</a:t>
            </a:r>
            <a:br/>
            <a:r>
              <a:rPr b="0" lang="pt-BR" sz="4400" spc="-1" strike="noStrike" u="sng">
                <a:solidFill>
                  <a:srgbClr val="191b0e"/>
                </a:solidFill>
                <a:uFillTx/>
                <a:latin typeface="Franklin Gothic Book"/>
              </a:rPr>
              <a:t>Salesforce (Einstein)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1096560" y="2590920"/>
            <a:ext cx="7372440" cy="16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A Salesforce é uma empresa americana de software on demand (software sob demanda), mais conhecida por ter produzido o CRM chamado Sales Cloud, fundada em 1989.</a:t>
            </a: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Dividida em grandes nuvens.</a:t>
            </a:r>
            <a:endParaRPr b="0" lang="pt-BR" sz="2000" spc="-1" strike="noStrike">
              <a:solidFill>
                <a:srgbClr val="191b0e"/>
              </a:solidFill>
              <a:latin typeface="Franklin Gothic Book"/>
              <a:ea typeface="Microsoft YaHei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9318960" y="2340000"/>
            <a:ext cx="2381040" cy="186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150</TotalTime>
  <Application>LibreOffice/7.0.1.2$Windows_X86_64 LibreOffice_project/7cbcfc562f6eb6708b5ff7d7397325de9e764452</Application>
  <Words>406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2020-10-06T17:48:40Z</dcterms:created>
  <dc:creator>Tiago Brandao</dc:creator>
  <dc:description/>
  <dc:language>pt-BR</dc:language>
  <cp:lastModifiedBy/>
  <dcterms:modified xsi:type="dcterms:W3CDTF">2020-10-06T21:18:07Z</dcterms:modified>
  <cp:revision>18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