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2" r:id="rId3"/>
    <p:sldId id="266" r:id="rId4"/>
    <p:sldId id="263" r:id="rId5"/>
    <p:sldId id="270" r:id="rId6"/>
    <p:sldId id="264" r:id="rId7"/>
    <p:sldId id="268" r:id="rId8"/>
    <p:sldId id="274" r:id="rId9"/>
    <p:sldId id="281" r:id="rId10"/>
    <p:sldId id="269" r:id="rId11"/>
    <p:sldId id="267" r:id="rId12"/>
    <p:sldId id="275" r:id="rId13"/>
    <p:sldId id="276" r:id="rId14"/>
    <p:sldId id="278" r:id="rId15"/>
    <p:sldId id="282" r:id="rId16"/>
    <p:sldId id="279" r:id="rId17"/>
    <p:sldId id="280" r:id="rId18"/>
    <p:sldId id="284" r:id="rId19"/>
    <p:sldId id="283" r:id="rId20"/>
    <p:sldId id="277" r:id="rId21"/>
    <p:sldId id="285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4" r:id="rId31"/>
    <p:sldId id="305" r:id="rId32"/>
    <p:sldId id="306" r:id="rId33"/>
    <p:sldId id="299" r:id="rId34"/>
    <p:sldId id="303" r:id="rId35"/>
    <p:sldId id="302" r:id="rId36"/>
    <p:sldId id="30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40276-523C-433C-8B55-FD56D8FEB8F9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97537-D7F6-48FC-A924-4885E5F3AF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25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8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1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3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74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592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60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046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69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3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0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7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90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6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69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623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479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86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66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01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64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6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40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65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997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158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3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2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66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6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7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5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8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7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3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97537-D7F6-48FC-A924-4885E5F3AF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7A8DA-79E4-42A2-817A-0E04A8605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036AC-2C67-4209-A3BE-9E47D2F67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B97A-0F51-402E-BFB0-E0E9C5D3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1F339-8B1D-4616-B188-4BA37289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D3188-EE47-4BA9-8D87-E28462D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6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E597-652E-4F0B-826A-2FEE2FF7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188E7-2122-476E-8F49-D618CFEC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0E5B-6B12-4F7E-A076-BE86BAFE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E0CEE-CA74-4976-A7C4-58E1E270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CB92B-4455-4D60-B6B9-58E8C85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7DEE22-84A5-4EFD-9B6F-13481975B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C38E31-89C9-4DD3-8FA7-A8D70B91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5F414-D605-4616-9510-056649B5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6030C-0A85-4362-A9B0-E2DC73E8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2EB91-5396-44F3-B377-056BEE82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9B27-0923-46BE-8FC2-E2945882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A057-9223-471C-B09B-6866E34D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E918E-831E-42CC-8293-4248E9F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11CD9-9167-41BF-8ECD-002775BF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FF9BE2-74AF-4902-BD84-DFBE5634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15E2-1826-4EFE-A0BF-D2FE28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27B81-8861-4C3B-938C-DE614526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7F736-F602-4890-B512-62C664BA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FEAC7-299E-4B9A-B81D-E716A43D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FD55-D5CB-483D-80AC-7CF93AF8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B839-4C9B-40DC-850C-BF36894B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AE9D4-470E-4B64-9BDB-559688809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E0F11-6799-4345-A7FA-66D9C136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C0A5A5-38B6-4ACF-B429-74034BDD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679C4A-EFED-428D-A78A-8EED609A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6B5CD3-F701-4132-A71B-E29E8B0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D9F2C-EC86-4CF8-ABB6-4E0E97D3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3C3572-7875-45AD-B9D3-938BF2E2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CC8F76-9137-441B-8239-7273171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16FF26-4778-43CF-9129-0C15788D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5DB9B5-D01E-4A2B-8A9B-CC36AAA2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6A67A1-B0BC-4759-89D3-31FABA82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684919-9192-453F-BCDA-25499268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92C22B-7B66-4C26-998A-264B8922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5E01-04F8-4FE7-A87B-A514152D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D28F3D-951B-4134-A367-103DE86C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F651D4-11EB-4AB8-B08D-557898B8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09DBA1-43D9-4F11-B88C-292DBFDB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05798C-32AC-4C17-8F33-FB7EBAC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BAE88E-1239-4EED-A762-0D129495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B625DB-A428-4530-8C7E-D637F662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1958A-42DD-4CF3-9721-9B8D306F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691EB-3995-42F9-9F8C-65435432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B2BA7A-C578-42A1-A022-CB0E8784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56294-E0DA-49C7-92CC-B3F5388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DE36B-D8DC-42C2-A407-947C0135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4B8FC-3703-42B7-9373-B099FDCD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E873C-EAF3-472C-994E-53A01A0D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0BB750-DDAA-4550-85A8-35A18CF2D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9A9B33-E348-4AA3-A751-F88D82BA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00E1D9-0AEA-4B87-AEBF-1D871E0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DE5D97-4001-4B23-BDC1-9E39A220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CC6D68-D712-43EC-B77F-43227FC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BEBD48-445C-4292-8021-92AA87F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A48B4-55E2-4AF0-8168-D7ADA26D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B273E-7E67-4642-890B-7CBA3B27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FED3-634C-4DA7-8418-DE98ED21C0AB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952C4-AD9D-4B24-A4B3-AF00577DC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D0EE6-C16A-44D8-80FB-692DA347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28FA-8E13-4B97-B981-7CD5A9ED3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.gl/PS8wnd" TargetMode="External"/><Relationship Id="rId5" Type="http://schemas.openxmlformats.org/officeDocument/2006/relationships/hyperlink" Target="https://goo.gl/2geuFy" TargetMode="External"/><Relationship Id="rId4" Type="http://schemas.openxmlformats.org/officeDocument/2006/relationships/hyperlink" Target="https://goo.gl/dwmj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C35C29-E71F-4512-BF32-32EA076F7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5" y="2545725"/>
            <a:ext cx="1766550" cy="17665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E26CB07-A2C5-488E-8410-BE5AAE69BA12}"/>
              </a:ext>
            </a:extLst>
          </p:cNvPr>
          <p:cNvSpPr/>
          <p:nvPr/>
        </p:nvSpPr>
        <p:spPr>
          <a:xfrm>
            <a:off x="2279375" y="514800"/>
            <a:ext cx="159025" cy="582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AAD1E-1F00-41A5-A711-C166B0DE994C}"/>
              </a:ext>
            </a:extLst>
          </p:cNvPr>
          <p:cNvSpPr txBox="1"/>
          <p:nvPr/>
        </p:nvSpPr>
        <p:spPr>
          <a:xfrm>
            <a:off x="3061252" y="641776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lacial Indifference" pitchFamily="50" charset="0"/>
              </a:rPr>
              <a:t>GABRIEL THIAGO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52EC2D-961B-46AD-9162-C377948157D8}"/>
              </a:ext>
            </a:extLst>
          </p:cNvPr>
          <p:cNvSpPr txBox="1"/>
          <p:nvPr/>
        </p:nvSpPr>
        <p:spPr>
          <a:xfrm>
            <a:off x="3061252" y="571491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PUG-SE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1AEC1-53D6-4B30-8BEF-AE23F83A6CAD}"/>
              </a:ext>
            </a:extLst>
          </p:cNvPr>
          <p:cNvSpPr txBox="1"/>
          <p:nvPr/>
        </p:nvSpPr>
        <p:spPr>
          <a:xfrm>
            <a:off x="3061252" y="2370604"/>
            <a:ext cx="4305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latin typeface="League Spartan" panose="00000800000000000000" pitchFamily="50" charset="0"/>
              </a:rPr>
              <a:t>Python: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FCAFB-7392-4200-A9BA-47A67B87490B}"/>
              </a:ext>
            </a:extLst>
          </p:cNvPr>
          <p:cNvSpPr txBox="1"/>
          <p:nvPr/>
        </p:nvSpPr>
        <p:spPr>
          <a:xfrm>
            <a:off x="4173844" y="3185870"/>
            <a:ext cx="714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Glacial Indifference" pitchFamily="50" charset="0"/>
              </a:rPr>
              <a:t>a jornada para se tornar um jedi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83B1C6-FB48-4C4D-8F16-1AE3E032DDB6}"/>
              </a:ext>
            </a:extLst>
          </p:cNvPr>
          <p:cNvSpPr/>
          <p:nvPr/>
        </p:nvSpPr>
        <p:spPr>
          <a:xfrm>
            <a:off x="0" y="0"/>
            <a:ext cx="0" cy="635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ACCF22-D8F5-4040-8441-F5561EAE3E9E}"/>
              </a:ext>
            </a:extLst>
          </p:cNvPr>
          <p:cNvSpPr/>
          <p:nvPr/>
        </p:nvSpPr>
        <p:spPr>
          <a:xfrm>
            <a:off x="0" y="0"/>
            <a:ext cx="338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93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2065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Loops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F3F7A8-5071-44A7-9A86-EC1A0130A7B5}"/>
              </a:ext>
            </a:extLst>
          </p:cNvPr>
          <p:cNvSpPr txBox="1"/>
          <p:nvPr/>
        </p:nvSpPr>
        <p:spPr>
          <a:xfrm>
            <a:off x="1771867" y="2346917"/>
            <a:ext cx="5282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para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contador</a:t>
            </a:r>
            <a:r>
              <a:rPr lang="pt-BR" sz="2400" dirty="0">
                <a:latin typeface="Consolas" panose="020B0609020204030204" pitchFamily="49" charset="0"/>
              </a:rPr>
              <a:t> de 1 até 4 faça: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contador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844F89-1118-444E-A849-5480DBA1B7A9}"/>
              </a:ext>
            </a:extLst>
          </p:cNvPr>
          <p:cNvSpPr txBox="1"/>
          <p:nvPr/>
        </p:nvSpPr>
        <p:spPr>
          <a:xfrm>
            <a:off x="2243663" y="3447978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contador = 1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enquanto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contador</a:t>
            </a:r>
            <a:r>
              <a:rPr lang="pt-BR" sz="2400" dirty="0">
                <a:latin typeface="Consolas" panose="020B0609020204030204" pitchFamily="49" charset="0"/>
              </a:rPr>
              <a:t> &lt; 4: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contador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contador -= 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9C372ED-6F4A-4133-B5B0-C52BD7D02D94}"/>
              </a:ext>
            </a:extLst>
          </p:cNvPr>
          <p:cNvCxnSpPr/>
          <p:nvPr/>
        </p:nvCxnSpPr>
        <p:spPr>
          <a:xfrm>
            <a:off x="1984206" y="3291376"/>
            <a:ext cx="3644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CBBEE6B-A25F-4A63-91FA-A0B706935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97">
            <a:off x="8859452" y="2535419"/>
            <a:ext cx="2177769" cy="21777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EA124B-8E9C-4C38-9860-170974586F40}"/>
              </a:ext>
            </a:extLst>
          </p:cNvPr>
          <p:cNvSpPr txBox="1"/>
          <p:nvPr/>
        </p:nvSpPr>
        <p:spPr>
          <a:xfrm>
            <a:off x="7965410" y="279028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1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007BFE-EFDC-4830-ADF3-58D21FCC59E4}"/>
              </a:ext>
            </a:extLst>
          </p:cNvPr>
          <p:cNvSpPr txBox="1"/>
          <p:nvPr/>
        </p:nvSpPr>
        <p:spPr>
          <a:xfrm>
            <a:off x="7977957" y="32072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2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14B952-2728-4B5F-BC21-3113EDC57386}"/>
              </a:ext>
            </a:extLst>
          </p:cNvPr>
          <p:cNvSpPr txBox="1"/>
          <p:nvPr/>
        </p:nvSpPr>
        <p:spPr>
          <a:xfrm>
            <a:off x="7990504" y="36243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3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64239A-83AA-4406-A0B6-2791FC64CE3A}"/>
              </a:ext>
            </a:extLst>
          </p:cNvPr>
          <p:cNvSpPr/>
          <p:nvPr/>
        </p:nvSpPr>
        <p:spPr>
          <a:xfrm>
            <a:off x="0" y="0"/>
            <a:ext cx="3386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2727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E74BEC-891A-4345-AB80-3A1051AD8B9F}"/>
              </a:ext>
            </a:extLst>
          </p:cNvPr>
          <p:cNvSpPr txBox="1"/>
          <p:nvPr/>
        </p:nvSpPr>
        <p:spPr>
          <a:xfrm>
            <a:off x="1192696" y="2107096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função escovarDentes(escova, pasta):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enquanto pasta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na</a:t>
            </a:r>
            <a:r>
              <a:rPr lang="pt-BR" sz="2400" dirty="0">
                <a:latin typeface="Consolas" panose="020B0609020204030204" pitchFamily="49" charset="0"/>
              </a:rPr>
              <a:t> escova:</a:t>
            </a: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pt-BR" sz="2400" dirty="0">
                <a:latin typeface="Consolas" panose="020B0609020204030204" pitchFamily="49" charset="0"/>
              </a:rPr>
              <a:t>escovar()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retorne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'Dentes Escovados!'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9D0FA1-37A1-499A-A62F-774F4E827BA7}"/>
              </a:ext>
            </a:extLst>
          </p:cNvPr>
          <p:cNvSpPr txBox="1"/>
          <p:nvPr/>
        </p:nvSpPr>
        <p:spPr>
          <a:xfrm>
            <a:off x="1192696" y="4061791"/>
            <a:ext cx="6471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escova =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'nova'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pasta =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'colgate'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dentes = escovarDentes(escova, pasta)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dentes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9983A6-EBFD-4534-8BDC-CD3EF585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34" y="2632032"/>
            <a:ext cx="2089447" cy="208944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130BA7-AD05-4AC6-B165-84E52EEA15FF}"/>
              </a:ext>
            </a:extLst>
          </p:cNvPr>
          <p:cNvSpPr/>
          <p:nvPr/>
        </p:nvSpPr>
        <p:spPr>
          <a:xfrm>
            <a:off x="0" y="0"/>
            <a:ext cx="3725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4296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Comentários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E6E8C0-08E6-4E04-86C4-0998CEF063A2}"/>
              </a:ext>
            </a:extLst>
          </p:cNvPr>
          <p:cNvSpPr txBox="1"/>
          <p:nvPr/>
        </p:nvSpPr>
        <p:spPr>
          <a:xfrm>
            <a:off x="3709770" y="1758003"/>
            <a:ext cx="47724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Isso aqui é um comentário</a:t>
            </a:r>
          </a:p>
          <a:p>
            <a:endParaRPr lang="pt-B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minhaSoma = 2 + 2</a:t>
            </a:r>
          </a:p>
          <a:p>
            <a:endParaRPr lang="pt-B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Isso aqui é um comentário</a:t>
            </a: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 bloco</a:t>
            </a: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'''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minhaSoma é uma variável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minhaSoma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BBC7EC-F482-45D6-9ED6-A528781A7735}"/>
              </a:ext>
            </a:extLst>
          </p:cNvPr>
          <p:cNvSpPr/>
          <p:nvPr/>
        </p:nvSpPr>
        <p:spPr>
          <a:xfrm>
            <a:off x="0" y="0"/>
            <a:ext cx="4064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200751" y="3013501"/>
            <a:ext cx="5790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SEGUNDO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5455439" y="361366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F4C972-C42A-4137-A8E5-600BF56BC00E}"/>
              </a:ext>
            </a:extLst>
          </p:cNvPr>
          <p:cNvSpPr/>
          <p:nvPr/>
        </p:nvSpPr>
        <p:spPr>
          <a:xfrm>
            <a:off x="0" y="0"/>
            <a:ext cx="4402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1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5424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O que é Python?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943A93-37F2-4DD0-9E67-25FB1C18EE00}"/>
              </a:ext>
            </a:extLst>
          </p:cNvPr>
          <p:cNvSpPr txBox="1"/>
          <p:nvPr/>
        </p:nvSpPr>
        <p:spPr>
          <a:xfrm>
            <a:off x="1301803" y="1666103"/>
            <a:ext cx="5851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- Criada por Guido Van Rossum em 1989</a:t>
            </a:r>
          </a:p>
          <a:p>
            <a:r>
              <a:rPr lang="pt-BR" sz="2400" dirty="0">
                <a:latin typeface="Glacial Indifference" pitchFamily="50" charset="0"/>
              </a:rPr>
              <a:t>- Monty Python e a cobra píton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Linguagem de programação de alto nível</a:t>
            </a:r>
          </a:p>
          <a:p>
            <a:r>
              <a:rPr lang="pt-BR" sz="2400" dirty="0">
                <a:latin typeface="Glacial Indifference" pitchFamily="50" charset="0"/>
              </a:rPr>
              <a:t>- Propósito Geral</a:t>
            </a:r>
          </a:p>
          <a:p>
            <a:r>
              <a:rPr lang="pt-BR" sz="2400" dirty="0">
                <a:latin typeface="Glacial Indifference" pitchFamily="50" charset="0"/>
              </a:rPr>
              <a:t>- Motivação principal: SER SIMPLES</a:t>
            </a:r>
          </a:p>
          <a:p>
            <a:r>
              <a:rPr lang="pt-BR" sz="2400" dirty="0">
                <a:latin typeface="Glacial Indifference" pitchFamily="50" charset="0"/>
              </a:rPr>
              <a:t>- Tipagem dinâmica e forte</a:t>
            </a:r>
          </a:p>
          <a:p>
            <a:r>
              <a:rPr lang="pt-BR" sz="2400" dirty="0">
                <a:latin typeface="Glacial Indifference" pitchFamily="50" charset="0"/>
              </a:rPr>
              <a:t>- Baseado em Indentação</a:t>
            </a:r>
          </a:p>
          <a:p>
            <a:r>
              <a:rPr lang="pt-BR" sz="2400" dirty="0">
                <a:latin typeface="Glacial Indifference" pitchFamily="50" charset="0"/>
              </a:rPr>
              <a:t>- Baterias Incluídas</a:t>
            </a:r>
          </a:p>
          <a:p>
            <a:r>
              <a:rPr lang="pt-BR" sz="2400" dirty="0">
                <a:latin typeface="Glacial Indifference" pitchFamily="50" charset="0"/>
              </a:rPr>
              <a:t>- Organização</a:t>
            </a:r>
          </a:p>
          <a:p>
            <a:r>
              <a:rPr lang="pt-BR" sz="2400" dirty="0">
                <a:latin typeface="Glacial Indifference" pitchFamily="50" charset="0"/>
              </a:rPr>
              <a:t>- Bibliotecas</a:t>
            </a:r>
          </a:p>
          <a:p>
            <a:r>
              <a:rPr lang="pt-BR" sz="2400" dirty="0">
                <a:latin typeface="Glacial Indifference" pitchFamily="50" charset="0"/>
              </a:rPr>
              <a:t>- Zen of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AE50AD-19CC-41DC-92CF-A6BFF277E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7" y="2086830"/>
            <a:ext cx="2684340" cy="26843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5018F05-E3B8-4C20-8137-CE7F1D2415FB}"/>
              </a:ext>
            </a:extLst>
          </p:cNvPr>
          <p:cNvSpPr/>
          <p:nvPr/>
        </p:nvSpPr>
        <p:spPr>
          <a:xfrm>
            <a:off x="0" y="0"/>
            <a:ext cx="4741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4667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Zen of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3DD60-4D47-467E-88F4-4B98866C5100}"/>
              </a:ext>
            </a:extLst>
          </p:cNvPr>
          <p:cNvSpPr txBox="1"/>
          <p:nvPr/>
        </p:nvSpPr>
        <p:spPr>
          <a:xfrm>
            <a:off x="5006592" y="1895060"/>
            <a:ext cx="60484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- Bonito é melhor que feio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Simples é melhor que complexo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Complexo é melhor que complicado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Legibilidade conta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Erros nunca devem passar silenciosamente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- Agora é melhor que nunca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1E6318-13C0-4E50-AA8F-74874954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80" y="2633869"/>
            <a:ext cx="2438611" cy="243861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C6C98F6-7AD8-4CD6-9E0D-4646DE32892C}"/>
              </a:ext>
            </a:extLst>
          </p:cNvPr>
          <p:cNvSpPr/>
          <p:nvPr/>
        </p:nvSpPr>
        <p:spPr>
          <a:xfrm>
            <a:off x="0" y="0"/>
            <a:ext cx="5080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0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543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Por que Python?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D240F7-1F35-472F-A386-CCFB072866AA}"/>
              </a:ext>
            </a:extLst>
          </p:cNvPr>
          <p:cNvSpPr txBox="1"/>
          <p:nvPr/>
        </p:nvSpPr>
        <p:spPr>
          <a:xfrm>
            <a:off x="3667230" y="1782723"/>
            <a:ext cx="75135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lacial Indifference" pitchFamily="50" charset="0"/>
              </a:rPr>
              <a:t>“Por que escolher Python?”</a:t>
            </a:r>
          </a:p>
          <a:p>
            <a:r>
              <a:rPr lang="pt-BR" sz="2400" dirty="0">
                <a:latin typeface="Glacial Indifference" pitchFamily="50" charset="0"/>
              </a:rPr>
              <a:t>	Por que ele é simples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b="1" dirty="0">
                <a:latin typeface="Glacial Indifference" pitchFamily="50" charset="0"/>
              </a:rPr>
              <a:t>“Pra que serve Python?”</a:t>
            </a:r>
          </a:p>
          <a:p>
            <a:r>
              <a:rPr lang="pt-BR" sz="2400" dirty="0">
                <a:latin typeface="Glacial Indifference" pitchFamily="50" charset="0"/>
              </a:rPr>
              <a:t>	Para o que você quiser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b="1" dirty="0">
                <a:latin typeface="Glacial Indifference" pitchFamily="50" charset="0"/>
              </a:rPr>
              <a:t>“Qual o tempo de aprendizado?”</a:t>
            </a:r>
          </a:p>
          <a:p>
            <a:r>
              <a:rPr lang="pt-BR" sz="2400" b="1" dirty="0">
                <a:latin typeface="Glacial Indifference" pitchFamily="50" charset="0"/>
              </a:rPr>
              <a:t>	</a:t>
            </a:r>
            <a:r>
              <a:rPr lang="pt-BR" sz="2400" dirty="0">
                <a:latin typeface="Glacial Indifference" pitchFamily="50" charset="0"/>
              </a:rPr>
              <a:t>Por ter uma curva baixa, o aprendizado é </a:t>
            </a:r>
          </a:p>
          <a:p>
            <a:r>
              <a:rPr lang="pt-BR" sz="2400" dirty="0">
                <a:latin typeface="Glacial Indifference" pitchFamily="50" charset="0"/>
              </a:rPr>
              <a:t>	cadenciado e em menos de 1 mês de dedicação</a:t>
            </a:r>
          </a:p>
          <a:p>
            <a:r>
              <a:rPr lang="pt-BR" sz="2400" b="1" dirty="0">
                <a:latin typeface="Glacial Indifference" pitchFamily="50" charset="0"/>
              </a:rPr>
              <a:t>	</a:t>
            </a:r>
            <a:r>
              <a:rPr lang="pt-BR" sz="2400" dirty="0">
                <a:latin typeface="Glacial Indifference" pitchFamily="50" charset="0"/>
              </a:rPr>
              <a:t>já pode fazer alguns projetos bem legais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CBED7F-154F-4CD4-8C00-CA39B46BD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4" y="1745974"/>
            <a:ext cx="3604286" cy="360428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87D2200-39EC-48E7-8018-42710DE65879}"/>
              </a:ext>
            </a:extLst>
          </p:cNvPr>
          <p:cNvSpPr/>
          <p:nvPr/>
        </p:nvSpPr>
        <p:spPr>
          <a:xfrm>
            <a:off x="0" y="0"/>
            <a:ext cx="5418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1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8207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O que fazer com Python?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B9D2A-A8C1-4B4C-B067-4151F0B32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559" y1="36034" x2="25559" y2="36034"/>
                        <a14:foregroundMark x1="43450" y1="46695" x2="43450" y2="46695"/>
                        <a14:foregroundMark x1="54420" y1="50533" x2="54420" y2="50533"/>
                        <a14:foregroundMark x1="58679" y1="47335" x2="58679" y2="47335"/>
                        <a14:foregroundMark x1="68690" y1="43284" x2="68690" y2="43284"/>
                        <a14:foregroundMark x1="75293" y1="45203" x2="75293" y2="45203"/>
                        <a14:foregroundMark x1="48456" y1="47335" x2="48456" y2="47335"/>
                        <a14:foregroundMark x1="50479" y1="58422" x2="50479" y2="58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2" y="2960129"/>
            <a:ext cx="3423447" cy="1709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1CFF17-A185-4F27-8417-74807FAE9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5" y="2217413"/>
            <a:ext cx="1905000" cy="10905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B95798-DD19-44FB-97F6-0729CF6A4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583" y1="44375" x2="33583" y2="44375"/>
                        <a14:foregroundMark x1="45417" y1="49500" x2="45417" y2="49500"/>
                        <a14:foregroundMark x1="45417" y1="42875" x2="45417" y2="42875"/>
                        <a14:foregroundMark x1="50333" y1="54000" x2="50333" y2="54000"/>
                        <a14:foregroundMark x1="54750" y1="48750" x2="54750" y2="48750"/>
                        <a14:foregroundMark x1="61667" y1="48125" x2="61667" y2="48125"/>
                        <a14:foregroundMark x1="67583" y1="48125" x2="67583" y2="48125"/>
                        <a14:foregroundMark x1="73500" y1="48750" x2="73500" y2="48750"/>
                        <a14:foregroundMark x1="80417" y1="48750" x2="80417" y2="48750"/>
                        <a14:foregroundMark x1="27250" y1="42750" x2="27250" y2="42750"/>
                        <a14:foregroundMark x1="15167" y1="55875" x2="15167" y2="55875"/>
                        <a14:foregroundMark x1="24667" y1="56250" x2="24667" y2="56250"/>
                        <a14:backgroundMark x1="19667" y1="49125" x2="19667" y2="49125"/>
                        <a14:backgroundMark x1="16417" y1="49125" x2="16417" y2="4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5" y="910950"/>
            <a:ext cx="2686305" cy="17908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D7833D-2961-4891-97D8-03EE23ABF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18" y="4391440"/>
            <a:ext cx="2347917" cy="5263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37F115-5B58-4778-B135-9A8D2ACAD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56" y="5168419"/>
            <a:ext cx="1284635" cy="10745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AF22BB6-8A87-4821-ACB0-33D125A542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1" y="5043110"/>
            <a:ext cx="1325217" cy="13252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5F041F1-EBA8-434C-8CE0-AD6871BF2DCE}"/>
              </a:ext>
            </a:extLst>
          </p:cNvPr>
          <p:cNvSpPr txBox="1"/>
          <p:nvPr/>
        </p:nvSpPr>
        <p:spPr>
          <a:xfrm>
            <a:off x="5015185" y="2289397"/>
            <a:ext cx="53928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lacial Indifference" pitchFamily="50" charset="0"/>
              </a:rPr>
              <a:t>- Como as grandes empresas usam?</a:t>
            </a: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b="1" dirty="0">
                <a:latin typeface="Glacial Indifference" pitchFamily="50" charset="0"/>
              </a:rPr>
              <a:t>- Como eu posso usar?</a:t>
            </a:r>
          </a:p>
          <a:p>
            <a:r>
              <a:rPr lang="pt-BR" sz="2400" dirty="0">
                <a:latin typeface="Glacial Indifference" pitchFamily="50" charset="0"/>
              </a:rPr>
              <a:t>	- Analisar ações </a:t>
            </a:r>
          </a:p>
          <a:p>
            <a:r>
              <a:rPr lang="pt-BR" sz="2400" dirty="0">
                <a:latin typeface="Glacial Indifference" pitchFamily="50" charset="0"/>
              </a:rPr>
              <a:t>	- Criar um player de música</a:t>
            </a:r>
          </a:p>
          <a:p>
            <a:r>
              <a:rPr lang="pt-BR" sz="2400" dirty="0">
                <a:latin typeface="Glacial Indifference" pitchFamily="50" charset="0"/>
              </a:rPr>
              <a:t>	- Inteligência Artificial</a:t>
            </a:r>
          </a:p>
          <a:p>
            <a:r>
              <a:rPr lang="pt-BR" sz="2400" dirty="0">
                <a:latin typeface="Glacial Indifference" pitchFamily="50" charset="0"/>
              </a:rPr>
              <a:t>	- Jogos</a:t>
            </a:r>
          </a:p>
          <a:p>
            <a:r>
              <a:rPr lang="pt-BR" sz="2400" dirty="0">
                <a:latin typeface="Glacial Indifference" pitchFamily="50" charset="0"/>
              </a:rPr>
              <a:t>	- Sites</a:t>
            </a:r>
          </a:p>
          <a:p>
            <a:r>
              <a:rPr lang="pt-BR" sz="2400" dirty="0">
                <a:latin typeface="Glacial Indifference" pitchFamily="50" charset="0"/>
              </a:rPr>
              <a:t>	- Café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A6BD3C2-502B-425B-9B22-9F737645D539}"/>
              </a:ext>
            </a:extLst>
          </p:cNvPr>
          <p:cNvSpPr/>
          <p:nvPr/>
        </p:nvSpPr>
        <p:spPr>
          <a:xfrm>
            <a:off x="0" y="0"/>
            <a:ext cx="5757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7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003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Instalando Python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328104-CA7B-4130-83AB-9C48AF568A18}"/>
              </a:ext>
            </a:extLst>
          </p:cNvPr>
          <p:cNvSpPr txBox="1"/>
          <p:nvPr/>
        </p:nvSpPr>
        <p:spPr>
          <a:xfrm>
            <a:off x="3193603" y="2438400"/>
            <a:ext cx="58047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1- Interpretador</a:t>
            </a:r>
          </a:p>
          <a:p>
            <a:r>
              <a:rPr lang="pt-BR" sz="2400" dirty="0">
                <a:latin typeface="Glacial Indifference" pitchFamily="50" charset="0"/>
              </a:rPr>
              <a:t>	- Linux/MAC: Já vem pré-instalado</a:t>
            </a:r>
          </a:p>
          <a:p>
            <a:r>
              <a:rPr lang="pt-BR" sz="2400" dirty="0">
                <a:latin typeface="Glacial Indifference" pitchFamily="50" charset="0"/>
              </a:rPr>
              <a:t>	- Windows: </a:t>
            </a:r>
            <a:r>
              <a:rPr lang="pt-BR" sz="2400" dirty="0">
                <a:solidFill>
                  <a:schemeClr val="accent1"/>
                </a:solidFill>
                <a:latin typeface="Glacial Indifference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https://goo.gl/dwmjsP</a:t>
            </a:r>
            <a:endParaRPr lang="pt-BR" sz="2400" dirty="0">
              <a:solidFill>
                <a:schemeClr val="accent1"/>
              </a:solidFill>
              <a:latin typeface="Glacial Indifference" pitchFamily="50" charset="0"/>
            </a:endParaRPr>
          </a:p>
          <a:p>
            <a:endParaRPr lang="pt-BR" sz="2400" dirty="0">
              <a:latin typeface="Glacial Indifference" pitchFamily="50" charset="0"/>
            </a:endParaRPr>
          </a:p>
          <a:p>
            <a:r>
              <a:rPr lang="pt-BR" sz="2400" dirty="0">
                <a:latin typeface="Glacial Indifference" pitchFamily="50" charset="0"/>
              </a:rPr>
              <a:t>2- Editor/IDE</a:t>
            </a:r>
          </a:p>
          <a:p>
            <a:r>
              <a:rPr lang="pt-BR" sz="2400" dirty="0">
                <a:latin typeface="Glacial Indifference" pitchFamily="50" charset="0"/>
              </a:rPr>
              <a:t>	- PyCharm: </a:t>
            </a:r>
            <a:r>
              <a:rPr lang="pt-BR" sz="2400" dirty="0">
                <a:solidFill>
                  <a:schemeClr val="accent1"/>
                </a:solidFill>
                <a:latin typeface="Glacial Indifference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https://goo.gl/2geuFy</a:t>
            </a:r>
            <a:r>
              <a:rPr lang="pt-BR" sz="2400" dirty="0">
                <a:latin typeface="Glacial Indifference" pitchFamily="50" charset="0"/>
              </a:rPr>
              <a:t> </a:t>
            </a:r>
          </a:p>
          <a:p>
            <a:r>
              <a:rPr lang="pt-BR" sz="2400" dirty="0">
                <a:latin typeface="Glacial Indifference" pitchFamily="50" charset="0"/>
              </a:rPr>
              <a:t>	- VSCode: </a:t>
            </a:r>
            <a:r>
              <a:rPr lang="pt-BR" sz="2400" dirty="0">
                <a:solidFill>
                  <a:schemeClr val="accent1"/>
                </a:solidFill>
                <a:latin typeface="Glacial Indifference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https://goo.gl/PS8wnd</a:t>
            </a:r>
            <a:r>
              <a:rPr lang="pt-BR" sz="2400" dirty="0">
                <a:latin typeface="Glacial Indifference" pitchFamily="50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F64153-4BF4-4A2E-96F4-9A9682B75AB0}"/>
              </a:ext>
            </a:extLst>
          </p:cNvPr>
          <p:cNvSpPr/>
          <p:nvPr/>
        </p:nvSpPr>
        <p:spPr>
          <a:xfrm>
            <a:off x="0" y="0"/>
            <a:ext cx="6096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5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243230" y="3013501"/>
            <a:ext cx="5705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TERCEIRO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4052810" y="3613665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PROGRAMANDO EM 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717982-2010-4350-8965-C44827BBA299}"/>
              </a:ext>
            </a:extLst>
          </p:cNvPr>
          <p:cNvSpPr/>
          <p:nvPr/>
        </p:nvSpPr>
        <p:spPr>
          <a:xfrm>
            <a:off x="0" y="0"/>
            <a:ext cx="6434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0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28544F-1787-46A9-B9EE-F0D21AC23451}"/>
              </a:ext>
            </a:extLst>
          </p:cNvPr>
          <p:cNvSpPr txBox="1"/>
          <p:nvPr/>
        </p:nvSpPr>
        <p:spPr>
          <a:xfrm>
            <a:off x="238539" y="304800"/>
            <a:ext cx="559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Primeiramente...</a:t>
            </a:r>
            <a:endParaRPr lang="pt-BR" sz="4000" b="1" dirty="0">
              <a:latin typeface="Glacial Indifference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AFA378-3960-4EA1-90E5-6678FE2BCACC}"/>
              </a:ext>
            </a:extLst>
          </p:cNvPr>
          <p:cNvSpPr txBox="1"/>
          <p:nvPr/>
        </p:nvSpPr>
        <p:spPr>
          <a:xfrm>
            <a:off x="596348" y="1594077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Quem sou eu?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DAE09A-447B-4E0B-AAB8-04CE5D456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2176165"/>
            <a:ext cx="3620157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A03545-B60F-4193-8BDC-855C96A5E0BB}"/>
              </a:ext>
            </a:extLst>
          </p:cNvPr>
          <p:cNvSpPr txBox="1"/>
          <p:nvPr/>
        </p:nvSpPr>
        <p:spPr>
          <a:xfrm>
            <a:off x="4386469" y="2176165"/>
            <a:ext cx="7338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Glacial Indifference" pitchFamily="50" charset="0"/>
              </a:rPr>
              <a:t>Gabriel Thiago da Silva Ferreira</a:t>
            </a:r>
          </a:p>
          <a:p>
            <a:endParaRPr lang="pt-BR" sz="2000" dirty="0">
              <a:latin typeface="Glacial Indifference" pitchFamily="50" charset="0"/>
            </a:endParaRPr>
          </a:p>
          <a:p>
            <a:r>
              <a:rPr lang="pt-BR" sz="2000" dirty="0">
                <a:latin typeface="Glacial Indifference" pitchFamily="50" charset="0"/>
              </a:rPr>
              <a:t>Estudante de Engenharia de Computação (UFS)</a:t>
            </a:r>
          </a:p>
          <a:p>
            <a:endParaRPr lang="pt-BR" sz="2000" dirty="0">
              <a:latin typeface="Glacial Indifference" pitchFamily="50" charset="0"/>
            </a:endParaRPr>
          </a:p>
          <a:p>
            <a:r>
              <a:rPr lang="pt-BR" sz="2000" dirty="0">
                <a:latin typeface="Glacial Indifference" pitchFamily="50" charset="0"/>
              </a:rPr>
              <a:t>- Apaixonado por Python e por tudo que a linguagem pode fazer</a:t>
            </a:r>
          </a:p>
          <a:p>
            <a:r>
              <a:rPr lang="pt-BR" sz="2000" dirty="0">
                <a:latin typeface="Glacial Indifference" pitchFamily="50" charset="0"/>
              </a:rPr>
              <a:t>- Um pé no hardware e outro no software</a:t>
            </a:r>
          </a:p>
          <a:p>
            <a:r>
              <a:rPr lang="pt-BR" sz="2000" dirty="0">
                <a:latin typeface="Glacial Indifference" pitchFamily="50" charset="0"/>
              </a:rPr>
              <a:t>- Web e Mobile</a:t>
            </a:r>
          </a:p>
          <a:p>
            <a:endParaRPr lang="pt-BR" sz="2000" dirty="0">
              <a:latin typeface="Glacial Indifference" pitchFamily="50" charset="0"/>
            </a:endParaRPr>
          </a:p>
          <a:p>
            <a:r>
              <a:rPr lang="pt-BR" sz="2000" dirty="0">
                <a:latin typeface="Glacial Indifference" pitchFamily="50" charset="0"/>
              </a:rPr>
              <a:t>Membro do PUG-SE desde 2017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FEDEE7-8AB0-4AF5-AD3F-2FC1971ABD8C}"/>
              </a:ext>
            </a:extLst>
          </p:cNvPr>
          <p:cNvSpPr/>
          <p:nvPr/>
        </p:nvSpPr>
        <p:spPr>
          <a:xfrm>
            <a:off x="0" y="0"/>
            <a:ext cx="677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5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7544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Quebrando a Maldição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A84A-F88E-4469-AC72-14C9FA76CAEF}"/>
              </a:ext>
            </a:extLst>
          </p:cNvPr>
          <p:cNvSpPr txBox="1"/>
          <p:nvPr/>
        </p:nvSpPr>
        <p:spPr>
          <a:xfrm>
            <a:off x="2900253" y="3269974"/>
            <a:ext cx="6391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print(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'Hello World!!'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8F674A-AE8F-4F34-8742-27CD92155F9C}"/>
              </a:ext>
            </a:extLst>
          </p:cNvPr>
          <p:cNvSpPr/>
          <p:nvPr/>
        </p:nvSpPr>
        <p:spPr>
          <a:xfrm>
            <a:off x="0" y="0"/>
            <a:ext cx="6773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65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55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Conceitos Aplicados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A84A-F88E-4469-AC72-14C9FA76CAEF}"/>
              </a:ext>
            </a:extLst>
          </p:cNvPr>
          <p:cNvSpPr txBox="1"/>
          <p:nvPr/>
        </p:nvSpPr>
        <p:spPr>
          <a:xfrm>
            <a:off x="2848121" y="1937313"/>
            <a:ext cx="7237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varInt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varFloat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2.2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varString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'Python Jedi'</a:t>
            </a:r>
            <a:endParaRPr lang="pt-BR" sz="4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A18B0-0160-41CD-AD1A-08939197EDC8}"/>
              </a:ext>
            </a:extLst>
          </p:cNvPr>
          <p:cNvSpPr txBox="1"/>
          <p:nvPr/>
        </p:nvSpPr>
        <p:spPr>
          <a:xfrm>
            <a:off x="1293015" y="1414093"/>
            <a:ext cx="1555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Variáveis</a:t>
            </a:r>
            <a:endParaRPr lang="pt-BR" sz="2400" dirty="0">
              <a:latin typeface="Glacial Indifference" pitchFamily="50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41938A-AB44-49F1-A744-BA1C27B81623}"/>
              </a:ext>
            </a:extLst>
          </p:cNvPr>
          <p:cNvSpPr txBox="1"/>
          <p:nvPr/>
        </p:nvSpPr>
        <p:spPr>
          <a:xfrm>
            <a:off x="2848121" y="4661135"/>
            <a:ext cx="6955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soma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2 + 2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mult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varInt * varFloat</a:t>
            </a:r>
            <a:endParaRPr lang="pt-BR" sz="4000" dirty="0"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26DAA4-40F3-4FF0-8861-7453DA4784CE}"/>
              </a:ext>
            </a:extLst>
          </p:cNvPr>
          <p:cNvSpPr txBox="1"/>
          <p:nvPr/>
        </p:nvSpPr>
        <p:spPr>
          <a:xfrm>
            <a:off x="1293015" y="4137915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Operações</a:t>
            </a:r>
            <a:endParaRPr lang="pt-BR" sz="2400" dirty="0">
              <a:latin typeface="Glacial Indifference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FDBB62-521A-4E1C-8901-9E8DCEB329BA}"/>
              </a:ext>
            </a:extLst>
          </p:cNvPr>
          <p:cNvSpPr/>
          <p:nvPr/>
        </p:nvSpPr>
        <p:spPr>
          <a:xfrm>
            <a:off x="0" y="0"/>
            <a:ext cx="7112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0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55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Conceitos Aplicados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A84A-F88E-4469-AC72-14C9FA76CAEF}"/>
              </a:ext>
            </a:extLst>
          </p:cNvPr>
          <p:cNvSpPr txBox="1"/>
          <p:nvPr/>
        </p:nvSpPr>
        <p:spPr>
          <a:xfrm>
            <a:off x="2848121" y="1937313"/>
            <a:ext cx="75200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if soma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==</a:t>
            </a:r>
            <a:r>
              <a:rPr lang="pt-BR" sz="4000" dirty="0">
                <a:latin typeface="Consolas" panose="020B0609020204030204" pitchFamily="49" charset="0"/>
              </a:rPr>
              <a:t> 4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pt-BR" sz="4000" dirty="0">
                <a:latin typeface="Consolas" panose="020B0609020204030204" pitchFamily="49" charset="0"/>
              </a:rPr>
              <a:t> mult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pt-BR" sz="4000" dirty="0">
                <a:latin typeface="Consolas" panose="020B0609020204030204" pitchFamily="49" charset="0"/>
              </a:rPr>
              <a:t> 0: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print(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soma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elif mult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&gt;=</a:t>
            </a:r>
            <a:r>
              <a:rPr lang="pt-BR" sz="4000" dirty="0">
                <a:latin typeface="Consolas" panose="020B0609020204030204" pitchFamily="49" charset="0"/>
              </a:rPr>
              <a:t> 0: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print(mult)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else: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print(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not False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A18B0-0160-41CD-AD1A-08939197EDC8}"/>
              </a:ext>
            </a:extLst>
          </p:cNvPr>
          <p:cNvSpPr txBox="1"/>
          <p:nvPr/>
        </p:nvSpPr>
        <p:spPr>
          <a:xfrm>
            <a:off x="1293015" y="141409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Condições</a:t>
            </a:r>
            <a:endParaRPr lang="pt-BR" sz="2400" dirty="0">
              <a:latin typeface="Glacial Indifference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6B46C3-7D3D-4F99-BB0A-0358A1ADFCDD}"/>
              </a:ext>
            </a:extLst>
          </p:cNvPr>
          <p:cNvSpPr/>
          <p:nvPr/>
        </p:nvSpPr>
        <p:spPr>
          <a:xfrm>
            <a:off x="0" y="0"/>
            <a:ext cx="7450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7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55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Conceitos Aplicados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A84A-F88E-4469-AC72-14C9FA76CAEF}"/>
              </a:ext>
            </a:extLst>
          </p:cNvPr>
          <p:cNvSpPr txBox="1"/>
          <p:nvPr/>
        </p:nvSpPr>
        <p:spPr>
          <a:xfrm>
            <a:off x="2848121" y="1937313"/>
            <a:ext cx="58272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for i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pt-BR" sz="4000" dirty="0">
                <a:latin typeface="Consolas" panose="020B0609020204030204" pitchFamily="49" charset="0"/>
              </a:rPr>
              <a:t> range(1,4):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print(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</a:p>
          <a:p>
            <a:endParaRPr lang="pt-BR" sz="4000" dirty="0">
              <a:latin typeface="Consolas" panose="020B0609020204030204" pitchFamily="49" charset="0"/>
            </a:endParaRPr>
          </a:p>
          <a:p>
            <a:r>
              <a:rPr lang="pt-BR" sz="4000" dirty="0">
                <a:latin typeface="Consolas" panose="020B0609020204030204" pitchFamily="49" charset="0"/>
              </a:rPr>
              <a:t>cont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while cont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pt-BR" sz="4000" dirty="0">
                <a:latin typeface="Consolas" panose="020B0609020204030204" pitchFamily="49" charset="0"/>
              </a:rPr>
              <a:t> 4: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print(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cont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cont +=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A18B0-0160-41CD-AD1A-08939197EDC8}"/>
              </a:ext>
            </a:extLst>
          </p:cNvPr>
          <p:cNvSpPr txBox="1"/>
          <p:nvPr/>
        </p:nvSpPr>
        <p:spPr>
          <a:xfrm>
            <a:off x="1293015" y="141409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Loops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8AC21F-D00B-41EF-8DE6-F82151D6B43D}"/>
              </a:ext>
            </a:extLst>
          </p:cNvPr>
          <p:cNvSpPr/>
          <p:nvPr/>
        </p:nvSpPr>
        <p:spPr>
          <a:xfrm>
            <a:off x="0" y="0"/>
            <a:ext cx="7789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09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55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Conceitos Aplicados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A84A-F88E-4469-AC72-14C9FA76CAEF}"/>
              </a:ext>
            </a:extLst>
          </p:cNvPr>
          <p:cNvSpPr txBox="1"/>
          <p:nvPr/>
        </p:nvSpPr>
        <p:spPr>
          <a:xfrm>
            <a:off x="2848121" y="1937313"/>
            <a:ext cx="6391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def somar(num1, num2):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soma = num1 + num2</a:t>
            </a:r>
          </a:p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	return </a:t>
            </a:r>
            <a:r>
              <a:rPr lang="pt-BR" sz="4000" dirty="0">
                <a:latin typeface="Consolas" panose="020B0609020204030204" pitchFamily="49" charset="0"/>
              </a:rPr>
              <a:t>soma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A18B0-0160-41CD-AD1A-08939197EDC8}"/>
              </a:ext>
            </a:extLst>
          </p:cNvPr>
          <p:cNvSpPr txBox="1"/>
          <p:nvPr/>
        </p:nvSpPr>
        <p:spPr>
          <a:xfrm>
            <a:off x="1293015" y="141409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Funções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9B13A0-9E26-4FE6-B6E2-4D7C0F9E6F3F}"/>
              </a:ext>
            </a:extLst>
          </p:cNvPr>
          <p:cNvSpPr txBox="1"/>
          <p:nvPr/>
        </p:nvSpPr>
        <p:spPr>
          <a:xfrm>
            <a:off x="2848121" y="4399525"/>
            <a:ext cx="78021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''' </a:t>
            </a:r>
          </a:p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Aqui em cima tem uma função</a:t>
            </a:r>
          </a:p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'''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47F18F-44B7-4548-BF29-22A8AE1FA6E6}"/>
              </a:ext>
            </a:extLst>
          </p:cNvPr>
          <p:cNvSpPr txBox="1"/>
          <p:nvPr/>
        </p:nvSpPr>
        <p:spPr>
          <a:xfrm>
            <a:off x="1293015" y="3876305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Comentários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0B6F18-E1B2-468A-BB81-728F9B682CF9}"/>
              </a:ext>
            </a:extLst>
          </p:cNvPr>
          <p:cNvSpPr/>
          <p:nvPr/>
        </p:nvSpPr>
        <p:spPr>
          <a:xfrm>
            <a:off x="0" y="0"/>
            <a:ext cx="8128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9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5818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Recebendo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865405-F00F-48B0-8A51-CC5AC105DCA9}"/>
              </a:ext>
            </a:extLst>
          </p:cNvPr>
          <p:cNvSpPr txBox="1"/>
          <p:nvPr/>
        </p:nvSpPr>
        <p:spPr>
          <a:xfrm>
            <a:off x="2720180" y="2756452"/>
            <a:ext cx="6673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nome = input()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idade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4000" dirty="0">
                <a:latin typeface="Consolas" panose="020B0609020204030204" pitchFamily="49" charset="0"/>
              </a:rPr>
              <a:t>(input())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altura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4000" dirty="0">
                <a:latin typeface="Consolas" panose="020B0609020204030204" pitchFamily="49" charset="0"/>
              </a:rPr>
              <a:t>(input())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671F12-C325-45E7-B054-9AD44A97178A}"/>
              </a:ext>
            </a:extLst>
          </p:cNvPr>
          <p:cNvSpPr/>
          <p:nvPr/>
        </p:nvSpPr>
        <p:spPr>
          <a:xfrm>
            <a:off x="0" y="0"/>
            <a:ext cx="8466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30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432097" y="3013501"/>
            <a:ext cx="5327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QUARTO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4028158" y="3613665"/>
            <a:ext cx="413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UM POUCO MAIS DE LÓGICA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158D75-2B66-419C-8A3A-8F6EE03FB813}"/>
              </a:ext>
            </a:extLst>
          </p:cNvPr>
          <p:cNvSpPr/>
          <p:nvPr/>
        </p:nvSpPr>
        <p:spPr>
          <a:xfrm>
            <a:off x="0" y="0"/>
            <a:ext cx="8805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2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555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Estruturas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865405-F00F-48B0-8A51-CC5AC105DCA9}"/>
              </a:ext>
            </a:extLst>
          </p:cNvPr>
          <p:cNvSpPr txBox="1"/>
          <p:nvPr/>
        </p:nvSpPr>
        <p:spPr>
          <a:xfrm>
            <a:off x="784289" y="2782956"/>
            <a:ext cx="1062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lista = [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'Gabriel'</a:t>
            </a:r>
            <a:r>
              <a:rPr lang="pt-BR" sz="4000" dirty="0">
                <a:latin typeface="Consolas" panose="020B0609020204030204" pitchFamily="49" charset="0"/>
              </a:rPr>
              <a:t>,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 'Taisa'</a:t>
            </a:r>
            <a:r>
              <a:rPr lang="pt-BR" sz="4000" dirty="0">
                <a:latin typeface="Consolas" panose="020B0609020204030204" pitchFamily="49" charset="0"/>
              </a:rPr>
              <a:t>,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 'Lucas'</a:t>
            </a:r>
            <a:r>
              <a:rPr lang="pt-BR" sz="4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dicionario = {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'chave'</a:t>
            </a:r>
            <a:r>
              <a:rPr lang="pt-BR" sz="4000" dirty="0">
                <a:latin typeface="Consolas" panose="020B0609020204030204" pitchFamily="49" charset="0"/>
              </a:rPr>
              <a:t>: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valor</a:t>
            </a:r>
            <a:r>
              <a:rPr lang="pt-BR" sz="4000" dirty="0">
                <a:latin typeface="Consolas" panose="020B0609020204030204" pitchFamily="49" charset="0"/>
              </a:rPr>
              <a:t>}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tupla = (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1920</a:t>
            </a:r>
            <a:r>
              <a:rPr lang="pt-BR" sz="4000" dirty="0">
                <a:latin typeface="Consolas" panose="020B0609020204030204" pitchFamily="49" charset="0"/>
              </a:rPr>
              <a:t>,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1080</a:t>
            </a:r>
            <a:r>
              <a:rPr lang="pt-BR" sz="4000" dirty="0">
                <a:latin typeface="Consolas" panose="020B0609020204030204" pitchFamily="49" charset="0"/>
              </a:rPr>
              <a:t>)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161F96D-FC6E-4039-9432-D681247CCDDE}"/>
              </a:ext>
            </a:extLst>
          </p:cNvPr>
          <p:cNvSpPr/>
          <p:nvPr/>
        </p:nvSpPr>
        <p:spPr>
          <a:xfrm>
            <a:off x="0" y="0"/>
            <a:ext cx="9144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4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8233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Trabalhando com Strings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865405-F00F-48B0-8A51-CC5AC105DCA9}"/>
              </a:ext>
            </a:extLst>
          </p:cNvPr>
          <p:cNvSpPr txBox="1"/>
          <p:nvPr/>
        </p:nvSpPr>
        <p:spPr>
          <a:xfrm>
            <a:off x="502161" y="2464904"/>
            <a:ext cx="111876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string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str</a:t>
            </a:r>
            <a:r>
              <a:rPr lang="pt-BR" sz="4000" dirty="0">
                <a:latin typeface="Consolas" panose="020B0609020204030204" pitchFamily="49" charset="0"/>
              </a:rPr>
              <a:t>(input())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string_invertida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4000" dirty="0">
                <a:latin typeface="Consolas" panose="020B0609020204030204" pitchFamily="49" charset="0"/>
              </a:rPr>
              <a:t>.replace[::-1]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string_min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4000" dirty="0">
                <a:latin typeface="Consolas" panose="020B0609020204030204" pitchFamily="49" charset="0"/>
              </a:rPr>
              <a:t>.lower()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4000" dirty="0">
                <a:latin typeface="Consolas" panose="020B0609020204030204" pitchFamily="49" charset="0"/>
              </a:rPr>
              <a:t>string_mai =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4000" dirty="0">
                <a:latin typeface="Consolas" panose="020B0609020204030204" pitchFamily="49" charset="0"/>
              </a:rPr>
              <a:t>.upper()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AF72E6-CB6D-4208-B2CE-6BD9092A05FE}"/>
              </a:ext>
            </a:extLst>
          </p:cNvPr>
          <p:cNvSpPr/>
          <p:nvPr/>
        </p:nvSpPr>
        <p:spPr>
          <a:xfrm>
            <a:off x="0" y="0"/>
            <a:ext cx="9482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0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547577" y="3013500"/>
            <a:ext cx="50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QUINTO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3403210" y="3613664"/>
            <a:ext cx="5385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O PARADIGMA ORIENTADO A 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77816B-EBE8-4863-A589-01F9279E517C}"/>
              </a:ext>
            </a:extLst>
          </p:cNvPr>
          <p:cNvSpPr/>
          <p:nvPr/>
        </p:nvSpPr>
        <p:spPr>
          <a:xfrm>
            <a:off x="0" y="0"/>
            <a:ext cx="9821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6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28544F-1787-46A9-B9EE-F0D21AC23451}"/>
              </a:ext>
            </a:extLst>
          </p:cNvPr>
          <p:cNvSpPr txBox="1"/>
          <p:nvPr/>
        </p:nvSpPr>
        <p:spPr>
          <a:xfrm>
            <a:off x="238539" y="304800"/>
            <a:ext cx="559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Primeiramente...</a:t>
            </a:r>
            <a:endParaRPr lang="pt-BR" sz="4000" b="1" dirty="0">
              <a:latin typeface="Glacial Indifference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AFA378-3960-4EA1-90E5-6678FE2BCACC}"/>
              </a:ext>
            </a:extLst>
          </p:cNvPr>
          <p:cNvSpPr txBox="1"/>
          <p:nvPr/>
        </p:nvSpPr>
        <p:spPr>
          <a:xfrm>
            <a:off x="596348" y="1594077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Python e Jedis?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442189-A1FC-4CD3-93B6-D441FF9AB79B}"/>
              </a:ext>
            </a:extLst>
          </p:cNvPr>
          <p:cNvCxnSpPr>
            <a:cxnSpLocks/>
          </p:cNvCxnSpPr>
          <p:nvPr/>
        </p:nvCxnSpPr>
        <p:spPr>
          <a:xfrm>
            <a:off x="5834110" y="2055742"/>
            <a:ext cx="0" cy="464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EAE7208C-584B-4347-826B-37A3196EC6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" b="15169"/>
          <a:stretch/>
        </p:blipFill>
        <p:spPr>
          <a:xfrm>
            <a:off x="7142922" y="2147679"/>
            <a:ext cx="3671469" cy="4465983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85B4FC9-7C2F-4002-B89C-C7AB73ACB59B}"/>
              </a:ext>
            </a:extLst>
          </p:cNvPr>
          <p:cNvSpPr/>
          <p:nvPr/>
        </p:nvSpPr>
        <p:spPr>
          <a:xfrm>
            <a:off x="627028" y="2205661"/>
            <a:ext cx="4347539" cy="434753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8D09552-8B1E-492D-873B-AE9761EBD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64125" y1="62222" x2="64875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85" y="3340280"/>
            <a:ext cx="3677823" cy="2068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B51E7EE-350E-406E-B90D-DE14E28BA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79" y="3949149"/>
            <a:ext cx="851038" cy="85103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C68A23D-A471-498C-A4AC-DF4DFE6BE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8666">
            <a:off x="1344989" y="2789742"/>
            <a:ext cx="1325354" cy="46166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123AB7-0F9A-46E2-A8AC-050742CB37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9218">
            <a:off x="885714" y="3684104"/>
            <a:ext cx="983790" cy="9837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0849D73-F064-4D49-A1D9-60917441ED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50">
            <a:off x="1134246" y="5428474"/>
            <a:ext cx="2330311" cy="4455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FD39702-A5F4-4790-BF30-BF72401F7C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269">
            <a:off x="3885785" y="3605202"/>
            <a:ext cx="733654" cy="8510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02992B-41F0-43DE-9D83-FFC6A00425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8392">
            <a:off x="3315671" y="4943927"/>
            <a:ext cx="1540378" cy="45573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9041451-C5C4-435F-9BB6-C2C2C940AA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098">
            <a:off x="2678246" y="2674134"/>
            <a:ext cx="1625741" cy="58933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D404560-65C9-45A5-A1C6-9F8C8937BCCA}"/>
              </a:ext>
            </a:extLst>
          </p:cNvPr>
          <p:cNvSpPr/>
          <p:nvPr/>
        </p:nvSpPr>
        <p:spPr>
          <a:xfrm>
            <a:off x="0" y="0"/>
            <a:ext cx="1016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5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2526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Classes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865405-F00F-48B0-8A51-CC5AC105DCA9}"/>
              </a:ext>
            </a:extLst>
          </p:cNvPr>
          <p:cNvSpPr txBox="1"/>
          <p:nvPr/>
        </p:nvSpPr>
        <p:spPr>
          <a:xfrm>
            <a:off x="2682245" y="2107094"/>
            <a:ext cx="6827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class Jedi():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def __init__(self):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self.forca = 100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def getForca(self):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return self.forca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9FCB2F-CF61-4CFD-8AE9-DD0F01CAD5A6}"/>
              </a:ext>
            </a:extLst>
          </p:cNvPr>
          <p:cNvSpPr/>
          <p:nvPr/>
        </p:nvSpPr>
        <p:spPr>
          <a:xfrm>
            <a:off x="0" y="0"/>
            <a:ext cx="10160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792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2913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Métodos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EB99B7-426C-486C-A26E-8CB1CFF8E734}"/>
              </a:ext>
            </a:extLst>
          </p:cNvPr>
          <p:cNvSpPr txBox="1"/>
          <p:nvPr/>
        </p:nvSpPr>
        <p:spPr>
          <a:xfrm>
            <a:off x="2682245" y="2107094"/>
            <a:ext cx="6827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class Jedi():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def __init__(self):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self.forca = 100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def getForca(self):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return self.forca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46F21D-2E6E-4B69-865A-09088A6A8A4F}"/>
              </a:ext>
            </a:extLst>
          </p:cNvPr>
          <p:cNvSpPr/>
          <p:nvPr/>
        </p:nvSpPr>
        <p:spPr>
          <a:xfrm>
            <a:off x="0" y="0"/>
            <a:ext cx="10498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46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317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Atributos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84B2A-FAE2-4571-96C0-74C392676BE1}"/>
              </a:ext>
            </a:extLst>
          </p:cNvPr>
          <p:cNvSpPr txBox="1"/>
          <p:nvPr/>
        </p:nvSpPr>
        <p:spPr>
          <a:xfrm>
            <a:off x="2682245" y="2107094"/>
            <a:ext cx="6827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class Jedi():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def __init__(self):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self.forca = 100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def getForca(self):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		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return self.forca</a:t>
            </a:r>
            <a:endParaRPr lang="pt-B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83DB20F-EDAA-4228-88C4-5D720299BEE8}"/>
              </a:ext>
            </a:extLst>
          </p:cNvPr>
          <p:cNvSpPr/>
          <p:nvPr/>
        </p:nvSpPr>
        <p:spPr>
          <a:xfrm>
            <a:off x="0" y="0"/>
            <a:ext cx="10837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0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761578" y="3013499"/>
            <a:ext cx="466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SEXTO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4353375" y="3613664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ONDE TUDO É POSSÍVEL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6BB7F2-0DB5-4B62-B489-C8D62D165A31}"/>
              </a:ext>
            </a:extLst>
          </p:cNvPr>
          <p:cNvSpPr/>
          <p:nvPr/>
        </p:nvSpPr>
        <p:spPr>
          <a:xfrm>
            <a:off x="0" y="0"/>
            <a:ext cx="11176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8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3609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Bibliotecas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A18B0-0160-41CD-AD1A-08939197EDC8}"/>
              </a:ext>
            </a:extLst>
          </p:cNvPr>
          <p:cNvSpPr txBox="1"/>
          <p:nvPr/>
        </p:nvSpPr>
        <p:spPr>
          <a:xfrm>
            <a:off x="1240753" y="159962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No terminal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47F18F-44B7-4548-BF29-22A8AE1FA6E6}"/>
              </a:ext>
            </a:extLst>
          </p:cNvPr>
          <p:cNvSpPr txBox="1"/>
          <p:nvPr/>
        </p:nvSpPr>
        <p:spPr>
          <a:xfrm>
            <a:off x="1240753" y="371727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No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17913B-48CA-4D73-A6F9-29751F938B44}"/>
              </a:ext>
            </a:extLst>
          </p:cNvPr>
          <p:cNvSpPr txBox="1"/>
          <p:nvPr/>
        </p:nvSpPr>
        <p:spPr>
          <a:xfrm>
            <a:off x="2933845" y="206128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pip</a:t>
            </a:r>
            <a:r>
              <a:rPr lang="pt-BR" sz="4000" dirty="0">
                <a:latin typeface="Consolas" panose="020B0609020204030204" pitchFamily="49" charset="0"/>
              </a:rPr>
              <a:t> install &lt;módulo&gt;</a:t>
            </a:r>
            <a:endParaRPr lang="pt-BR" sz="2400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F3864B-E049-4B94-9138-B124A0D73260}"/>
              </a:ext>
            </a:extLst>
          </p:cNvPr>
          <p:cNvSpPr txBox="1"/>
          <p:nvPr/>
        </p:nvSpPr>
        <p:spPr>
          <a:xfrm>
            <a:off x="2933845" y="4178944"/>
            <a:ext cx="8366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pt-BR" sz="4000" dirty="0">
                <a:latin typeface="Consolas" panose="020B0609020204030204" pitchFamily="49" charset="0"/>
              </a:rPr>
              <a:t> &lt;módulo&gt;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ou</a:t>
            </a:r>
          </a:p>
          <a:p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pt-BR" sz="4000" dirty="0">
                <a:latin typeface="Consolas" panose="020B0609020204030204" pitchFamily="49" charset="0"/>
              </a:rPr>
              <a:t> &lt;módulo&gt; </a:t>
            </a:r>
            <a:r>
              <a:rPr lang="pt-BR" sz="40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pt-BR" sz="4000" dirty="0">
                <a:latin typeface="Consolas" panose="020B0609020204030204" pitchFamily="49" charset="0"/>
              </a:rPr>
              <a:t> &lt;método&gt;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A2D0C7-737D-4D1F-AFA5-115FEE212A30}"/>
              </a:ext>
            </a:extLst>
          </p:cNvPr>
          <p:cNvSpPr/>
          <p:nvPr/>
        </p:nvSpPr>
        <p:spPr>
          <a:xfrm>
            <a:off x="0" y="0"/>
            <a:ext cx="11514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4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681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Analisando o Twitter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865405-F00F-48B0-8A51-CC5AC105DCA9}"/>
              </a:ext>
            </a:extLst>
          </p:cNvPr>
          <p:cNvSpPr txBox="1"/>
          <p:nvPr/>
        </p:nvSpPr>
        <p:spPr>
          <a:xfrm>
            <a:off x="3091009" y="3141871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Consolas" panose="020B0609020204030204" pitchFamily="49" charset="0"/>
              </a:rPr>
              <a:t>UM EXEMPLO DO QUE FAZER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1D448-612A-45FB-9614-16B206ADA422}"/>
              </a:ext>
            </a:extLst>
          </p:cNvPr>
          <p:cNvSpPr txBox="1"/>
          <p:nvPr/>
        </p:nvSpPr>
        <p:spPr>
          <a:xfrm>
            <a:off x="4361805" y="3788202"/>
            <a:ext cx="346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VAMOS AO CÓDIGO</a:t>
            </a:r>
            <a:endParaRPr lang="pt-BR" dirty="0">
              <a:latin typeface="Glacial Indifference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15AFEA-CBCA-4E0A-9F56-0EF55BD7E78F}"/>
              </a:ext>
            </a:extLst>
          </p:cNvPr>
          <p:cNvSpPr/>
          <p:nvPr/>
        </p:nvSpPr>
        <p:spPr>
          <a:xfrm>
            <a:off x="0" y="0"/>
            <a:ext cx="11853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93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C35C29-E71F-4512-BF32-32EA076F7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5" y="2545725"/>
            <a:ext cx="1766550" cy="17665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E26CB07-A2C5-488E-8410-BE5AAE69BA12}"/>
              </a:ext>
            </a:extLst>
          </p:cNvPr>
          <p:cNvSpPr/>
          <p:nvPr/>
        </p:nvSpPr>
        <p:spPr>
          <a:xfrm>
            <a:off x="2279375" y="514800"/>
            <a:ext cx="159025" cy="582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AAD1E-1F00-41A5-A711-C166B0DE994C}"/>
              </a:ext>
            </a:extLst>
          </p:cNvPr>
          <p:cNvSpPr txBox="1"/>
          <p:nvPr/>
        </p:nvSpPr>
        <p:spPr>
          <a:xfrm>
            <a:off x="3061252" y="641776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lacial Indifference" pitchFamily="50" charset="0"/>
              </a:rPr>
              <a:t>GABRIEL THIAGO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1AEC1-53D6-4B30-8BEF-AE23F83A6CAD}"/>
              </a:ext>
            </a:extLst>
          </p:cNvPr>
          <p:cNvSpPr txBox="1"/>
          <p:nvPr/>
        </p:nvSpPr>
        <p:spPr>
          <a:xfrm>
            <a:off x="4240695" y="2857452"/>
            <a:ext cx="6486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latin typeface="League Spartan" panose="00000800000000000000" pitchFamily="50" charset="0"/>
              </a:rPr>
              <a:t>OBRIGADO!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83B1C6-FB48-4C4D-8F16-1AE3E032DDB6}"/>
              </a:ext>
            </a:extLst>
          </p:cNvPr>
          <p:cNvSpPr/>
          <p:nvPr/>
        </p:nvSpPr>
        <p:spPr>
          <a:xfrm>
            <a:off x="0" y="0"/>
            <a:ext cx="0" cy="635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48C8CA7-C672-4FF5-8092-9AF21B637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78" y="5867094"/>
            <a:ext cx="428565" cy="4285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BAF1EC-7412-4F78-856B-9DCC47D8B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23" y="5867003"/>
            <a:ext cx="428656" cy="4286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389FE2-AA39-4E48-A063-8077BB43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2" y="5867094"/>
            <a:ext cx="428565" cy="42856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1655D6-E78B-478E-A8CC-18C7BA86A2EB}"/>
              </a:ext>
            </a:extLst>
          </p:cNvPr>
          <p:cNvSpPr txBox="1"/>
          <p:nvPr/>
        </p:nvSpPr>
        <p:spPr>
          <a:xfrm>
            <a:off x="3475868" y="579885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@gabriel.f7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BD14A8-F3AC-487F-8270-BA459C0C4752}"/>
              </a:ext>
            </a:extLst>
          </p:cNvPr>
          <p:cNvSpPr txBox="1"/>
          <p:nvPr/>
        </p:nvSpPr>
        <p:spPr>
          <a:xfrm>
            <a:off x="9311443" y="5772439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@souogabriel_py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1F5A85-F902-4B5A-AB12-64033DDB8246}"/>
              </a:ext>
            </a:extLst>
          </p:cNvPr>
          <p:cNvSpPr txBox="1"/>
          <p:nvPr/>
        </p:nvSpPr>
        <p:spPr>
          <a:xfrm>
            <a:off x="6273328" y="5798852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Glacial Indifference" pitchFamily="50" charset="0"/>
              </a:rPr>
              <a:t>@GTFerreira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5246F3-3B59-4B73-9CCD-FA715FD1CF4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75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CC3D2B-1D86-4306-99B9-D97CB21E5525}"/>
              </a:ext>
            </a:extLst>
          </p:cNvPr>
          <p:cNvSpPr txBox="1"/>
          <p:nvPr/>
        </p:nvSpPr>
        <p:spPr>
          <a:xfrm>
            <a:off x="3246437" y="3013501"/>
            <a:ext cx="5699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League Spartan" panose="00000800000000000000" pitchFamily="50" charset="0"/>
              </a:rPr>
              <a:t>PRIMEIRO PASSO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6F68EE-C4E3-4517-8F23-8529B3201067}"/>
              </a:ext>
            </a:extLst>
          </p:cNvPr>
          <p:cNvSpPr txBox="1"/>
          <p:nvPr/>
        </p:nvSpPr>
        <p:spPr>
          <a:xfrm>
            <a:off x="2753642" y="3613665"/>
            <a:ext cx="668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lacial Indifference" pitchFamily="50" charset="0"/>
              </a:rPr>
              <a:t>OS CONCEITOS PRINCIPAIS DA PROGRAMAÇÃO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24882-0AF9-4656-A50E-A8CDE7FD7508}"/>
              </a:ext>
            </a:extLst>
          </p:cNvPr>
          <p:cNvSpPr/>
          <p:nvPr/>
        </p:nvSpPr>
        <p:spPr>
          <a:xfrm>
            <a:off x="0" y="0"/>
            <a:ext cx="1354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7430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Operações Aritméticas</a:t>
            </a:r>
            <a:endParaRPr lang="pt-BR" sz="4000" b="1" dirty="0">
              <a:latin typeface="Glacial Indifference" pitchFamily="50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20C016-119A-4B8C-A5C5-747AD58F66A8}"/>
              </a:ext>
            </a:extLst>
          </p:cNvPr>
          <p:cNvSpPr txBox="1"/>
          <p:nvPr/>
        </p:nvSpPr>
        <p:spPr>
          <a:xfrm>
            <a:off x="901146" y="1894993"/>
            <a:ext cx="173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12 + 7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161B4B-4740-4179-858B-4242E458DFDE}"/>
              </a:ext>
            </a:extLst>
          </p:cNvPr>
          <p:cNvSpPr txBox="1"/>
          <p:nvPr/>
        </p:nvSpPr>
        <p:spPr>
          <a:xfrm>
            <a:off x="1063371" y="4763434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14 - 4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6F21AC-54D4-4BDE-AD2B-2D5E808C8DB6}"/>
              </a:ext>
            </a:extLst>
          </p:cNvPr>
          <p:cNvSpPr txBox="1"/>
          <p:nvPr/>
        </p:nvSpPr>
        <p:spPr>
          <a:xfrm>
            <a:off x="6363421" y="1577757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100 /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91DF20-0E3B-42FF-B7D7-A4F302C901B4}"/>
              </a:ext>
            </a:extLst>
          </p:cNvPr>
          <p:cNvSpPr txBox="1"/>
          <p:nvPr/>
        </p:nvSpPr>
        <p:spPr>
          <a:xfrm>
            <a:off x="7460973" y="3844498"/>
            <a:ext cx="225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23 //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7506B2-66AF-4408-A343-DB29C7569FC4}"/>
              </a:ext>
            </a:extLst>
          </p:cNvPr>
          <p:cNvSpPr txBox="1"/>
          <p:nvPr/>
        </p:nvSpPr>
        <p:spPr>
          <a:xfrm>
            <a:off x="9438742" y="5280242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32 %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C823DF-B9B8-412C-A275-6A2D888BD189}"/>
              </a:ext>
            </a:extLst>
          </p:cNvPr>
          <p:cNvSpPr txBox="1"/>
          <p:nvPr/>
        </p:nvSpPr>
        <p:spPr>
          <a:xfrm>
            <a:off x="3666380" y="3252041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30 * 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CDAC77-8420-4DC2-9FC3-212D471B3E26}"/>
              </a:ext>
            </a:extLst>
          </p:cNvPr>
          <p:cNvSpPr txBox="1"/>
          <p:nvPr/>
        </p:nvSpPr>
        <p:spPr>
          <a:xfrm>
            <a:off x="5134839" y="5594431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Glacial Indifference" pitchFamily="50" charset="0"/>
              </a:rPr>
              <a:t>2 ** 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71BA4-078B-436F-9511-D009C7ACB1C8}"/>
              </a:ext>
            </a:extLst>
          </p:cNvPr>
          <p:cNvSpPr/>
          <p:nvPr/>
        </p:nvSpPr>
        <p:spPr>
          <a:xfrm>
            <a:off x="0" y="0"/>
            <a:ext cx="1693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0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3200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Variáveis</a:t>
            </a:r>
            <a:endParaRPr lang="pt-BR" sz="4000" b="1" dirty="0">
              <a:latin typeface="Glacial Indifference" pitchFamily="5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ACD66-8D40-459B-9C0B-5039B46868D1}"/>
              </a:ext>
            </a:extLst>
          </p:cNvPr>
          <p:cNvSpPr txBox="1"/>
          <p:nvPr/>
        </p:nvSpPr>
        <p:spPr>
          <a:xfrm>
            <a:off x="3306550" y="503858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Consolas" panose="020B0609020204030204" pitchFamily="49" charset="0"/>
              </a:rPr>
              <a:t>print(</a:t>
            </a:r>
            <a:r>
              <a:rPr lang="pt-B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caixa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2CED3C-6174-4499-ADDA-AD538A6B434F}"/>
              </a:ext>
            </a:extLst>
          </p:cNvPr>
          <p:cNvSpPr/>
          <p:nvPr/>
        </p:nvSpPr>
        <p:spPr>
          <a:xfrm>
            <a:off x="2587035" y="2192163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Consolas" panose="020B0609020204030204" pitchFamily="49" charset="0"/>
              </a:rPr>
              <a:t>caixa = </a:t>
            </a:r>
            <a:r>
              <a:rPr lang="pt-B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'conteúdo'</a:t>
            </a:r>
            <a:endParaRPr lang="pt-BR" sz="28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6C493E1-C787-4492-AFE9-47AB2090A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49" y="1585165"/>
            <a:ext cx="2572299" cy="1737216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D29AB80-087F-4BC8-97AC-0C2C2451F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66" y="4696247"/>
            <a:ext cx="2572299" cy="173112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ED9E626-E9C8-457D-AA6B-9922014E1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46079" y="2681952"/>
            <a:ext cx="329671" cy="18544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F39FB5F5-B197-4F42-8853-3D4DA7F42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9958" y="2774672"/>
            <a:ext cx="329671" cy="18544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F0CEEA-17EB-40B7-9F53-1E20AA370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36321" y="2774672"/>
            <a:ext cx="329671" cy="18544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E31E3FFA-702E-4382-BE65-38BDBE3A2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5025" y="2774673"/>
            <a:ext cx="329671" cy="18544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F76B326F-6A1E-494F-92E4-EA3AC3EBE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41327" y="2681952"/>
            <a:ext cx="329671" cy="18544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255EA5D-705C-4780-8282-7A2825EEE4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3471387" y="2774673"/>
            <a:ext cx="152876" cy="18544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CFE6117-844A-41EA-BFC0-E5EA5134E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08435" y="2960559"/>
            <a:ext cx="329671" cy="18544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8CAF8351-7D41-4A01-A37F-4663F80E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41715" y="3047846"/>
            <a:ext cx="329671" cy="18544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B280690-CF99-4BE2-ADFA-73ACB5C04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08078" y="3047846"/>
            <a:ext cx="329671" cy="18544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6DCBE913-1E9A-4DC5-9045-9A3B5BE3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76782" y="3047847"/>
            <a:ext cx="329671" cy="18544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5E934BBE-BA71-4AE5-B8FE-99B4DB7DCB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3943144" y="3047847"/>
            <a:ext cx="152876" cy="18544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01C4FD45-7B24-40CB-B9E8-B9807625A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630" y="3047847"/>
            <a:ext cx="329671" cy="18544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A3021B83-B616-4724-AFAE-3249D61B4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11993" y="3047847"/>
            <a:ext cx="329671" cy="18544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FEA81804-FA48-4862-BE36-F79A8F6A2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80697" y="3047848"/>
            <a:ext cx="329671" cy="18544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0E5F1179-40A6-49A0-A014-37B5C0A189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4847059" y="3047848"/>
            <a:ext cx="152876" cy="18544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FDE63A5-CE6C-4B69-843F-8970018B5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7771" y="3047846"/>
            <a:ext cx="329671" cy="18544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D78111C0-78D2-44E2-BEDB-BF76DBD76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14134" y="3047846"/>
            <a:ext cx="329671" cy="18544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88CED1B-AD06-4CDA-862F-358F2E157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838" y="3047847"/>
            <a:ext cx="329671" cy="18544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60AEE57-E40A-4D4A-9217-507FC44BF0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5749200" y="3047847"/>
            <a:ext cx="152876" cy="18544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4DE128A1-9B4B-4456-A402-E3158B70B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48991" y="3047847"/>
            <a:ext cx="329671" cy="185440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463C1B0-B6D4-40DC-8C89-B8A6403FF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27361" y="2804596"/>
            <a:ext cx="329671" cy="18544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4C6B495-B3F1-4A82-8054-5A95A8A18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2585" y="2965168"/>
            <a:ext cx="329671" cy="18544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BD2431A-C644-4D72-8B4E-45B98B442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92228" y="2804596"/>
            <a:ext cx="329671" cy="185440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F7D405DA-5F15-461E-BBCE-127C8BC19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4437" y="2121717"/>
            <a:ext cx="329671" cy="185440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685C96F3-84F2-4174-92D2-7937CAA59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853" y="1952195"/>
            <a:ext cx="329671" cy="185440"/>
          </a:xfrm>
          <a:prstGeom prst="rect">
            <a:avLst/>
          </a:prstGeom>
        </p:spPr>
      </p:pic>
      <p:pic>
        <p:nvPicPr>
          <p:cNvPr id="118" name="Imagem 117">
            <a:extLst>
              <a:ext uri="{FF2B5EF4-FFF2-40B4-BE49-F238E27FC236}">
                <a16:creationId xmlns:a16="http://schemas.microsoft.com/office/drawing/2014/main" id="{E1D0DC1F-7250-41A2-BB6D-FFFF537BC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13826" y="2121718"/>
            <a:ext cx="329671" cy="185440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5697AD80-CC00-46E6-A711-38CDF8DF0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45337" y="1952195"/>
            <a:ext cx="329671" cy="185440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D5CC48E4-9457-476C-8658-A85E2D331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8299" y="1952195"/>
            <a:ext cx="329671" cy="185440"/>
          </a:xfrm>
          <a:prstGeom prst="rect">
            <a:avLst/>
          </a:prstGeom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696F89BA-0748-45F9-8B83-18FAF5571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3158" y="1952196"/>
            <a:ext cx="329671" cy="185440"/>
          </a:xfrm>
          <a:prstGeom prst="rect">
            <a:avLst/>
          </a:prstGeom>
        </p:spPr>
      </p:pic>
      <p:pic>
        <p:nvPicPr>
          <p:cNvPr id="122" name="Imagem 121">
            <a:extLst>
              <a:ext uri="{FF2B5EF4-FFF2-40B4-BE49-F238E27FC236}">
                <a16:creationId xmlns:a16="http://schemas.microsoft.com/office/drawing/2014/main" id="{BEC8D5E2-C83C-4025-86DC-F615761C3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35642" y="1952196"/>
            <a:ext cx="329671" cy="185440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E410FAB2-41F7-456A-AF3E-EBEC5022E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8604" y="1952196"/>
            <a:ext cx="329671" cy="185440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42068952-BDE7-482C-A15C-D5C08D997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6629" y="1952194"/>
            <a:ext cx="329671" cy="185440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966A6F95-BB8C-4517-A2C1-CEFD2EFEF3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6036574" y="1952192"/>
            <a:ext cx="152876" cy="185440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E1762BA5-FB12-4D9C-BFEC-290F02C21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1677" y="1846642"/>
            <a:ext cx="329671" cy="18544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814AE000-0F98-4FA2-B327-4A9DF9DF5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1677" y="1585506"/>
            <a:ext cx="329671" cy="185440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F7E70936-2471-403A-A8F8-EFDB1185F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71632" y="1421819"/>
            <a:ext cx="329671" cy="185440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1A2F42F-5E1F-4E54-8698-F2F9CF8C3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4594" y="1421819"/>
            <a:ext cx="329671" cy="185440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1A41FDAF-C16D-4944-A448-C08CDE8A1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99453" y="1421820"/>
            <a:ext cx="329671" cy="185440"/>
          </a:xfrm>
          <a:prstGeom prst="rect">
            <a:avLst/>
          </a:prstGeom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BBF04A0B-8021-4A6B-BCA5-6F1155FE7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61937" y="1421820"/>
            <a:ext cx="329671" cy="185440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047F2908-B9AB-459E-A39B-DC3B0FB37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4899" y="1421820"/>
            <a:ext cx="329671" cy="185440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8505AD06-F01F-45EB-8E56-C048887A0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92924" y="1421818"/>
            <a:ext cx="329671" cy="185440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CF940866-0262-4939-A7BE-878D72628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6762869" y="1421816"/>
            <a:ext cx="152876" cy="185440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5E90A2DB-8590-4470-A03C-4241ABAAEB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6864899" y="1421817"/>
            <a:ext cx="152876" cy="185440"/>
          </a:xfrm>
          <a:prstGeom prst="rect">
            <a:avLst/>
          </a:prstGeom>
        </p:spPr>
      </p:pic>
      <p:pic>
        <p:nvPicPr>
          <p:cNvPr id="138" name="Imagem 137">
            <a:extLst>
              <a:ext uri="{FF2B5EF4-FFF2-40B4-BE49-F238E27FC236}">
                <a16:creationId xmlns:a16="http://schemas.microsoft.com/office/drawing/2014/main" id="{3C550934-3D4D-48E1-971E-ADA14401BD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6964682" y="1421816"/>
            <a:ext cx="152876" cy="185440"/>
          </a:xfrm>
          <a:prstGeom prst="rect">
            <a:avLst/>
          </a:prstGeom>
        </p:spPr>
      </p:pic>
      <p:pic>
        <p:nvPicPr>
          <p:cNvPr id="139" name="Imagem 138">
            <a:extLst>
              <a:ext uri="{FF2B5EF4-FFF2-40B4-BE49-F238E27FC236}">
                <a16:creationId xmlns:a16="http://schemas.microsoft.com/office/drawing/2014/main" id="{D5F63950-1BCC-4A6A-9535-695E665C24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7066712" y="1421816"/>
            <a:ext cx="152876" cy="185440"/>
          </a:xfrm>
          <a:prstGeom prst="rect">
            <a:avLst/>
          </a:prstGeom>
        </p:spPr>
      </p:pic>
      <p:pic>
        <p:nvPicPr>
          <p:cNvPr id="140" name="Imagem 139">
            <a:extLst>
              <a:ext uri="{FF2B5EF4-FFF2-40B4-BE49-F238E27FC236}">
                <a16:creationId xmlns:a16="http://schemas.microsoft.com/office/drawing/2014/main" id="{93D684F0-349D-42DD-A263-F6B3D0D8B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3374" y="1787357"/>
            <a:ext cx="329671" cy="185440"/>
          </a:xfrm>
          <a:prstGeom prst="rect">
            <a:avLst/>
          </a:prstGeom>
        </p:spPr>
      </p:pic>
      <p:pic>
        <p:nvPicPr>
          <p:cNvPr id="141" name="Imagem 140">
            <a:extLst>
              <a:ext uri="{FF2B5EF4-FFF2-40B4-BE49-F238E27FC236}">
                <a16:creationId xmlns:a16="http://schemas.microsoft.com/office/drawing/2014/main" id="{7AEFBD05-4377-4754-8B83-6F17EF7EC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8"/>
          <a:stretch/>
        </p:blipFill>
        <p:spPr>
          <a:xfrm rot="5400000">
            <a:off x="7358830" y="1558681"/>
            <a:ext cx="259557" cy="185440"/>
          </a:xfrm>
          <a:prstGeom prst="rect">
            <a:avLst/>
          </a:prstGeom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5D9C6786-56D2-47A5-AAB5-192CFE319C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7164830" y="1421816"/>
            <a:ext cx="152876" cy="185440"/>
          </a:xfrm>
          <a:prstGeom prst="rect">
            <a:avLst/>
          </a:prstGeom>
        </p:spPr>
      </p:pic>
      <p:pic>
        <p:nvPicPr>
          <p:cNvPr id="143" name="Imagem 142">
            <a:extLst>
              <a:ext uri="{FF2B5EF4-FFF2-40B4-BE49-F238E27FC236}">
                <a16:creationId xmlns:a16="http://schemas.microsoft.com/office/drawing/2014/main" id="{CA072ACE-995A-47A5-9B76-6919948FC2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7265569" y="1421816"/>
            <a:ext cx="152876" cy="185440"/>
          </a:xfrm>
          <a:prstGeom prst="rect">
            <a:avLst/>
          </a:prstGeom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CD8D16BA-6A36-400C-B810-F7D7220033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r="-1"/>
          <a:stretch/>
        </p:blipFill>
        <p:spPr>
          <a:xfrm rot="10800000">
            <a:off x="7360667" y="1421816"/>
            <a:ext cx="152876" cy="185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8957CF2-C61E-4294-8D68-657295EAC951}"/>
              </a:ext>
            </a:extLst>
          </p:cNvPr>
          <p:cNvSpPr/>
          <p:nvPr/>
        </p:nvSpPr>
        <p:spPr>
          <a:xfrm>
            <a:off x="0" y="0"/>
            <a:ext cx="2032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3449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Condições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77674C-5C68-424B-87B5-F428B7FF4AAB}"/>
              </a:ext>
            </a:extLst>
          </p:cNvPr>
          <p:cNvSpPr txBox="1"/>
          <p:nvPr/>
        </p:nvSpPr>
        <p:spPr>
          <a:xfrm>
            <a:off x="1963306" y="1627066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(caixa ==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'conteúdo'</a:t>
            </a:r>
            <a:r>
              <a:rPr lang="pt-BR" sz="2400" dirty="0">
                <a:latin typeface="Consolas" panose="020B0609020204030204" pitchFamily="49" charset="0"/>
              </a:rPr>
              <a:t>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 Existe!'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 não Existe!'</a:t>
            </a:r>
            <a:r>
              <a:rPr lang="pt-BR" sz="2400" dirty="0">
                <a:latin typeface="Consolas" panose="020B0609020204030204" pitchFamily="49" charset="0"/>
              </a:rPr>
              <a:t>)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9CD8D3-51C4-4CF7-B0E4-D3806ADAC18B}"/>
              </a:ext>
            </a:extLst>
          </p:cNvPr>
          <p:cNvSpPr txBox="1"/>
          <p:nvPr/>
        </p:nvSpPr>
        <p:spPr>
          <a:xfrm>
            <a:off x="1963306" y="4284781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(caixa ==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'conteúdo'</a:t>
            </a:r>
            <a:r>
              <a:rPr lang="pt-BR" sz="2400" dirty="0">
                <a:latin typeface="Consolas" panose="020B0609020204030204" pitchFamily="49" charset="0"/>
              </a:rPr>
              <a:t>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 Existe!'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'Conteúdo não Existe!'</a:t>
            </a:r>
            <a:r>
              <a:rPr lang="pt-BR" sz="2400" dirty="0">
                <a:latin typeface="Consolas" panose="020B0609020204030204" pitchFamily="49" charset="0"/>
              </a:rPr>
              <a:t>)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0B4607-FFFF-4B18-B54E-156B2156B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60" y="1543131"/>
            <a:ext cx="2572299" cy="17372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D2F90-D5ED-4DC0-9F56-B4D0DE1FB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7" y="4223036"/>
            <a:ext cx="2512092" cy="16931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DD9FDDA-847F-40E0-9C43-670AC33FF8DE}"/>
              </a:ext>
            </a:extLst>
          </p:cNvPr>
          <p:cNvCxnSpPr>
            <a:cxnSpLocks/>
          </p:cNvCxnSpPr>
          <p:nvPr/>
        </p:nvCxnSpPr>
        <p:spPr>
          <a:xfrm>
            <a:off x="1338469" y="3747053"/>
            <a:ext cx="9085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6176DE91-19FC-4054-8A3B-374267E177BC}"/>
              </a:ext>
            </a:extLst>
          </p:cNvPr>
          <p:cNvSpPr/>
          <p:nvPr/>
        </p:nvSpPr>
        <p:spPr>
          <a:xfrm>
            <a:off x="0" y="0"/>
            <a:ext cx="2370667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7859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Operações Condicionais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77674C-5C68-424B-87B5-F428B7FF4AAB}"/>
              </a:ext>
            </a:extLst>
          </p:cNvPr>
          <p:cNvSpPr txBox="1"/>
          <p:nvPr/>
        </p:nvSpPr>
        <p:spPr>
          <a:xfrm>
            <a:off x="1472976" y="1679422"/>
            <a:ext cx="6471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(pão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(queijo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presunto))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'Misto Quente'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 se (cuscuz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ou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não</a:t>
            </a:r>
            <a:r>
              <a:rPr lang="pt-BR" sz="2400" dirty="0">
                <a:latin typeface="Consolas" panose="020B0609020204030204" pitchFamily="49" charset="0"/>
              </a:rPr>
              <a:t> sopa)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'Jantar'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0B4607-FFFF-4B18-B54E-156B2156B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6561">
            <a:off x="8541862" y="1256151"/>
            <a:ext cx="1737216" cy="1737216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DD9FDDA-847F-40E0-9C43-670AC33FF8DE}"/>
              </a:ext>
            </a:extLst>
          </p:cNvPr>
          <p:cNvCxnSpPr>
            <a:cxnSpLocks/>
          </p:cNvCxnSpPr>
          <p:nvPr/>
        </p:nvCxnSpPr>
        <p:spPr>
          <a:xfrm>
            <a:off x="1338469" y="3747053"/>
            <a:ext cx="9085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518796-E319-442C-AA2C-C6B71B234F99}"/>
              </a:ext>
            </a:extLst>
          </p:cNvPr>
          <p:cNvSpPr txBox="1"/>
          <p:nvPr/>
        </p:nvSpPr>
        <p:spPr>
          <a:xfrm>
            <a:off x="1472976" y="4473260"/>
            <a:ext cx="7151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não</a:t>
            </a:r>
            <a:r>
              <a:rPr lang="pt-BR" sz="2400" dirty="0">
                <a:latin typeface="Consolas" panose="020B0609020204030204" pitchFamily="49" charset="0"/>
              </a:rPr>
              <a:t> pão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(queijo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presunto))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'Misto Quente'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 se (cuscuz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ou não</a:t>
            </a:r>
            <a:r>
              <a:rPr lang="pt-BR" sz="2400" dirty="0">
                <a:latin typeface="Consolas" panose="020B0609020204030204" pitchFamily="49" charset="0"/>
              </a:rPr>
              <a:t> sopa)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'Jantar'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E71D6B9-007C-4020-9BBC-F1E9C7E4D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97" y="4245025"/>
            <a:ext cx="1737216" cy="173721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8B7B9DC-F473-4CCF-98C9-593057395B77}"/>
              </a:ext>
            </a:extLst>
          </p:cNvPr>
          <p:cNvSpPr/>
          <p:nvPr/>
        </p:nvSpPr>
        <p:spPr>
          <a:xfrm>
            <a:off x="0" y="0"/>
            <a:ext cx="2709333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58750A-0404-4E35-8550-ED308F84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25" y="252523"/>
            <a:ext cx="781148" cy="78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B4733-720B-45F6-8241-AEA900C9B3B6}"/>
              </a:ext>
            </a:extLst>
          </p:cNvPr>
          <p:cNvSpPr txBox="1"/>
          <p:nvPr/>
        </p:nvSpPr>
        <p:spPr>
          <a:xfrm>
            <a:off x="238539" y="304800"/>
            <a:ext cx="7859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League Spartan" panose="00000800000000000000" pitchFamily="50" charset="0"/>
              </a:rPr>
              <a:t>Operações Condicionais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77674C-5C68-424B-87B5-F428B7FF4AAB}"/>
              </a:ext>
            </a:extLst>
          </p:cNvPr>
          <p:cNvSpPr txBox="1"/>
          <p:nvPr/>
        </p:nvSpPr>
        <p:spPr>
          <a:xfrm>
            <a:off x="1472976" y="1679422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(5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&gt;=</a:t>
            </a:r>
            <a:r>
              <a:rPr lang="pt-BR" sz="2400" dirty="0">
                <a:latin typeface="Consolas" panose="020B0609020204030204" pitchFamily="49" charset="0"/>
              </a:rPr>
              <a:t> 10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ou</a:t>
            </a:r>
            <a:r>
              <a:rPr lang="pt-BR" sz="2400" dirty="0">
                <a:latin typeface="Consolas" panose="020B0609020204030204" pitchFamily="49" charset="0"/>
              </a:rPr>
              <a:t> 20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 100)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'20 menor que 100'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 se (-2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&lt;=</a:t>
            </a:r>
            <a:r>
              <a:rPr lang="pt-BR" sz="2400" dirty="0">
                <a:latin typeface="Consolas" panose="020B0609020204030204" pitchFamily="49" charset="0"/>
              </a:rPr>
              <a:t> 5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3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!=</a:t>
            </a:r>
            <a:r>
              <a:rPr lang="pt-BR" sz="2400" dirty="0">
                <a:latin typeface="Consolas" panose="020B0609020204030204" pitchFamily="49" charset="0"/>
              </a:rPr>
              <a:t> 0)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'-2 &lt;= 5 e 3 != 0'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DD9FDDA-847F-40E0-9C43-670AC33FF8DE}"/>
              </a:ext>
            </a:extLst>
          </p:cNvPr>
          <p:cNvCxnSpPr>
            <a:cxnSpLocks/>
          </p:cNvCxnSpPr>
          <p:nvPr/>
        </p:nvCxnSpPr>
        <p:spPr>
          <a:xfrm>
            <a:off x="1338469" y="3747053"/>
            <a:ext cx="9085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ABDB10-D26D-4514-A40A-3CC6832DFC2B}"/>
              </a:ext>
            </a:extLst>
          </p:cNvPr>
          <p:cNvSpPr txBox="1"/>
          <p:nvPr/>
        </p:nvSpPr>
        <p:spPr>
          <a:xfrm>
            <a:off x="1472976" y="4473260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se (5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&gt;=</a:t>
            </a:r>
            <a:r>
              <a:rPr lang="pt-BR" sz="2400" dirty="0">
                <a:latin typeface="Consolas" panose="020B0609020204030204" pitchFamily="49" charset="0"/>
              </a:rPr>
              <a:t> 10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20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 100)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'20 menor que 100'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senão se (-2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&lt;=</a:t>
            </a:r>
            <a:r>
              <a:rPr lang="pt-BR" sz="2400" dirty="0">
                <a:latin typeface="Consolas" panose="020B0609020204030204" pitchFamily="49" charset="0"/>
              </a:rPr>
              <a:t> 5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latin typeface="Consolas" panose="020B0609020204030204" pitchFamily="49" charset="0"/>
              </a:rPr>
              <a:t> 3 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!=</a:t>
            </a:r>
            <a:r>
              <a:rPr lang="pt-BR" sz="2400" dirty="0">
                <a:latin typeface="Consolas" panose="020B0609020204030204" pitchFamily="49" charset="0"/>
              </a:rPr>
              <a:t> 0) então: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print(</a:t>
            </a:r>
            <a:r>
              <a:rPr lang="pt-B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'-2 &lt;= 5 e 3 != 0'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1A0323-28BF-484B-8AB7-2E63448E8570}"/>
              </a:ext>
            </a:extLst>
          </p:cNvPr>
          <p:cNvSpPr txBox="1"/>
          <p:nvPr/>
        </p:nvSpPr>
        <p:spPr>
          <a:xfrm>
            <a:off x="8242852" y="1636020"/>
            <a:ext cx="23679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latin typeface="League Spartan" panose="00000800000000000000" pitchFamily="50" charset="0"/>
              </a:rPr>
              <a:t>20</a:t>
            </a:r>
            <a:endParaRPr lang="pt-BR" dirty="0">
              <a:latin typeface="League Spartan" panose="00000800000000000000" pitchFamily="50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0FD9E8-8102-4ABB-A680-DCAE1D2BDB94}"/>
              </a:ext>
            </a:extLst>
          </p:cNvPr>
          <p:cNvSpPr txBox="1"/>
          <p:nvPr/>
        </p:nvSpPr>
        <p:spPr>
          <a:xfrm>
            <a:off x="7559973" y="4327066"/>
            <a:ext cx="37337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latin typeface="League Spartan" panose="00000800000000000000" pitchFamily="50" charset="0"/>
              </a:rPr>
              <a:t>-2  3</a:t>
            </a:r>
            <a:endParaRPr lang="pt-BR" dirty="0">
              <a:latin typeface="League Spartan" panose="000008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A11A3A-0BBC-40F8-A03E-DC26A4B5CAE1}"/>
              </a:ext>
            </a:extLst>
          </p:cNvPr>
          <p:cNvSpPr/>
          <p:nvPr/>
        </p:nvSpPr>
        <p:spPr>
          <a:xfrm>
            <a:off x="0" y="0"/>
            <a:ext cx="3048000" cy="127000"/>
          </a:xfrm>
          <a:prstGeom prst="rect">
            <a:avLst/>
          </a:prstGeom>
          <a:solidFill>
            <a:srgbClr val="006F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0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 - a jornada para se tornar um jedi.pptx" id="{A09C6A0A-FEBF-4AEF-A69B-D9F0C1A47B70}" vid="{19AD4138-E78D-41CC-84ED-D07981E870E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1196</TotalTime>
  <Words>822</Words>
  <Application>Microsoft Office PowerPoint</Application>
  <PresentationFormat>Widescreen</PresentationFormat>
  <Paragraphs>272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Glacial Indifference</vt:lpstr>
      <vt:lpstr>League Spartan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Ferreira</dc:creator>
  <cp:lastModifiedBy>Gabriel Ferreira</cp:lastModifiedBy>
  <cp:revision>87</cp:revision>
  <dcterms:created xsi:type="dcterms:W3CDTF">2019-02-17T22:07:42Z</dcterms:created>
  <dcterms:modified xsi:type="dcterms:W3CDTF">2019-02-23T13:16:49Z</dcterms:modified>
</cp:coreProperties>
</file>