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34945-2D3B-42A3-9EDA-0BD26A77C720}" v="1" dt="2020-05-18T17:12:02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LI LOVATO TERRANI" userId="S::roseli.terrani01@etec.sp.gov.br::0d5af43d-d7eb-4c0b-8917-e91e15b521d2" providerId="AD" clId="Web-{B1E34945-2D3B-42A3-9EDA-0BD26A77C720}"/>
    <pc:docChg chg="modSld">
      <pc:chgData name="ROSELI LOVATO TERRANI" userId="S::roseli.terrani01@etec.sp.gov.br::0d5af43d-d7eb-4c0b-8917-e91e15b521d2" providerId="AD" clId="Web-{B1E34945-2D3B-42A3-9EDA-0BD26A77C720}" dt="2020-05-18T17:12:02.078" v="0"/>
      <pc:docMkLst>
        <pc:docMk/>
      </pc:docMkLst>
      <pc:sldChg chg="delSp">
        <pc:chgData name="ROSELI LOVATO TERRANI" userId="S::roseli.terrani01@etec.sp.gov.br::0d5af43d-d7eb-4c0b-8917-e91e15b521d2" providerId="AD" clId="Web-{B1E34945-2D3B-42A3-9EDA-0BD26A77C720}" dt="2020-05-18T17:12:02.078" v="0"/>
        <pc:sldMkLst>
          <pc:docMk/>
          <pc:sldMk cId="2064517326" sldId="256"/>
        </pc:sldMkLst>
        <pc:spChg chg="del">
          <ac:chgData name="ROSELI LOVATO TERRANI" userId="S::roseli.terrani01@etec.sp.gov.br::0d5af43d-d7eb-4c0b-8917-e91e15b521d2" providerId="AD" clId="Web-{B1E34945-2D3B-42A3-9EDA-0BD26A77C720}" dt="2020-05-18T17:12:02.078" v="0"/>
          <ac:spMkLst>
            <pc:docMk/>
            <pc:sldMk cId="2064517326" sldId="256"/>
            <ac:spMk id="3" creationId="{F400C549-4CE8-41A0-901D-2899F4CDC0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xzOmCxZSQWw&amp;feature=youtu.b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xzA77s3jlA&amp;feature=youtu.b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D74FA-5822-40CF-9895-1AD0B3D72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i="1" dirty="0">
                <a:effectLst/>
              </a:rPr>
              <a:t>O que é virtualização?</a:t>
            </a:r>
            <a:br>
              <a:rPr lang="pt-BR" dirty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45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1436F-8134-4F26-A81C-5EB8DFCB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>
                <a:effectLst/>
              </a:rPr>
              <a:t>Virtualização de desktops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60095-BAF5-4AC1-B641-2768B517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A implantação de desktops como um serviço gerenciado permite que as organizações de TI respondam mais rapidamente às novas necessidades do local de trabalho e às oportunidades que surgirem. Os desktops e os aplicativos virtualizados também podem ser fornecidos com rapidez e facilidade a filiais, funcionários externos e terceirizados e trabalhadores móveis, utilizando tablets iPad e Android.</a:t>
            </a:r>
          </a:p>
          <a:p>
            <a:pPr marL="0" indent="0">
              <a:buNone/>
            </a:pPr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71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338AF-376A-4E63-898A-6CDF1DF4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>
                <a:effectLst/>
              </a:rPr>
              <a:t>Virtualização x computação em nuvem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0DEEE8-4316-4DC8-ADCA-BFBA9EA6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effectLst/>
              </a:rPr>
              <a:t>Embora sejam tecnologias igualmente interessantes, a virtualização e a computação em nuvem não são intercambiáveis. A virtualização é um software que torna os ambientes de computação independentes da infraestrutura física, enquanto a computação em nuvem é um serviço que fornece recursos compartilhados de computação (software e/ou dados) sob demanda pela Internet. Como soluções complementares, as organizações podem começar com a virtualização dos seus servidores e, em seguida, realizar a migração para a computação em nuvem, obtendo ainda mais agilidade e autoatendimento.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68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1950-37E8-4294-8C56-D45FD25C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>
                <a:effectLst/>
              </a:rPr>
              <a:t>omo criar uma máquina virtual - Parte 1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420BA-C127-4909-B8A9-F01E34F4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33" y="1976437"/>
            <a:ext cx="9905999" cy="3541714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https://www.youtube.com/watch?v=xzOmCxZSQWw&amp;feature=youtu.be</a:t>
            </a:r>
            <a:endParaRPr lang="pt-BR" dirty="0"/>
          </a:p>
          <a:p>
            <a:endParaRPr lang="pt-BR" dirty="0"/>
          </a:p>
        </p:txBody>
      </p:sp>
      <p:pic>
        <p:nvPicPr>
          <p:cNvPr id="5122" name="Picture 2" descr="Conteúdo de vídeo da Web denominado: Como criar uma máquina virtual - Parte 1">
            <a:extLst>
              <a:ext uri="{FF2B5EF4-FFF2-40B4-BE49-F238E27FC236}">
                <a16:creationId xmlns:a16="http://schemas.microsoft.com/office/drawing/2014/main" id="{AE712532-0D5B-4785-AED4-F3DAA9684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72" y="2941638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21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5893E-C057-4DA0-8E4F-AAB35BBC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Configurando uma Máquina virtual - Parte 2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6146" name="Picture 2" descr="Conteúdo de vídeo da Web denominado: Configurando uma Máquina virtual - Parte 2">
            <a:extLst>
              <a:ext uri="{FF2B5EF4-FFF2-40B4-BE49-F238E27FC236}">
                <a16:creationId xmlns:a16="http://schemas.microsoft.com/office/drawing/2014/main" id="{C1D525E8-83F2-438E-8205-DFB9D17587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55" y="3095775"/>
            <a:ext cx="5830114" cy="327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3C0AA2A-E3CA-4CF6-8BC2-BAC4F8E1CF40}"/>
              </a:ext>
            </a:extLst>
          </p:cNvPr>
          <p:cNvSpPr/>
          <p:nvPr/>
        </p:nvSpPr>
        <p:spPr>
          <a:xfrm>
            <a:off x="1333499" y="2316812"/>
            <a:ext cx="7972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https://www.youtube.com/watch?v=vxzA77s3jlA&amp;feature=youtu.be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6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6130A-6C9C-4F69-9A7D-1E4C48A7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>
                <a:effectLst/>
              </a:rPr>
              <a:t>O que é virtualização?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A8F24-E5FD-4905-A9C0-FC7E2814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Virtualização é o processo de criação de uma representação com base em software, ou virtual, de algo como aplicativos virtuais, servidores, armazenamento e redes. Essa é a maneira mais eficaz de reduzir as despesas de TI e, ao mesmo tempo, aumentar a eficiência e a agilidade para empresas de todos os portes.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98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47FE9-2EE1-44FF-A035-8D4E7910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 fontScale="90000"/>
          </a:bodyPr>
          <a:lstStyle/>
          <a:p>
            <a:r>
              <a:rPr lang="pt-BR" b="1" i="1" dirty="0">
                <a:effectLst/>
              </a:rPr>
              <a:t>Benefícios da virtualização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13" name="Round Diagonal Corner Rectangle 9">
            <a:extLst>
              <a:ext uri="{FF2B5EF4-FFF2-40B4-BE49-F238E27FC236}">
                <a16:creationId xmlns:a16="http://schemas.microsoft.com/office/drawing/2014/main" id="{B17B89E9-0A60-4DE1-97F8-2E81D4CCE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A8EE28F-88A8-452E-9ADE-14E743E1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97169"/>
            <a:ext cx="4635583" cy="406772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612EC-5133-425F-9976-DD931059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364" y="1654397"/>
            <a:ext cx="4747087" cy="3541714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effectLst/>
              </a:rPr>
              <a:t>A virtualização pode aumentar a agilidade, a flexibilidade e o dimensionamento da TI e, ao mesmo tempo, proporcionar uma economia significativa. Alguns dos benefícios da virtualização, como a maior mobilidade das cargas de trabalho, o aumento do desempenho e da disponibilidade dos recursos ou a automação das operações, simplificam o gerenciamento da infraestrutura de TI e permitem reduzir os custos de propriedade e operacionais.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7E51D-1271-4E23-80B3-EC781F62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Mas há outros benefícios: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20E69-35FB-4E23-9600-398727A3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pt-BR" dirty="0">
                <a:effectLst/>
              </a:rPr>
              <a:t>Redução dos custos operacionais e de capital.</a:t>
            </a:r>
          </a:p>
          <a:p>
            <a:pPr fontAlgn="ctr"/>
            <a:r>
              <a:rPr lang="pt-BR" dirty="0">
                <a:effectLst/>
              </a:rPr>
              <a:t>Redução ou eliminação do tempo de inatividade.</a:t>
            </a:r>
          </a:p>
          <a:p>
            <a:pPr fontAlgn="ctr"/>
            <a:r>
              <a:rPr lang="pt-BR" dirty="0">
                <a:effectLst/>
              </a:rPr>
              <a:t>Aumento de produtividade, eficiência, agilidade e capacidade de resposta da TI.</a:t>
            </a:r>
          </a:p>
          <a:p>
            <a:pPr fontAlgn="ctr"/>
            <a:r>
              <a:rPr lang="pt-BR" dirty="0">
                <a:effectLst/>
              </a:rPr>
              <a:t>Mais rapidez no aprovisionamento de aplicativos e recursos.</a:t>
            </a:r>
          </a:p>
          <a:p>
            <a:pPr fontAlgn="ctr"/>
            <a:r>
              <a:rPr lang="pt-BR" dirty="0">
                <a:effectLst/>
              </a:rPr>
              <a:t>Melhor continuidade de negócios .</a:t>
            </a:r>
          </a:p>
          <a:p>
            <a:pPr fontAlgn="ctr"/>
            <a:r>
              <a:rPr lang="pt-BR" dirty="0">
                <a:effectLst/>
              </a:rPr>
              <a:t>Gerenciamento simplificado de data centers.</a:t>
            </a:r>
          </a:p>
          <a:p>
            <a:pPr fontAlgn="ctr"/>
            <a:r>
              <a:rPr lang="pt-BR" dirty="0">
                <a:effectLst/>
              </a:rPr>
              <a:t>Disponibilidade de um data center real definido por software.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53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B3338-D3AF-4661-B4BD-A5935B1F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>
                <a:effectLst/>
              </a:rPr>
              <a:t>COMO FUNCIONA A VIRTUALIZAÇÃO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68E5F-2B75-4FA7-9FB6-9AD6F109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269" y="2545369"/>
            <a:ext cx="10752992" cy="3694113"/>
          </a:xfrm>
        </p:spPr>
        <p:txBody>
          <a:bodyPr>
            <a:normAutofit fontScale="92500" lnSpcReduction="10000"/>
          </a:bodyPr>
          <a:lstStyle/>
          <a:p>
            <a:r>
              <a:rPr lang="pt-BR" i="1" dirty="0">
                <a:effectLst/>
              </a:rPr>
              <a:t>Introdução à virtualização</a:t>
            </a:r>
            <a:endParaRPr lang="pt-BR" dirty="0">
              <a:effectLst/>
            </a:endParaRPr>
          </a:p>
          <a:p>
            <a:pPr marL="0" indent="0">
              <a:buNone/>
            </a:pPr>
            <a:r>
              <a:rPr lang="pt-BR" dirty="0">
                <a:effectLst/>
              </a:rPr>
              <a:t>Devido às limitações dos servidores x86, muitas organizações de TI precisam implantar vários servidores, cada um  operando a uma fração de sua capacidade, para acompanhar as grandes demandas atuais de armazenamento e processamento. O resultado: muita ineficiência e custos operacionais excessivos.</a:t>
            </a:r>
          </a:p>
          <a:p>
            <a:pPr marL="0" indent="0">
              <a:buNone/>
            </a:pPr>
            <a:r>
              <a:rPr lang="pt-BR" dirty="0">
                <a:effectLst/>
              </a:rPr>
              <a:t> A virtualização depende do software para simular a funcionalidade do hardware e criar um sistema de computador virtual. Com isso, as organizações de TI podem executar mais de um sistema virtual, e vários sistemas operacionais e aplicativos, em um único servidor. Os benefícios resultantes incluem economia de escala e maior eficiência.</a:t>
            </a:r>
          </a:p>
          <a:p>
            <a:endParaRPr lang="pt-BR" dirty="0"/>
          </a:p>
        </p:txBody>
      </p:sp>
      <p:pic>
        <p:nvPicPr>
          <p:cNvPr id="2049" name="Picture 1" descr="Cereja feliz – parabéns!">
            <a:extLst>
              <a:ext uri="{FF2B5EF4-FFF2-40B4-BE49-F238E27FC236}">
                <a16:creationId xmlns:a16="http://schemas.microsoft.com/office/drawing/2014/main" id="{6135DC5C-667A-4066-A347-001CF7C5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0"/>
            <a:ext cx="2981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16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FE771-22F1-4D40-90B1-8E3B4507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i="1" dirty="0">
                <a:effectLst/>
              </a:rPr>
              <a:t>Explicação sobre máquinas virtuais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3078" name="Picture 6" descr="Tablet feliz – bom trabalho!">
            <a:extLst>
              <a:ext uri="{FF2B5EF4-FFF2-40B4-BE49-F238E27FC236}">
                <a16:creationId xmlns:a16="http://schemas.microsoft.com/office/drawing/2014/main" id="{80776043-BDA9-4423-9FD2-6319F978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8975" y="2310844"/>
            <a:ext cx="4299505" cy="429950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8D617-88AC-4CA7-B21C-9D560C75C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79" y="1695450"/>
            <a:ext cx="6746796" cy="4105276"/>
          </a:xfrm>
        </p:spPr>
        <p:txBody>
          <a:bodyPr>
            <a:normAutofit/>
          </a:bodyPr>
          <a:lstStyle/>
          <a:p>
            <a:pPr marL="0" indent="0" fontAlgn="ctr">
              <a:lnSpc>
                <a:spcPct val="110000"/>
              </a:lnSpc>
              <a:buNone/>
            </a:pPr>
            <a:r>
              <a:rPr lang="pt-BR" sz="2000" dirty="0">
                <a:effectLst/>
              </a:rPr>
              <a:t>Um sistema de computadores virtual é chamado de "máquina virtual" (VM, pela sigla em inglês): um contêiner de software rigidamente isolado que contém um sistema operacional e aplicativos. Cada VM autocontida é completamente independente. Colocar múltiplas </a:t>
            </a:r>
            <a:r>
              <a:rPr lang="pt-BR" sz="2000" dirty="0" err="1">
                <a:effectLst/>
              </a:rPr>
              <a:t>VMs</a:t>
            </a:r>
            <a:r>
              <a:rPr lang="pt-BR" sz="2000" dirty="0">
                <a:effectLst/>
              </a:rPr>
              <a:t> em um único computador permite que vários sistemas operacionais e aplicativos sejam executados em um só servidor físico ou "host".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000" dirty="0">
                <a:effectLst/>
              </a:rPr>
              <a:t>Uma fina camada de software, chamada "</a:t>
            </a:r>
            <a:r>
              <a:rPr lang="pt-BR" sz="2000" dirty="0" err="1">
                <a:effectLst/>
              </a:rPr>
              <a:t>hypervisor</a:t>
            </a:r>
            <a:r>
              <a:rPr lang="pt-BR" sz="2000" dirty="0">
                <a:effectLst/>
              </a:rPr>
              <a:t>", dissocia as máquinas virtuais do host e aloca dinamicamente os recursos de computação em cada uma dessas máquinas, conforme necessidade.</a:t>
            </a:r>
          </a:p>
          <a:p>
            <a:pPr>
              <a:lnSpc>
                <a:spcPct val="110000"/>
              </a:lnSpc>
            </a:pPr>
            <a:endParaRPr lang="pt-BR" sz="1700" dirty="0"/>
          </a:p>
          <a:p>
            <a:pPr>
              <a:lnSpc>
                <a:spcPct val="110000"/>
              </a:lnSpc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77256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26E64-8327-4D49-AC33-B80D8961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214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pt-BR" i="1" dirty="0">
                <a:effectLst/>
              </a:rPr>
              <a:t>Principais propriedades das máquinas virtuais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C0F2E-DC60-492C-852E-E8EEE152F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89" y="1884278"/>
            <a:ext cx="5348900" cy="440222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5500" u="sng" dirty="0">
                <a:effectLst/>
              </a:rPr>
              <a:t>Particionamento</a:t>
            </a:r>
            <a:endParaRPr lang="pt-BR" sz="5500" dirty="0">
              <a:effectLst/>
            </a:endParaRPr>
          </a:p>
          <a:p>
            <a:pPr marL="0" indent="0" fontAlgn="ctr">
              <a:buNone/>
            </a:pPr>
            <a:r>
              <a:rPr lang="pt-BR" sz="5500" dirty="0">
                <a:effectLst/>
              </a:rPr>
              <a:t>Execução de diversos sistemas operacionais em uma máquina física.</a:t>
            </a:r>
          </a:p>
          <a:p>
            <a:pPr marL="0" indent="0" fontAlgn="ctr">
              <a:buNone/>
            </a:pPr>
            <a:r>
              <a:rPr lang="pt-BR" sz="5500" dirty="0">
                <a:effectLst/>
              </a:rPr>
              <a:t>Divisão de recursos do sistema entre máquinas virtuais.</a:t>
            </a:r>
          </a:p>
          <a:p>
            <a:pPr marL="0" indent="0" fontAlgn="ctr">
              <a:buNone/>
            </a:pPr>
            <a:endParaRPr lang="pt-BR" sz="5500" dirty="0">
              <a:effectLst/>
            </a:endParaRPr>
          </a:p>
          <a:p>
            <a:pPr marL="0" indent="0">
              <a:buNone/>
            </a:pPr>
            <a:r>
              <a:rPr lang="pt-BR" sz="5500" u="sng" dirty="0">
                <a:effectLst/>
              </a:rPr>
              <a:t>Isolamento</a:t>
            </a:r>
            <a:endParaRPr lang="pt-BR" sz="5500" dirty="0">
              <a:effectLst/>
            </a:endParaRPr>
          </a:p>
          <a:p>
            <a:pPr marL="0" indent="0" fontAlgn="ctr">
              <a:buNone/>
            </a:pPr>
            <a:r>
              <a:rPr lang="pt-BR" sz="5500" dirty="0">
                <a:effectLst/>
              </a:rPr>
              <a:t>Fornecimento de isolamento de falhas e segurança no nível do hardware.</a:t>
            </a:r>
          </a:p>
          <a:p>
            <a:pPr marL="0" indent="0" fontAlgn="ctr">
              <a:buNone/>
            </a:pPr>
            <a:r>
              <a:rPr lang="pt-BR" sz="5500" dirty="0">
                <a:effectLst/>
              </a:rPr>
              <a:t>Preservação do desempenho com controles avançados de recursos.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9A3249-D9A1-4A66-8233-859071DE1F37}"/>
              </a:ext>
            </a:extLst>
          </p:cNvPr>
          <p:cNvSpPr/>
          <p:nvPr/>
        </p:nvSpPr>
        <p:spPr>
          <a:xfrm>
            <a:off x="6720256" y="1884278"/>
            <a:ext cx="50350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/>
              <a:t>Encapsulamento</a:t>
            </a:r>
            <a:endParaRPr lang="pt-BR" dirty="0"/>
          </a:p>
          <a:p>
            <a:pPr fontAlgn="ctr"/>
            <a:r>
              <a:rPr lang="pt-BR" dirty="0"/>
              <a:t>Gravação do estado integral da máquina virtual em arquivos.</a:t>
            </a:r>
          </a:p>
          <a:p>
            <a:pPr fontAlgn="ctr"/>
            <a:r>
              <a:rPr lang="pt-BR" dirty="0"/>
              <a:t>Facilidade para mover e copiar máquinas virtuais (tão fácil quanto mover e copiar arquivos).</a:t>
            </a:r>
          </a:p>
          <a:p>
            <a:pPr fontAlgn="ctr"/>
            <a:endParaRPr lang="pt-BR" dirty="0"/>
          </a:p>
          <a:p>
            <a:pPr fontAlgn="ctr"/>
            <a:endParaRPr lang="pt-BR" dirty="0"/>
          </a:p>
          <a:p>
            <a:r>
              <a:rPr lang="pt-BR" u="sng" dirty="0"/>
              <a:t>Independência de hardware</a:t>
            </a:r>
            <a:endParaRPr lang="pt-BR" dirty="0"/>
          </a:p>
          <a:p>
            <a:pPr fontAlgn="ctr"/>
            <a:r>
              <a:rPr lang="pt-BR" dirty="0"/>
              <a:t>Aprovisionamento ou migração de qualquer máquina virtual para qualquer servidor físico.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CBA34AA-409A-4B0E-8984-1DEF8A582F0E}"/>
              </a:ext>
            </a:extLst>
          </p:cNvPr>
          <p:cNvSpPr/>
          <p:nvPr/>
        </p:nvSpPr>
        <p:spPr>
          <a:xfrm>
            <a:off x="1141411" y="1368618"/>
            <a:ext cx="10095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 </a:t>
            </a:r>
            <a:r>
              <a:rPr lang="pt-BR" dirty="0" err="1"/>
              <a:t>VMs</a:t>
            </a:r>
            <a:r>
              <a:rPr lang="pt-BR" dirty="0"/>
              <a:t> apresentam as características a seguir, que oferecem vários benefícios.</a:t>
            </a:r>
          </a:p>
        </p:txBody>
      </p:sp>
    </p:spTree>
    <p:extLst>
      <p:ext uri="{BB962C8B-B14F-4D97-AF65-F5344CB8AC3E}">
        <p14:creationId xmlns:p14="http://schemas.microsoft.com/office/powerpoint/2010/main" val="83999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BDC99-29E7-48CD-B62C-2EB9E30B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>
                <a:effectLst/>
              </a:rPr>
              <a:t>Tipos de virtualização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AA35E6-B95C-4975-93CC-288B0340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269" y="1846386"/>
            <a:ext cx="10445263" cy="3912576"/>
          </a:xfrm>
        </p:spPr>
        <p:txBody>
          <a:bodyPr>
            <a:normAutofit fontScale="70000" lnSpcReduction="20000"/>
          </a:bodyPr>
          <a:lstStyle/>
          <a:p>
            <a:r>
              <a:rPr lang="pt-BR" sz="3400" u="sng" dirty="0">
                <a:effectLst/>
              </a:rPr>
              <a:t>Virtualização de servidores</a:t>
            </a:r>
            <a:endParaRPr lang="pt-BR" sz="3400" dirty="0">
              <a:effectLst/>
            </a:endParaRPr>
          </a:p>
          <a:p>
            <a:r>
              <a:rPr lang="pt-BR" sz="2900" dirty="0">
                <a:effectLst/>
              </a:rPr>
              <a:t>A virtualização de servidores permite que vários sistemas operacionais sejam executados em um único servidor físico como máquinas virtuais altamente eficientes. Os principais benefícios incluem:</a:t>
            </a:r>
          </a:p>
          <a:p>
            <a:pPr fontAlgn="ctr"/>
            <a:r>
              <a:rPr lang="pt-BR" sz="2900" dirty="0">
                <a:effectLst/>
              </a:rPr>
              <a:t>Maior eficiência da TI</a:t>
            </a:r>
          </a:p>
          <a:p>
            <a:pPr fontAlgn="ctr"/>
            <a:r>
              <a:rPr lang="pt-BR" sz="2900" dirty="0">
                <a:effectLst/>
              </a:rPr>
              <a:t>Redução dos custos operacionais</a:t>
            </a:r>
          </a:p>
          <a:p>
            <a:pPr fontAlgn="ctr"/>
            <a:r>
              <a:rPr lang="pt-BR" sz="2900" dirty="0">
                <a:effectLst/>
              </a:rPr>
              <a:t>Mais rapidez na implantação de cargas de trabalho</a:t>
            </a:r>
          </a:p>
          <a:p>
            <a:pPr fontAlgn="ctr"/>
            <a:r>
              <a:rPr lang="pt-BR" sz="2900" dirty="0">
                <a:effectLst/>
              </a:rPr>
              <a:t>Melhor desempenho dos aplicativos</a:t>
            </a:r>
          </a:p>
          <a:p>
            <a:pPr fontAlgn="ctr"/>
            <a:r>
              <a:rPr lang="pt-BR" sz="2900" dirty="0">
                <a:effectLst/>
              </a:rPr>
              <a:t>Maior disponibilidade do servidor</a:t>
            </a:r>
          </a:p>
          <a:p>
            <a:pPr fontAlgn="ctr"/>
            <a:r>
              <a:rPr lang="pt-BR" sz="2900" dirty="0">
                <a:effectLst/>
              </a:rPr>
              <a:t>Eliminação da complexidade e da proliferação de servidores</a:t>
            </a:r>
          </a:p>
          <a:p>
            <a:endParaRPr lang="pt-BR" sz="2900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10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18996-27E9-4848-A6CA-B950FF6D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>
                <a:effectLst/>
              </a:rPr>
              <a:t>Virtualização de redes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B3F40-A0E3-4418-A2AC-6050ABC4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83" y="1364395"/>
            <a:ext cx="10941417" cy="3541714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</a:rPr>
              <a:t>Ao reproduzir completamente uma rede física, a </a:t>
            </a:r>
            <a:r>
              <a:rPr lang="pt-B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virtualização de rede </a:t>
            </a:r>
            <a:r>
              <a:rPr lang="pt-BR" dirty="0">
                <a:effectLst/>
              </a:rPr>
              <a:t>permite que os aplicativos sejam executados em uma rede virtual como se estivessem sendo executados em uma rede física, porém, com mais benefícios operacionais e toda a independência de hardware da virtualização. (A virtualização de redes apresenta serviços e dispositivos lógicos do sistema de redes, ou seja, portas lógicas, switches, roteadores, firewalls, balanceadores de carga, </a:t>
            </a:r>
            <a:r>
              <a:rPr lang="pt-BR" dirty="0" err="1">
                <a:effectLst/>
              </a:rPr>
              <a:t>VPNs</a:t>
            </a:r>
            <a:r>
              <a:rPr lang="pt-BR" dirty="0">
                <a:effectLst/>
              </a:rPr>
              <a:t> e outros, para cargas de trabalho conectadas.)</a:t>
            </a:r>
          </a:p>
          <a:p>
            <a:pPr marL="0" indent="0">
              <a:buNone/>
            </a:pPr>
            <a:endParaRPr lang="pt-BR" dirty="0">
              <a:effectLst/>
            </a:endParaRPr>
          </a:p>
          <a:p>
            <a:endParaRPr lang="pt-BR" dirty="0"/>
          </a:p>
        </p:txBody>
      </p:sp>
      <p:pic>
        <p:nvPicPr>
          <p:cNvPr id="4098" name="Picture 2" descr="Amora contente – boa formulação!">
            <a:extLst>
              <a:ext uri="{FF2B5EF4-FFF2-40B4-BE49-F238E27FC236}">
                <a16:creationId xmlns:a16="http://schemas.microsoft.com/office/drawing/2014/main" id="{06008B8C-B6B9-4150-9C4F-AC45839F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270" y="3984232"/>
            <a:ext cx="3174147" cy="28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470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BD76BF7C5E6F44A0C78508BD3517B3" ma:contentTypeVersion="2" ma:contentTypeDescription="Create a new document." ma:contentTypeScope="" ma:versionID="513936c5b620ed77c6c514b0b4d18c11">
  <xsd:schema xmlns:xsd="http://www.w3.org/2001/XMLSchema" xmlns:xs="http://www.w3.org/2001/XMLSchema" xmlns:p="http://schemas.microsoft.com/office/2006/metadata/properties" xmlns:ns2="b23019fc-fa26-4d9e-9643-eeecddd8c967" targetNamespace="http://schemas.microsoft.com/office/2006/metadata/properties" ma:root="true" ma:fieldsID="a0d910cbd6e2397ffd73b6357cc78309" ns2:_="">
    <xsd:import namespace="b23019fc-fa26-4d9e-9643-eeecddd8c9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019fc-fa26-4d9e-9643-eeecddd8c9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9E6786-4FAB-434E-8BF3-C81700C76C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93512E-0698-40FD-8844-1E0272CCF8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54DE8A-6E07-46BA-AE3D-ABC67B0894CF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910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Circuito</vt:lpstr>
      <vt:lpstr>O que é virtualização? </vt:lpstr>
      <vt:lpstr>O que é virtualização? </vt:lpstr>
      <vt:lpstr>Benefícios da virtualização </vt:lpstr>
      <vt:lpstr>Mas há outros benefícios: </vt:lpstr>
      <vt:lpstr>COMO FUNCIONA A VIRTUALIZAÇÃO </vt:lpstr>
      <vt:lpstr>Explicação sobre máquinas virtuais </vt:lpstr>
      <vt:lpstr>Principais propriedades das máquinas virtuais </vt:lpstr>
      <vt:lpstr>Tipos de virtualização </vt:lpstr>
      <vt:lpstr>Virtualização de redes </vt:lpstr>
      <vt:lpstr>Virtualização de desktops </vt:lpstr>
      <vt:lpstr>Virtualização x computação em nuvem </vt:lpstr>
      <vt:lpstr>Como criar uma máquina virtual - Parte 1 </vt:lpstr>
      <vt:lpstr>Configurando uma Máquina virtual - Parte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virtualização?</dc:title>
  <dc:creator>ROSELI LOVATO TERRANI</dc:creator>
  <cp:lastModifiedBy>ROSELI LOVATO TERRANI</cp:lastModifiedBy>
  <cp:revision>3</cp:revision>
  <dcterms:created xsi:type="dcterms:W3CDTF">2020-05-17T20:11:27Z</dcterms:created>
  <dcterms:modified xsi:type="dcterms:W3CDTF">2020-05-18T17:12:02Z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0x01010029BD76BF7C5E6F44A0C78508BD3517B3</vt:lpwstr>
  </property>
</Properties>
</file>