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8"/>
  </p:notesMasterIdLst>
  <p:handoutMasterIdLst>
    <p:handoutMasterId r:id="rId29"/>
  </p:handoutMasterIdLst>
  <p:sldIdLst>
    <p:sldId id="257" r:id="rId2"/>
    <p:sldId id="258" r:id="rId3"/>
    <p:sldId id="260" r:id="rId4"/>
    <p:sldId id="282" r:id="rId5"/>
    <p:sldId id="261" r:id="rId6"/>
    <p:sldId id="262" r:id="rId7"/>
    <p:sldId id="263" r:id="rId8"/>
    <p:sldId id="264" r:id="rId9"/>
    <p:sldId id="265" r:id="rId10"/>
    <p:sldId id="266" r:id="rId11"/>
    <p:sldId id="280" r:id="rId12"/>
    <p:sldId id="267" r:id="rId13"/>
    <p:sldId id="268" r:id="rId14"/>
    <p:sldId id="269" r:id="rId15"/>
    <p:sldId id="270" r:id="rId16"/>
    <p:sldId id="283" r:id="rId17"/>
    <p:sldId id="271" r:id="rId18"/>
    <p:sldId id="272" r:id="rId19"/>
    <p:sldId id="273" r:id="rId20"/>
    <p:sldId id="274" r:id="rId21"/>
    <p:sldId id="275" r:id="rId22"/>
    <p:sldId id="276" r:id="rId23"/>
    <p:sldId id="281" r:id="rId24"/>
    <p:sldId id="277" r:id="rId25"/>
    <p:sldId id="278" r:id="rId26"/>
    <p:sldId id="279" r:id="rId27"/>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85"/>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C057D6ED-8F49-42DC-B8A7-C07F68F0F734}">
      <dgm:prSet/>
      <dgm:spPr/>
      <dgm:t>
        <a:bodyPr rtlCol="0"/>
        <a:lstStyle/>
        <a:p>
          <a:pPr rtl="0"/>
          <a:r>
            <a:rPr lang="pt-br" dirty="0"/>
            <a:t>O inicio </a:t>
          </a:r>
        </a:p>
      </dgm:t>
    </dgm:pt>
    <dgm:pt modelId="{131D11D9-3030-4E3B-8F84-0108E6497B2A}" type="parTrans" cxnId="{FB0FA082-3950-4822-951F-05A1A9548F18}">
      <dgm:prSet/>
      <dgm:spPr/>
      <dgm:t>
        <a:bodyPr rtlCol="0"/>
        <a:lstStyle/>
        <a:p>
          <a:pPr rtl="0"/>
          <a:endParaRPr lang="en-US"/>
        </a:p>
      </dgm:t>
    </dgm:pt>
    <dgm:pt modelId="{6E885013-4246-43E1-A818-2251A99C8FD2}" type="sibTrans" cxnId="{FB0FA082-3950-4822-951F-05A1A9548F18}">
      <dgm:prSet/>
      <dgm:spPr/>
      <dgm:t>
        <a:bodyPr rtlCol="0"/>
        <a:lstStyle/>
        <a:p>
          <a:pPr rtl="0"/>
          <a:endParaRPr lang="en-US"/>
        </a:p>
      </dgm:t>
    </dgm:pt>
    <dgm:pt modelId="{566C4A8F-CE66-4FF5-AF11-6C385F74A275}">
      <dgm:prSet/>
      <dgm:spPr/>
      <dgm:t>
        <a:bodyPr rtlCol="0"/>
        <a:lstStyle/>
        <a:p>
          <a:pPr rtl="0"/>
          <a:r>
            <a:rPr lang="pt-BR" dirty="0"/>
            <a:t>Gerenciamento</a:t>
          </a:r>
          <a:endParaRPr lang="pt-br" dirty="0"/>
        </a:p>
      </dgm:t>
    </dgm:pt>
    <dgm:pt modelId="{375C5A5E-5F04-4FE8-98F8-795867C18A18}" type="parTrans" cxnId="{66E8CE3C-459F-4648-B4D7-5039298A0E92}">
      <dgm:prSet/>
      <dgm:spPr/>
      <dgm:t>
        <a:bodyPr rtlCol="0"/>
        <a:lstStyle/>
        <a:p>
          <a:pPr rtl="0"/>
          <a:endParaRPr lang="en-US"/>
        </a:p>
      </dgm:t>
    </dgm:pt>
    <dgm:pt modelId="{E74B8A5E-78D9-4E5B-86E1-203DE271581F}" type="sibTrans" cxnId="{66E8CE3C-459F-4648-B4D7-5039298A0E92}">
      <dgm:prSet/>
      <dgm:spPr/>
      <dgm:t>
        <a:bodyPr rtlCol="0"/>
        <a:lstStyle/>
        <a:p>
          <a:pPr rtl="0"/>
          <a:endParaRPr lang="en-US"/>
        </a:p>
      </dgm:t>
    </dgm:pt>
    <dgm:pt modelId="{9AC77E87-FC4D-4F04-889B-73358514DC0D}">
      <dgm:prSet/>
      <dgm:spPr/>
      <dgm:t>
        <a:bodyPr rtlCol="0"/>
        <a:lstStyle/>
        <a:p>
          <a:pPr rtl="0"/>
          <a:r>
            <a:rPr lang="pt-BR" dirty="0"/>
            <a:t>Tipos</a:t>
          </a:r>
          <a:endParaRPr lang="pt-br" dirty="0"/>
        </a:p>
      </dgm:t>
    </dgm:pt>
    <dgm:pt modelId="{B29F90F6-921F-42B9-A496-5D121F61821E}" type="parTrans" cxnId="{04774158-8FAB-47B4-A2EE-D3D3A7E958BE}">
      <dgm:prSet/>
      <dgm:spPr/>
      <dgm:t>
        <a:bodyPr rtlCol="0"/>
        <a:lstStyle/>
        <a:p>
          <a:pPr rtl="0"/>
          <a:endParaRPr lang="en-US"/>
        </a:p>
      </dgm:t>
    </dgm:pt>
    <dgm:pt modelId="{3A77AB9A-DF29-465E-A0A5-D4FA3D0C537F}" type="sibTrans" cxnId="{04774158-8FAB-47B4-A2EE-D3D3A7E958BE}">
      <dgm:prSet/>
      <dgm:spPr/>
      <dgm:t>
        <a:bodyPr rtlCol="0"/>
        <a:lstStyle/>
        <a:p>
          <a:pPr rtl="0"/>
          <a:endParaRPr lang="en-US"/>
        </a:p>
      </dgm:t>
    </dgm:pt>
    <dgm:pt modelId="{C2F0E5C9-2943-4A9B-872F-ECF6B159E9F4}">
      <dgm:prSet/>
      <dgm:spPr/>
      <dgm:t>
        <a:bodyPr rtlCol="0"/>
        <a:lstStyle/>
        <a:p>
          <a:pPr rtl="0"/>
          <a:r>
            <a:rPr lang="pt-BR" dirty="0"/>
            <a:t>Estruturação</a:t>
          </a:r>
          <a:endParaRPr lang="pt-br" dirty="0"/>
        </a:p>
      </dgm:t>
    </dgm:pt>
    <dgm:pt modelId="{8FBB852D-32B7-4273-9DE3-951F1CFE69EC}" type="parTrans" cxnId="{F7608388-5A1F-4FE9-96E5-520EA7B1F725}">
      <dgm:prSet/>
      <dgm:spPr/>
      <dgm:t>
        <a:bodyPr rtlCol="0"/>
        <a:lstStyle/>
        <a:p>
          <a:pPr rtl="0"/>
          <a:endParaRPr lang="en-US"/>
        </a:p>
      </dgm:t>
    </dgm:pt>
    <dgm:pt modelId="{1A62CB6F-38D7-44F2-AFAB-0C4382E3DA24}" type="sibTrans" cxnId="{F7608388-5A1F-4FE9-96E5-520EA7B1F725}">
      <dgm:prSet/>
      <dgm:spPr/>
      <dgm:t>
        <a:bodyPr rtlCol="0"/>
        <a:lstStyle/>
        <a:p>
          <a:pPr rtl="0"/>
          <a:endParaRPr lang="en-US"/>
        </a:p>
      </dgm:t>
    </dgm:pt>
    <dgm:pt modelId="{9845D52A-E054-4EB0-A5A3-32AE7DC6D645}">
      <dgm:prSet/>
      <dgm:spPr/>
      <dgm:t>
        <a:bodyPr rtlCol="0"/>
        <a:lstStyle/>
        <a:p>
          <a:pPr rtl="0"/>
          <a:r>
            <a:rPr lang="pt-BR" dirty="0"/>
            <a:t>Funcionalidade</a:t>
          </a:r>
          <a:endParaRPr lang="pt-br" dirty="0"/>
        </a:p>
      </dgm:t>
    </dgm:pt>
    <dgm:pt modelId="{796364FD-7651-493A-AEE5-8DD45DF8EEAC}" type="sibTrans" cxnId="{B04C6215-C46D-4282-963F-02A26E25C8AB}">
      <dgm:prSet/>
      <dgm:spPr/>
      <dgm:t>
        <a:bodyPr rtlCol="0"/>
        <a:lstStyle/>
        <a:p>
          <a:pPr rtl="0"/>
          <a:endParaRPr lang="en-US"/>
        </a:p>
      </dgm:t>
    </dgm:pt>
    <dgm:pt modelId="{952EE001-86C3-4022-96EE-ABDB540B8A78}" type="parTrans" cxnId="{B04C6215-C46D-4282-963F-02A26E25C8AB}">
      <dgm:prSet/>
      <dgm:spPr/>
      <dgm:t>
        <a:bodyPr rtlCol="0"/>
        <a:lstStyle/>
        <a:p>
          <a:pPr rtl="0"/>
          <a:endParaRPr lang="en-US"/>
        </a:p>
      </dgm:t>
    </dgm:pt>
    <dgm:pt modelId="{5FC34D3A-C8D4-483C-8695-507470E74D50}">
      <dgm:prSet/>
      <dgm:spPr/>
      <dgm:t>
        <a:bodyPr rtlCol="0"/>
        <a:lstStyle/>
        <a:p>
          <a:pPr rtl="0"/>
          <a:r>
            <a:rPr lang="pt-BR" dirty="0" err="1"/>
            <a:t>Visao</a:t>
          </a:r>
          <a:r>
            <a:rPr lang="pt-BR" dirty="0"/>
            <a:t> Geral</a:t>
          </a:r>
          <a:endParaRPr lang="pt-br" dirty="0"/>
        </a:p>
      </dgm:t>
    </dgm:pt>
    <dgm:pt modelId="{1DECF9F5-40C0-4379-BCCE-7BCAAD54807B}" type="sibTrans" cxnId="{277179CE-E2F5-4733-8D23-9E37CACB7B9E}">
      <dgm:prSet/>
      <dgm:spPr/>
      <dgm:t>
        <a:bodyPr rtlCol="0"/>
        <a:lstStyle/>
        <a:p>
          <a:pPr rtl="0"/>
          <a:endParaRPr lang="en-US"/>
        </a:p>
      </dgm:t>
    </dgm:pt>
    <dgm:pt modelId="{9978A89C-C2F1-4241-807C-13619E6D6376}" type="parTrans" cxnId="{277179CE-E2F5-4733-8D23-9E37CACB7B9E}">
      <dgm:prSet/>
      <dgm:spPr/>
      <dgm:t>
        <a:bodyPr rtlCol="0"/>
        <a:lstStyle/>
        <a:p>
          <a:pPr rtl="0"/>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custLinFactNeighborX="1102" custLinFactNeighborY="1205">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34252" y="1609486"/>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pt-BR" sz="1100" kern="1200" dirty="0" err="1"/>
            <a:t>Visao</a:t>
          </a:r>
          <a:r>
            <a:rPr lang="pt-BR" sz="1100" kern="1200" dirty="0"/>
            <a:t> Geral</a:t>
          </a:r>
          <a:endParaRPr lang="pt-br" sz="1100" kern="1200" dirty="0"/>
        </a:p>
      </dsp:txBody>
      <dsp:txXfrm>
        <a:off x="334252" y="1609486"/>
        <a:ext cx="1523346" cy="437513"/>
      </dsp:txXfrm>
    </dsp:sp>
    <dsp:sp modelId="{03E7967D-6C10-4379-9B37-4F5A8CF4EED8}">
      <dsp:nvSpPr>
        <dsp:cNvPr id="0" name=""/>
        <dsp:cNvSpPr/>
      </dsp:nvSpPr>
      <dsp:spPr>
        <a:xfrm>
          <a:off x="21032" y="5272"/>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pt-br" sz="1100" kern="1200" dirty="0"/>
            <a:t>O inicio </a:t>
          </a:r>
        </a:p>
      </dsp:txBody>
      <dsp:txXfrm>
        <a:off x="21032" y="5272"/>
        <a:ext cx="2237291" cy="1166701"/>
      </dsp:txXfrm>
    </dsp:sp>
    <dsp:sp modelId="{4FB3A766-643A-4ACA-8E5D-2C95FFB87076}">
      <dsp:nvSpPr>
        <dsp:cNvPr id="0" name=""/>
        <dsp:cNvSpPr/>
      </dsp:nvSpPr>
      <dsp:spPr>
        <a:xfrm rot="21570225">
          <a:off x="1945090" y="1825607"/>
          <a:ext cx="608712" cy="0"/>
        </a:xfrm>
        <a:custGeom>
          <a:avLst/>
          <a:gdLst/>
          <a:ahLst/>
          <a:cxnLst/>
          <a:rect l="0" t="0" r="0" b="0"/>
          <a:pathLst>
            <a:path>
              <a:moveTo>
                <a:pt x="0" y="0"/>
              </a:moveTo>
              <a:lnTo>
                <a:pt x="608712"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39677" y="1244892"/>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103218" y="1171973"/>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pt-BR" sz="1100" kern="1200" dirty="0"/>
            <a:t>Funcionalidade</a:t>
          </a:r>
          <a:endParaRPr lang="pt-br" sz="1100" kern="1200" dirty="0"/>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pt-BR" sz="1100" kern="1200" dirty="0"/>
            <a:t>Gerenciamento</a:t>
          </a:r>
          <a:endParaRPr lang="pt-br" sz="1100" kern="1200" dirty="0"/>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pt-BR" sz="1100" kern="1200" dirty="0"/>
            <a:t>Tipos</a:t>
          </a:r>
          <a:endParaRPr lang="pt-br" sz="1100" kern="1200" dirty="0"/>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pt-BR" sz="1100" kern="1200" dirty="0"/>
            <a:t>Estruturação</a:t>
          </a:r>
          <a:endParaRPr lang="pt-br" sz="1100" kern="1200" dirty="0"/>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A56B8B-90F6-41EC-AC37-F033ED2A57FF}" type="datetime1">
              <a:rPr lang="pt-BR" smtClean="0"/>
              <a:t>08/03/2020</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‹nº›</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A983AA-2481-4371-917C-6457CA055053}" type="datetime1">
              <a:rPr lang="pt-BR" smtClean="0"/>
              <a:t>08/03/2020</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‹nº›</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A97FF641-F313-4AD0-BA92-8145B9101A50}" type="datetime1">
              <a:rPr lang="pt-BR" smtClean="0"/>
              <a:t>08/03/2020</a:t>
            </a:fld>
            <a:endParaRPr lang="en-US" dirty="0"/>
          </a:p>
        </p:txBody>
      </p:sp>
      <p:sp>
        <p:nvSpPr>
          <p:cNvPr id="21" name="Espaço Reservado para Rodapé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9D288EE4-F830-4159-BFF9-E721BA7AE0AB}" type="datetime1">
              <a:rPr lang="pt-BR" smtClean="0"/>
              <a:t>08/03/2020</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991600" y="762000"/>
            <a:ext cx="2362200" cy="5257800"/>
          </a:xfrm>
        </p:spPr>
        <p:txBody>
          <a:bodyPr vert="eaVert"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006B8899-C6DA-43D3-8986-CFC20CD4B104}" type="datetime1">
              <a:rPr lang="pt-BR" smtClean="0"/>
              <a:t>08/03/2020</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B6E62EC5-0DC6-4A78-BB05-D67BCA50AA36}" type="datetime1">
              <a:rPr lang="pt-BR" smtClean="0"/>
              <a:t>08/03/2020</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0D1A4693-2F41-43D3-BCDB-D5059F2986DB}" type="datetime1">
              <a:rPr lang="pt-BR" smtClean="0"/>
              <a:t>08/03/2020</a:t>
            </a:fld>
            <a:endParaRPr lang="en-US" dirty="0"/>
          </a:p>
        </p:txBody>
      </p:sp>
      <p:sp>
        <p:nvSpPr>
          <p:cNvPr id="5" name="Espaço Reservado para Rodapé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5BBB8AB2-DE16-44F3-8F59-40B18FC602F6}" type="datetime1">
              <a:rPr lang="pt-BR" smtClean="0"/>
              <a:t>08/03/2020</a:t>
            </a:fld>
            <a:endParaRPr lang="en-US"/>
          </a:p>
        </p:txBody>
      </p:sp>
      <p:sp>
        <p:nvSpPr>
          <p:cNvPr id="6" name="Espaço Reservado para Rodapé 5"/>
          <p:cNvSpPr>
            <a:spLocks noGrp="1"/>
          </p:cNvSpPr>
          <p:nvPr>
            <p:ph type="ftr" sz="quarter" idx="11"/>
          </p:nvPr>
        </p:nvSpPr>
        <p:spPr/>
        <p:txBody>
          <a:bodyPr rtlCol="0"/>
          <a:lstStyle/>
          <a:p>
            <a:pPr rtl="0"/>
            <a:endParaRPr lang="en-US"/>
          </a:p>
        </p:txBody>
      </p:sp>
      <p:sp>
        <p:nvSpPr>
          <p:cNvPr id="7" name="Espaço Reservado para o Número do Slide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5ACA5D35-0539-48FA-A753-0871E1ECAF0D}" type="datetime1">
              <a:rPr lang="pt-BR" smtClean="0"/>
              <a:t>08/03/2020</a:t>
            </a:fld>
            <a:endParaRPr lang="en-US"/>
          </a:p>
        </p:txBody>
      </p:sp>
      <p:sp>
        <p:nvSpPr>
          <p:cNvPr id="8" name="Espaço Reservado para Rodapé 7"/>
          <p:cNvSpPr>
            <a:spLocks noGrp="1"/>
          </p:cNvSpPr>
          <p:nvPr>
            <p:ph type="ftr" sz="quarter" idx="11"/>
          </p:nvPr>
        </p:nvSpPr>
        <p:spPr/>
        <p:txBody>
          <a:bodyPr rtlCol="0"/>
          <a:lstStyle/>
          <a:p>
            <a:pPr rtl="0"/>
            <a:endParaRPr lang="en-US"/>
          </a:p>
        </p:txBody>
      </p:sp>
      <p:sp>
        <p:nvSpPr>
          <p:cNvPr id="9" name="Espaço Reservado para o Número do Slide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5BA371F0-AB78-4B7A-B042-3B5D124F9CC4}" type="datetime1">
              <a:rPr lang="pt-BR" smtClean="0"/>
              <a:t>08/03/2020</a:t>
            </a:fld>
            <a:endParaRPr lang="en-US"/>
          </a:p>
        </p:txBody>
      </p:sp>
      <p:sp>
        <p:nvSpPr>
          <p:cNvPr id="4" name="Espaço Reservado para Rodapé 3"/>
          <p:cNvSpPr>
            <a:spLocks noGrp="1"/>
          </p:cNvSpPr>
          <p:nvPr>
            <p:ph type="ftr" sz="quarter" idx="11"/>
          </p:nvPr>
        </p:nvSpPr>
        <p:spPr/>
        <p:txBody>
          <a:bodyPr rtlCol="0"/>
          <a:lstStyle/>
          <a:p>
            <a:pPr rtl="0"/>
            <a:endParaRPr lang="en-US"/>
          </a:p>
        </p:txBody>
      </p:sp>
      <p:sp>
        <p:nvSpPr>
          <p:cNvPr id="5" name="Espaço Reservado para o Número do Slide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C3E59013-4240-4BCB-9D6D-0402FB62C003}" type="datetime1">
              <a:rPr lang="pt-BR" smtClean="0"/>
              <a:t>08/03/2020</a:t>
            </a:fld>
            <a:endParaRPr lang="en-US"/>
          </a:p>
        </p:txBody>
      </p:sp>
      <p:sp>
        <p:nvSpPr>
          <p:cNvPr id="3" name="Espaço Reservado para Rodapé 2"/>
          <p:cNvSpPr>
            <a:spLocks noGrp="1"/>
          </p:cNvSpPr>
          <p:nvPr>
            <p:ph type="ftr" sz="quarter" idx="11"/>
          </p:nvPr>
        </p:nvSpPr>
        <p:spPr/>
        <p:txBody>
          <a:bodyPr rtlCol="0"/>
          <a:lstStyle/>
          <a:p>
            <a:pPr rtl="0"/>
            <a:endParaRPr lang="en-US"/>
          </a:p>
        </p:txBody>
      </p:sp>
      <p:sp>
        <p:nvSpPr>
          <p:cNvPr id="4" name="Espaço reservado para o número do slide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pt-BR"/>
              <a:t>Clique para editar o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90243F5-F020-403B-84E8-3610E6C6CB4F}" type="datetime1">
              <a:rPr lang="pt-BR" smtClean="0"/>
              <a:t>08/03/2020</a:t>
            </a:fld>
            <a:endParaRPr lang="en-US"/>
          </a:p>
        </p:txBody>
      </p:sp>
      <p:sp>
        <p:nvSpPr>
          <p:cNvPr id="9" name="Espaço Reservado para Rodapé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5D7AD476-FCE1-4F4C-AFD1-546A99681531}" type="datetime1">
              <a:rPr lang="pt-BR" smtClean="0"/>
              <a:t>08/03/2020</a:t>
            </a:fld>
            <a:endParaRPr lang="en-US" dirty="0"/>
          </a:p>
        </p:txBody>
      </p:sp>
      <p:sp>
        <p:nvSpPr>
          <p:cNvPr id="6" name="Espaço Reservado para Rodapé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643713A-F4DD-4FBD-9DD6-C5B4A339B115}" type="datetime1">
              <a:rPr lang="pt-BR" smtClean="0"/>
              <a:t>08/03/2020</a:t>
            </a:fld>
            <a:endParaRPr lang="en-US" dirty="0"/>
          </a:p>
        </p:txBody>
      </p:sp>
      <p:sp>
        <p:nvSpPr>
          <p:cNvPr id="5" name="Espaço Reservado para Rodapé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t.wikipedia.org/wiki/Thread_(ci%C3%AAncia_da_computa%C3%A7%C3%A3o)" TargetMode="External"/><Relationship Id="rId2" Type="http://schemas.openxmlformats.org/officeDocument/2006/relationships/hyperlink" Target="https://pt.wikipedia.org/wiki/Processo_(inform%C3%A1tica)" TargetMode="External"/><Relationship Id="rId1" Type="http://schemas.openxmlformats.org/officeDocument/2006/relationships/slideLayout" Target="../slideLayouts/slideLayout6.xml"/><Relationship Id="rId4" Type="http://schemas.openxmlformats.org/officeDocument/2006/relationships/hyperlink" Target="https://pt.wikipedia.org/wiki/Sub-rotin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descr="Uma imagem contendo malha, mesa, vermelha, coberta&#10;&#10;Descrição gerada automaticament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64" name="Retângulo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tângulo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rtlCol="0">
            <a:normAutofit/>
          </a:bodyPr>
          <a:lstStyle/>
          <a:p>
            <a:pPr rtl="0"/>
            <a:r>
              <a:rPr lang="pt-BR" sz="4400" dirty="0">
                <a:solidFill>
                  <a:schemeClr val="tx1"/>
                </a:solidFill>
              </a:rPr>
              <a:t>Sistema operacional</a:t>
            </a:r>
            <a:endParaRPr lang="pt-br" sz="4400"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6C75D-EAEF-4813-BBE0-E8112D59AE57}"/>
              </a:ext>
            </a:extLst>
          </p:cNvPr>
          <p:cNvSpPr>
            <a:spLocks noGrp="1"/>
          </p:cNvSpPr>
          <p:nvPr>
            <p:ph type="title"/>
          </p:nvPr>
        </p:nvSpPr>
        <p:spPr>
          <a:xfrm>
            <a:off x="1066800" y="642594"/>
            <a:ext cx="10058400" cy="760078"/>
          </a:xfrm>
        </p:spPr>
        <p:txBody>
          <a:bodyPr>
            <a:normAutofit fontScale="90000"/>
          </a:bodyPr>
          <a:lstStyle/>
          <a:p>
            <a:r>
              <a:rPr lang="pt-BR" dirty="0"/>
              <a:t>Gerenciamento de processos</a:t>
            </a:r>
            <a:br>
              <a:rPr lang="pt-BR" dirty="0"/>
            </a:br>
            <a:endParaRPr lang="pt-BR" dirty="0"/>
          </a:p>
        </p:txBody>
      </p:sp>
      <p:sp>
        <p:nvSpPr>
          <p:cNvPr id="3" name="Espaço Reservado para Data 2">
            <a:extLst>
              <a:ext uri="{FF2B5EF4-FFF2-40B4-BE49-F238E27FC236}">
                <a16:creationId xmlns:a16="http://schemas.microsoft.com/office/drawing/2014/main" id="{58E46C32-71E4-4DD3-BE50-708D0E4CE55D}"/>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1ADC6C4A-8D65-4D16-BEA5-388F044B006C}"/>
              </a:ext>
            </a:extLst>
          </p:cNvPr>
          <p:cNvSpPr/>
          <p:nvPr/>
        </p:nvSpPr>
        <p:spPr>
          <a:xfrm>
            <a:off x="387658" y="1720840"/>
            <a:ext cx="11416684" cy="3416320"/>
          </a:xfrm>
          <a:prstGeom prst="rect">
            <a:avLst/>
          </a:prstGeom>
        </p:spPr>
        <p:txBody>
          <a:bodyPr wrap="square">
            <a:spAutoFit/>
          </a:bodyPr>
          <a:lstStyle/>
          <a:p>
            <a:pPr algn="just"/>
            <a:r>
              <a:rPr lang="pt-BR" sz="2400" dirty="0"/>
              <a:t>O sistema operacional multitarefa é preparado para dar ao usuário a ilusão que o número de processos em execução simultânea no computador é maior que o número de processadores instalados. Cada processo recebe uma fatia do tempo e a alternância entre vários processos é tão rápida que o usuário pensa que sua execução é simultânea.</a:t>
            </a:r>
          </a:p>
          <a:p>
            <a:pPr algn="just"/>
            <a:endParaRPr lang="pt-BR" sz="2400" dirty="0"/>
          </a:p>
          <a:p>
            <a:pPr algn="just"/>
            <a:r>
              <a:rPr lang="pt-BR" sz="2400" dirty="0"/>
              <a:t>São utilizados algoritmos de escalonamento para determinar qual processo será executado em determinado momento e por quanto tempo.</a:t>
            </a:r>
          </a:p>
          <a:p>
            <a:pPr algn="just"/>
            <a:endParaRPr lang="pt-BR" sz="2400" dirty="0"/>
          </a:p>
        </p:txBody>
      </p:sp>
    </p:spTree>
    <p:extLst>
      <p:ext uri="{BB962C8B-B14F-4D97-AF65-F5344CB8AC3E}">
        <p14:creationId xmlns:p14="http://schemas.microsoft.com/office/powerpoint/2010/main" val="119573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6C75D-EAEF-4813-BBE0-E8112D59AE57}"/>
              </a:ext>
            </a:extLst>
          </p:cNvPr>
          <p:cNvSpPr>
            <a:spLocks noGrp="1"/>
          </p:cNvSpPr>
          <p:nvPr>
            <p:ph type="title"/>
          </p:nvPr>
        </p:nvSpPr>
        <p:spPr>
          <a:xfrm>
            <a:off x="1066800" y="642594"/>
            <a:ext cx="10058400" cy="760078"/>
          </a:xfrm>
        </p:spPr>
        <p:txBody>
          <a:bodyPr>
            <a:normAutofit fontScale="90000"/>
          </a:bodyPr>
          <a:lstStyle/>
          <a:p>
            <a:r>
              <a:rPr lang="pt-BR" dirty="0"/>
              <a:t>Gerenciamento de processos</a:t>
            </a:r>
            <a:br>
              <a:rPr lang="pt-BR" dirty="0"/>
            </a:br>
            <a:endParaRPr lang="pt-BR" dirty="0"/>
          </a:p>
        </p:txBody>
      </p:sp>
      <p:sp>
        <p:nvSpPr>
          <p:cNvPr id="3" name="Espaço Reservado para Data 2">
            <a:extLst>
              <a:ext uri="{FF2B5EF4-FFF2-40B4-BE49-F238E27FC236}">
                <a16:creationId xmlns:a16="http://schemas.microsoft.com/office/drawing/2014/main" id="{58E46C32-71E4-4DD3-BE50-708D0E4CE55D}"/>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1ADC6C4A-8D65-4D16-BEA5-388F044B006C}"/>
              </a:ext>
            </a:extLst>
          </p:cNvPr>
          <p:cNvSpPr/>
          <p:nvPr/>
        </p:nvSpPr>
        <p:spPr>
          <a:xfrm>
            <a:off x="480256" y="1137821"/>
            <a:ext cx="11416684" cy="5262979"/>
          </a:xfrm>
          <a:prstGeom prst="rect">
            <a:avLst/>
          </a:prstGeom>
        </p:spPr>
        <p:txBody>
          <a:bodyPr wrap="square">
            <a:spAutoFit/>
          </a:bodyPr>
          <a:lstStyle/>
          <a:p>
            <a:pPr algn="just"/>
            <a:r>
              <a:rPr lang="pt-BR" sz="2400" dirty="0"/>
              <a:t>Os processos podem comunicar-se, isto é conhecido como IPC (</a:t>
            </a:r>
            <a:r>
              <a:rPr lang="pt-BR" sz="2400" dirty="0" err="1"/>
              <a:t>Inter-Process</a:t>
            </a:r>
            <a:r>
              <a:rPr lang="pt-BR" sz="2400" dirty="0"/>
              <a:t> Communication). Os mecanismos geralmente utilizados são:</a:t>
            </a:r>
          </a:p>
          <a:p>
            <a:pPr marL="285750" indent="-285750" algn="just">
              <a:buFont typeface="Arial" panose="020B0604020202020204" pitchFamily="34" charset="0"/>
              <a:buChar char="•"/>
            </a:pPr>
            <a:r>
              <a:rPr lang="pt-BR" sz="2400" dirty="0" err="1"/>
              <a:t>Pipes</a:t>
            </a:r>
            <a:r>
              <a:rPr lang="pt-BR" sz="2400" dirty="0"/>
              <a:t>- consiste de uma cadeia elementos de processamento (</a:t>
            </a:r>
            <a:r>
              <a:rPr lang="pt-BR" sz="2400" dirty="0">
                <a:hlinkClick r:id="rId2" tooltip="Processo (informática)"/>
              </a:rPr>
              <a:t>processos</a:t>
            </a:r>
            <a:r>
              <a:rPr lang="pt-BR" sz="2400" dirty="0"/>
              <a:t>, </a:t>
            </a:r>
            <a:r>
              <a:rPr lang="pt-BR" sz="2400" dirty="0">
                <a:hlinkClick r:id="rId3" tooltip="Thread (ciência da computação)"/>
              </a:rPr>
              <a:t>threads</a:t>
            </a:r>
            <a:r>
              <a:rPr lang="pt-BR" sz="2400" dirty="0"/>
              <a:t>, </a:t>
            </a:r>
            <a:r>
              <a:rPr lang="pt-BR" sz="2400" dirty="0">
                <a:hlinkClick r:id="rId4" tooltip="Sub-rotina"/>
              </a:rPr>
              <a:t>funções</a:t>
            </a:r>
            <a:r>
              <a:rPr lang="pt-BR" sz="2400" dirty="0"/>
              <a:t> etc.), organizados de forma que a saída de cada elemento seja a entrada do próximo. ;</a:t>
            </a:r>
          </a:p>
          <a:p>
            <a:pPr marL="285750" indent="-285750" algn="just">
              <a:buFont typeface="Arial" panose="020B0604020202020204" pitchFamily="34" charset="0"/>
              <a:buChar char="•"/>
            </a:pPr>
            <a:r>
              <a:rPr lang="pt-BR" sz="2400" dirty="0" err="1"/>
              <a:t>named</a:t>
            </a:r>
            <a:r>
              <a:rPr lang="pt-BR" sz="2400" dirty="0"/>
              <a:t> </a:t>
            </a:r>
            <a:r>
              <a:rPr lang="pt-BR" sz="2400" dirty="0" err="1"/>
              <a:t>pipes</a:t>
            </a:r>
            <a:r>
              <a:rPr lang="pt-BR" sz="2400" dirty="0"/>
              <a:t> - FIFO;</a:t>
            </a:r>
          </a:p>
          <a:p>
            <a:pPr marL="285750" indent="-285750" algn="just">
              <a:buFont typeface="Arial" panose="020B0604020202020204" pitchFamily="34" charset="0"/>
              <a:buChar char="•"/>
            </a:pPr>
            <a:r>
              <a:rPr lang="pt-BR" sz="2400" dirty="0"/>
              <a:t>memória compartilhada;</a:t>
            </a:r>
          </a:p>
          <a:p>
            <a:pPr marL="285750" indent="-285750" algn="just">
              <a:buFont typeface="Arial" panose="020B0604020202020204" pitchFamily="34" charset="0"/>
              <a:buChar char="•"/>
            </a:pPr>
            <a:r>
              <a:rPr lang="pt-BR" sz="2400" dirty="0"/>
              <a:t>soquetes (sockets);</a:t>
            </a:r>
          </a:p>
          <a:p>
            <a:pPr marL="285750" indent="-285750" algn="just">
              <a:buFont typeface="Arial" panose="020B0604020202020204" pitchFamily="34" charset="0"/>
              <a:buChar char="•"/>
            </a:pPr>
            <a:r>
              <a:rPr lang="pt-BR" sz="2400" dirty="0"/>
              <a:t>trocas de mensagens.</a:t>
            </a:r>
          </a:p>
          <a:p>
            <a:pPr algn="just"/>
            <a:r>
              <a:rPr lang="pt-BR" sz="2400" dirty="0"/>
              <a:t>O sistema operacional, normalmente, deve possibilitar o multiprocessamento (SMP ou NUMA). Neste caso, processos diferentes e threads podem ser executados em diferentes processadores. Para essa tarefa, ele deve ser reentrante e interrompível, o que significa que pode ser interrompido no meio da execução de uma tarefa.</a:t>
            </a:r>
          </a:p>
        </p:txBody>
      </p:sp>
    </p:spTree>
    <p:extLst>
      <p:ext uri="{BB962C8B-B14F-4D97-AF65-F5344CB8AC3E}">
        <p14:creationId xmlns:p14="http://schemas.microsoft.com/office/powerpoint/2010/main" val="861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1A75C-2E35-4F81-BA81-63460903B4E9}"/>
              </a:ext>
            </a:extLst>
          </p:cNvPr>
          <p:cNvSpPr>
            <a:spLocks noGrp="1"/>
          </p:cNvSpPr>
          <p:nvPr>
            <p:ph type="title"/>
          </p:nvPr>
        </p:nvSpPr>
        <p:spPr>
          <a:xfrm>
            <a:off x="1066800" y="642594"/>
            <a:ext cx="10058400" cy="910998"/>
          </a:xfrm>
        </p:spPr>
        <p:txBody>
          <a:bodyPr>
            <a:normAutofit fontScale="90000"/>
          </a:bodyPr>
          <a:lstStyle/>
          <a:p>
            <a:r>
              <a:rPr lang="pt-BR" dirty="0"/>
              <a:t>Gerenciamento de Memória</a:t>
            </a:r>
            <a:br>
              <a:rPr lang="pt-BR" dirty="0"/>
            </a:br>
            <a:endParaRPr lang="pt-BR" dirty="0"/>
          </a:p>
        </p:txBody>
      </p:sp>
      <p:sp>
        <p:nvSpPr>
          <p:cNvPr id="3" name="Espaço Reservado para Data 2">
            <a:extLst>
              <a:ext uri="{FF2B5EF4-FFF2-40B4-BE49-F238E27FC236}">
                <a16:creationId xmlns:a16="http://schemas.microsoft.com/office/drawing/2014/main" id="{BAEFBD93-5BBE-454B-8A62-441BA78F99CD}"/>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5" name="Retângulo 4">
            <a:extLst>
              <a:ext uri="{FF2B5EF4-FFF2-40B4-BE49-F238E27FC236}">
                <a16:creationId xmlns:a16="http://schemas.microsoft.com/office/drawing/2014/main" id="{3342EAB8-F175-49F5-875A-30E055C8C475}"/>
              </a:ext>
            </a:extLst>
          </p:cNvPr>
          <p:cNvSpPr/>
          <p:nvPr/>
        </p:nvSpPr>
        <p:spPr>
          <a:xfrm>
            <a:off x="494190" y="1313827"/>
            <a:ext cx="11203619" cy="5262979"/>
          </a:xfrm>
          <a:prstGeom prst="rect">
            <a:avLst/>
          </a:prstGeom>
        </p:spPr>
        <p:txBody>
          <a:bodyPr wrap="square">
            <a:spAutoFit/>
          </a:bodyPr>
          <a:lstStyle/>
          <a:p>
            <a:pPr algn="just"/>
            <a:r>
              <a:rPr lang="pt-BR" sz="2400" dirty="0"/>
              <a:t>O sistema operacional tem acesso completo à memória do sistema e deve permitir que os processos dos usuários tenham acesso seguro à memória quando o requisitam.</a:t>
            </a:r>
          </a:p>
          <a:p>
            <a:pPr algn="just"/>
            <a:endParaRPr lang="pt-BR" sz="2400" dirty="0"/>
          </a:p>
          <a:p>
            <a:pPr algn="just"/>
            <a:r>
              <a:rPr lang="pt-BR" sz="2400" dirty="0"/>
              <a:t>Vários sistemas operacionais usam memória virtual, que possui 3 funções básicas:</a:t>
            </a:r>
          </a:p>
          <a:p>
            <a:pPr algn="just"/>
            <a:endParaRPr lang="pt-BR" sz="2400" dirty="0"/>
          </a:p>
          <a:p>
            <a:pPr marL="285750" indent="-285750" algn="just">
              <a:buFont typeface="Arial" panose="020B0604020202020204" pitchFamily="34" charset="0"/>
              <a:buChar char="•"/>
            </a:pPr>
            <a:r>
              <a:rPr lang="pt-BR" sz="2400" dirty="0"/>
              <a:t>Assegurar que cada processo tenha seu próprio espaço de endereçamento, começando em zero, para evitar ou resolver o problema de relocação (</a:t>
            </a:r>
            <a:r>
              <a:rPr lang="pt-BR" sz="2400" dirty="0" err="1"/>
              <a:t>Tanenbaum</a:t>
            </a:r>
            <a:r>
              <a:rPr lang="pt-BR" sz="2400" dirty="0"/>
              <a:t>, 1999);</a:t>
            </a:r>
          </a:p>
          <a:p>
            <a:pPr marL="285750" indent="-285750" algn="just">
              <a:buFont typeface="Arial" panose="020B0604020202020204" pitchFamily="34" charset="0"/>
              <a:buChar char="•"/>
            </a:pPr>
            <a:r>
              <a:rPr lang="pt-BR" sz="2400" dirty="0"/>
              <a:t>Prover proteção da memória para impedir que um processo utilize um endereço de memória que não lhe pertença;</a:t>
            </a:r>
          </a:p>
          <a:p>
            <a:pPr marL="285750" indent="-285750" algn="just">
              <a:buFont typeface="Arial" panose="020B0604020202020204" pitchFamily="34" charset="0"/>
              <a:buChar char="•"/>
            </a:pPr>
            <a:r>
              <a:rPr lang="pt-BR" sz="2400" dirty="0"/>
              <a:t>Possibilitar que uma aplicação utilize mais memória do que a fisicamente existente.</a:t>
            </a:r>
          </a:p>
        </p:txBody>
      </p:sp>
    </p:spTree>
    <p:extLst>
      <p:ext uri="{BB962C8B-B14F-4D97-AF65-F5344CB8AC3E}">
        <p14:creationId xmlns:p14="http://schemas.microsoft.com/office/powerpoint/2010/main" val="395016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95EA4-F42D-47C0-B41C-A2BC9F3751BF}"/>
              </a:ext>
            </a:extLst>
          </p:cNvPr>
          <p:cNvSpPr>
            <a:spLocks noGrp="1"/>
          </p:cNvSpPr>
          <p:nvPr>
            <p:ph type="title"/>
          </p:nvPr>
        </p:nvSpPr>
        <p:spPr>
          <a:xfrm>
            <a:off x="1066800" y="642594"/>
            <a:ext cx="10058400" cy="896839"/>
          </a:xfrm>
        </p:spPr>
        <p:txBody>
          <a:bodyPr>
            <a:normAutofit fontScale="90000"/>
          </a:bodyPr>
          <a:lstStyle/>
          <a:p>
            <a:r>
              <a:rPr lang="pt-BR" dirty="0"/>
              <a:t>Gerenciamento de Memória - Swapping</a:t>
            </a:r>
            <a:br>
              <a:rPr lang="pt-BR" dirty="0"/>
            </a:br>
            <a:endParaRPr lang="pt-BR" dirty="0"/>
          </a:p>
        </p:txBody>
      </p:sp>
      <p:sp>
        <p:nvSpPr>
          <p:cNvPr id="3" name="Espaço Reservado para Data 2">
            <a:extLst>
              <a:ext uri="{FF2B5EF4-FFF2-40B4-BE49-F238E27FC236}">
                <a16:creationId xmlns:a16="http://schemas.microsoft.com/office/drawing/2014/main" id="{DFCE38DA-E2E2-4DDB-A6C1-CFAB899860FD}"/>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E4F1B291-17B5-41FF-B016-81186A887A02}"/>
              </a:ext>
            </a:extLst>
          </p:cNvPr>
          <p:cNvSpPr/>
          <p:nvPr/>
        </p:nvSpPr>
        <p:spPr>
          <a:xfrm>
            <a:off x="412661" y="1340413"/>
            <a:ext cx="11366677" cy="4893647"/>
          </a:xfrm>
          <a:prstGeom prst="rect">
            <a:avLst/>
          </a:prstGeom>
        </p:spPr>
        <p:txBody>
          <a:bodyPr wrap="square">
            <a:spAutoFit/>
          </a:bodyPr>
          <a:lstStyle/>
          <a:p>
            <a:pPr algn="just"/>
            <a:r>
              <a:rPr lang="pt-BR" sz="2400" dirty="0"/>
              <a:t>Dentro de gerenciamento de memória, pode não ser possível manter todos os processos em memória, muitas vezes por não existir memória suficiente para alocar aquele processo. Para solucionar esse problema existe um mecanismo chamado swapping, onde a gerência de memória reserva uma área do disco para o seu uso em determinadas situações, e um processo é completamente copiado da memória para o disco; este processo é retirado da fila do processador e mais tarde será novamente copiado para a memória; Então, o processo ficará ativo na fila novamente. O resultado desse revezamento no disco é que o sistema operacional consegue executar mais processos do que caberia em um mesmo instante na memória. Swapping impõe aos programas um grande custo em termos de tempo de execução, pois é necessário copiar todo o processo para o disco e mais tarde copiar novamente todo o processo para a memória. </a:t>
            </a:r>
          </a:p>
        </p:txBody>
      </p:sp>
    </p:spTree>
    <p:extLst>
      <p:ext uri="{BB962C8B-B14F-4D97-AF65-F5344CB8AC3E}">
        <p14:creationId xmlns:p14="http://schemas.microsoft.com/office/powerpoint/2010/main" val="370679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AFBDB-6A85-4EDD-B13F-B618321EA109}"/>
              </a:ext>
            </a:extLst>
          </p:cNvPr>
          <p:cNvSpPr>
            <a:spLocks noGrp="1"/>
          </p:cNvSpPr>
          <p:nvPr>
            <p:ph type="title"/>
          </p:nvPr>
        </p:nvSpPr>
        <p:spPr/>
        <p:txBody>
          <a:bodyPr/>
          <a:lstStyle/>
          <a:p>
            <a:r>
              <a:rPr lang="pt-BR" dirty="0"/>
              <a:t>Gerenciamento de Recursos</a:t>
            </a:r>
            <a:br>
              <a:rPr lang="pt-BR" dirty="0"/>
            </a:br>
            <a:endParaRPr lang="pt-BR" dirty="0"/>
          </a:p>
        </p:txBody>
      </p:sp>
      <p:sp>
        <p:nvSpPr>
          <p:cNvPr id="3" name="Espaço Reservado para Data 2">
            <a:extLst>
              <a:ext uri="{FF2B5EF4-FFF2-40B4-BE49-F238E27FC236}">
                <a16:creationId xmlns:a16="http://schemas.microsoft.com/office/drawing/2014/main" id="{F3291DBD-1E5E-4C1C-91C7-F56590ABFD63}"/>
              </a:ext>
            </a:extLst>
          </p:cNvPr>
          <p:cNvSpPr>
            <a:spLocks noGrp="1"/>
          </p:cNvSpPr>
          <p:nvPr>
            <p:ph type="dt" sz="half" idx="10"/>
          </p:nvPr>
        </p:nvSpPr>
        <p:spPr>
          <a:xfrm>
            <a:off x="7256794" y="5937386"/>
            <a:ext cx="2893045" cy="365760"/>
          </a:xfrm>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D0FED081-2416-42FC-93A2-A6F5088FD960}"/>
              </a:ext>
            </a:extLst>
          </p:cNvPr>
          <p:cNvSpPr/>
          <p:nvPr/>
        </p:nvSpPr>
        <p:spPr>
          <a:xfrm>
            <a:off x="504472" y="1667466"/>
            <a:ext cx="11139659" cy="4154984"/>
          </a:xfrm>
          <a:prstGeom prst="rect">
            <a:avLst/>
          </a:prstGeom>
        </p:spPr>
        <p:txBody>
          <a:bodyPr wrap="square">
            <a:spAutoFit/>
          </a:bodyPr>
          <a:lstStyle/>
          <a:p>
            <a:pPr algn="just"/>
            <a:r>
              <a:rPr lang="pt-BR" sz="2400" dirty="0"/>
              <a:t>Uma das tarefas com extrema importância atribuída ao sistema operacional é o gerenciamento de recursos, que tem a função de definir políticas para gerenciar o uso dos recursos de hardware pelos aplicativos, resolvendo disputas e conflitos. Vários programas de entrada de dados competem pela vez na CPU (Unidade Central de Processamento) e demandam memória, espaço em disco e largura.</a:t>
            </a:r>
          </a:p>
          <a:p>
            <a:pPr algn="just"/>
            <a:endParaRPr lang="pt-BR" sz="2400" dirty="0"/>
          </a:p>
          <a:p>
            <a:pPr algn="just"/>
            <a:r>
              <a:rPr lang="pt-BR" sz="2400" dirty="0"/>
              <a:t> O sistema operacional tem a função de cuidar de cada aplicativo e para que os mesmos tenham recursos necessários para o melhor funcionamento e gerencia a capacidade limitada do sistema para que possa atender todas as necessidades de aplicativos e usuários.</a:t>
            </a:r>
          </a:p>
        </p:txBody>
      </p:sp>
    </p:spTree>
    <p:extLst>
      <p:ext uri="{BB962C8B-B14F-4D97-AF65-F5344CB8AC3E}">
        <p14:creationId xmlns:p14="http://schemas.microsoft.com/office/powerpoint/2010/main" val="50357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E477E-A2FD-4904-A459-1DD67B226A92}"/>
              </a:ext>
            </a:extLst>
          </p:cNvPr>
          <p:cNvSpPr>
            <a:spLocks noGrp="1"/>
          </p:cNvSpPr>
          <p:nvPr>
            <p:ph type="title"/>
          </p:nvPr>
        </p:nvSpPr>
        <p:spPr>
          <a:xfrm>
            <a:off x="1066800" y="642594"/>
            <a:ext cx="10058400" cy="857732"/>
          </a:xfrm>
        </p:spPr>
        <p:txBody>
          <a:bodyPr>
            <a:normAutofit fontScale="90000"/>
          </a:bodyPr>
          <a:lstStyle/>
          <a:p>
            <a:r>
              <a:rPr lang="pt-BR" dirty="0"/>
              <a:t>Entrada e Saída de Dados</a:t>
            </a:r>
            <a:br>
              <a:rPr lang="pt-BR" dirty="0"/>
            </a:br>
            <a:endParaRPr lang="pt-BR" dirty="0"/>
          </a:p>
        </p:txBody>
      </p:sp>
      <p:sp>
        <p:nvSpPr>
          <p:cNvPr id="3" name="Espaço Reservado para Data 2">
            <a:extLst>
              <a:ext uri="{FF2B5EF4-FFF2-40B4-BE49-F238E27FC236}">
                <a16:creationId xmlns:a16="http://schemas.microsoft.com/office/drawing/2014/main" id="{8315409E-BC7B-4A84-BBB1-291D9F1F1D97}"/>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33E15001-3BDD-4A1F-BFB4-4516A229E21F}"/>
              </a:ext>
            </a:extLst>
          </p:cNvPr>
          <p:cNvSpPr/>
          <p:nvPr/>
        </p:nvSpPr>
        <p:spPr>
          <a:xfrm>
            <a:off x="498629" y="1696493"/>
            <a:ext cx="11194741" cy="4893647"/>
          </a:xfrm>
          <a:prstGeom prst="rect">
            <a:avLst/>
          </a:prstGeom>
        </p:spPr>
        <p:txBody>
          <a:bodyPr wrap="square">
            <a:spAutoFit/>
          </a:bodyPr>
          <a:lstStyle/>
          <a:p>
            <a:pPr algn="just"/>
            <a:r>
              <a:rPr lang="pt-BR" sz="2400" dirty="0"/>
              <a:t>Sistemas operacionais controlam e gerenciam a entrada e saída (E/S) de dispositivos por três razões:</a:t>
            </a:r>
          </a:p>
          <a:p>
            <a:pPr algn="just"/>
            <a:endParaRPr lang="pt-BR" sz="2400" dirty="0"/>
          </a:p>
          <a:p>
            <a:pPr marL="342900" indent="-342900" algn="just">
              <a:buFont typeface="+mj-lt"/>
              <a:buAutoNum type="arabicPeriod"/>
            </a:pPr>
            <a:r>
              <a:rPr lang="pt-BR" sz="2400" dirty="0"/>
              <a:t>Primeiro, porque a maioria do hardware do dispositivo utiliza uma interface de baixo nível, a interface do software é complexa. </a:t>
            </a:r>
          </a:p>
          <a:p>
            <a:pPr marL="342900" indent="-342900" algn="just">
              <a:buFont typeface="+mj-lt"/>
              <a:buAutoNum type="arabicPeriod"/>
            </a:pPr>
            <a:r>
              <a:rPr lang="pt-BR" sz="2400" dirty="0"/>
              <a:t>Em segundo lugar, porque um dispositivo é um recurso compartilhado, um sistema operacional fornece acesso de acordo com as políticas que tornam a partilha justa e segura. </a:t>
            </a:r>
          </a:p>
          <a:p>
            <a:pPr marL="342900" indent="-342900" algn="just">
              <a:buFont typeface="+mj-lt"/>
              <a:buAutoNum type="arabicPeriod"/>
            </a:pPr>
            <a:r>
              <a:rPr lang="pt-BR" sz="2400" dirty="0"/>
              <a:t>Em terceiro lugar, um sistema operacional define uma interface de alto nível que esconde detalhes e permite que um programador possa usar um conjunto coerente e uniforme das operações ao interagir com os dispositivos.</a:t>
            </a:r>
          </a:p>
          <a:p>
            <a:pPr algn="just"/>
            <a:endParaRPr lang="pt-BR" sz="2400" dirty="0"/>
          </a:p>
        </p:txBody>
      </p:sp>
    </p:spTree>
    <p:extLst>
      <p:ext uri="{BB962C8B-B14F-4D97-AF65-F5344CB8AC3E}">
        <p14:creationId xmlns:p14="http://schemas.microsoft.com/office/powerpoint/2010/main" val="291170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E477E-A2FD-4904-A459-1DD67B226A92}"/>
              </a:ext>
            </a:extLst>
          </p:cNvPr>
          <p:cNvSpPr>
            <a:spLocks noGrp="1"/>
          </p:cNvSpPr>
          <p:nvPr>
            <p:ph type="title"/>
          </p:nvPr>
        </p:nvSpPr>
        <p:spPr>
          <a:xfrm>
            <a:off x="1066800" y="642594"/>
            <a:ext cx="10058400" cy="857732"/>
          </a:xfrm>
        </p:spPr>
        <p:txBody>
          <a:bodyPr>
            <a:normAutofit fontScale="90000"/>
          </a:bodyPr>
          <a:lstStyle/>
          <a:p>
            <a:r>
              <a:rPr lang="pt-BR" dirty="0"/>
              <a:t>Entrada e Saída de Dados</a:t>
            </a:r>
            <a:br>
              <a:rPr lang="pt-BR" dirty="0"/>
            </a:br>
            <a:endParaRPr lang="pt-BR" dirty="0"/>
          </a:p>
        </p:txBody>
      </p:sp>
      <p:sp>
        <p:nvSpPr>
          <p:cNvPr id="3" name="Espaço Reservado para Data 2">
            <a:extLst>
              <a:ext uri="{FF2B5EF4-FFF2-40B4-BE49-F238E27FC236}">
                <a16:creationId xmlns:a16="http://schemas.microsoft.com/office/drawing/2014/main" id="{8315409E-BC7B-4A84-BBB1-291D9F1F1D97}"/>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33E15001-3BDD-4A1F-BFB4-4516A229E21F}"/>
              </a:ext>
            </a:extLst>
          </p:cNvPr>
          <p:cNvSpPr/>
          <p:nvPr/>
        </p:nvSpPr>
        <p:spPr>
          <a:xfrm>
            <a:off x="498629" y="1500326"/>
            <a:ext cx="11194741" cy="3416320"/>
          </a:xfrm>
          <a:prstGeom prst="rect">
            <a:avLst/>
          </a:prstGeom>
        </p:spPr>
        <p:txBody>
          <a:bodyPr wrap="square">
            <a:spAutoFit/>
          </a:bodyPr>
          <a:lstStyle/>
          <a:p>
            <a:pPr algn="just"/>
            <a:endParaRPr lang="pt-BR" sz="2400" dirty="0"/>
          </a:p>
          <a:p>
            <a:pPr algn="just"/>
            <a:r>
              <a:rPr lang="pt-BR" sz="2400" dirty="0"/>
              <a:t>O subsistema de E/S pode ser divididos em três peças conceituais:</a:t>
            </a:r>
          </a:p>
          <a:p>
            <a:pPr algn="just"/>
            <a:endParaRPr lang="pt-BR" sz="2400" dirty="0"/>
          </a:p>
          <a:p>
            <a:pPr marL="285750" indent="-285750" algn="just">
              <a:buFont typeface="Arial" panose="020B0604020202020204" pitchFamily="34" charset="0"/>
              <a:buChar char="•"/>
            </a:pPr>
            <a:r>
              <a:rPr lang="pt-BR" sz="2400" dirty="0"/>
              <a:t>Uma interface abstrata que consiste funções de E/S de alto nível que os processos possam usar para executar I / O;</a:t>
            </a:r>
          </a:p>
          <a:p>
            <a:pPr marL="285750" indent="-285750" algn="just">
              <a:buFont typeface="Arial" panose="020B0604020202020204" pitchFamily="34" charset="0"/>
              <a:buChar char="•"/>
            </a:pPr>
            <a:endParaRPr lang="pt-BR" sz="2400" dirty="0"/>
          </a:p>
          <a:p>
            <a:pPr marL="285750" indent="-285750" algn="just">
              <a:buFont typeface="Arial" panose="020B0604020202020204" pitchFamily="34" charset="0"/>
              <a:buChar char="•"/>
            </a:pPr>
            <a:r>
              <a:rPr lang="pt-BR" sz="2400" dirty="0"/>
              <a:t>Um conjunto de dispositivos físicos;</a:t>
            </a:r>
          </a:p>
          <a:p>
            <a:pPr marL="285750" indent="-285750" algn="just">
              <a:buFont typeface="Arial" panose="020B0604020202020204" pitchFamily="34" charset="0"/>
              <a:buChar char="•"/>
            </a:pPr>
            <a:endParaRPr lang="pt-BR" sz="2400" dirty="0"/>
          </a:p>
          <a:p>
            <a:pPr marL="285750" indent="-285750" algn="just">
              <a:buFont typeface="Arial" panose="020B0604020202020204" pitchFamily="34" charset="0"/>
              <a:buChar char="•"/>
            </a:pPr>
            <a:r>
              <a:rPr lang="pt-BR" sz="2400" dirty="0"/>
              <a:t>Software de driver de dispositivo que conecta os dois.</a:t>
            </a:r>
          </a:p>
        </p:txBody>
      </p:sp>
    </p:spTree>
    <p:extLst>
      <p:ext uri="{BB962C8B-B14F-4D97-AF65-F5344CB8AC3E}">
        <p14:creationId xmlns:p14="http://schemas.microsoft.com/office/powerpoint/2010/main" val="148134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E9BA7-692A-4876-847C-CE29F5B10692}"/>
              </a:ext>
            </a:extLst>
          </p:cNvPr>
          <p:cNvSpPr>
            <a:spLocks noGrp="1"/>
          </p:cNvSpPr>
          <p:nvPr>
            <p:ph type="title"/>
          </p:nvPr>
        </p:nvSpPr>
        <p:spPr/>
        <p:txBody>
          <a:bodyPr/>
          <a:lstStyle/>
          <a:p>
            <a:r>
              <a:rPr lang="pt-BR" dirty="0"/>
              <a:t>Sistema de Arquivos</a:t>
            </a:r>
            <a:br>
              <a:rPr lang="pt-BR" dirty="0"/>
            </a:br>
            <a:endParaRPr lang="pt-BR" dirty="0"/>
          </a:p>
        </p:txBody>
      </p:sp>
      <p:sp>
        <p:nvSpPr>
          <p:cNvPr id="3" name="Espaço Reservado para Data 2">
            <a:extLst>
              <a:ext uri="{FF2B5EF4-FFF2-40B4-BE49-F238E27FC236}">
                <a16:creationId xmlns:a16="http://schemas.microsoft.com/office/drawing/2014/main" id="{C4E2B7D5-A427-45C4-88C5-C3CB179330A7}"/>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47845A24-8387-4CB2-BB13-344403567194}"/>
              </a:ext>
            </a:extLst>
          </p:cNvPr>
          <p:cNvSpPr/>
          <p:nvPr/>
        </p:nvSpPr>
        <p:spPr>
          <a:xfrm>
            <a:off x="544010" y="1886673"/>
            <a:ext cx="11113850" cy="2677656"/>
          </a:xfrm>
          <a:prstGeom prst="rect">
            <a:avLst/>
          </a:prstGeom>
        </p:spPr>
        <p:txBody>
          <a:bodyPr wrap="square">
            <a:spAutoFit/>
          </a:bodyPr>
          <a:lstStyle/>
          <a:p>
            <a:pPr algn="just"/>
            <a:r>
              <a:rPr lang="pt-BR" sz="2400" dirty="0"/>
              <a:t>A memória principal do computador é volátil, e seu tamanho é limitado pelo custo do hardware. Assim, os usuários necessitam de algum método para armazenar e recuperar informações de modo permanente.</a:t>
            </a:r>
          </a:p>
          <a:p>
            <a:pPr algn="just"/>
            <a:endParaRPr lang="pt-BR" sz="2400" dirty="0"/>
          </a:p>
          <a:p>
            <a:pPr algn="just"/>
            <a:r>
              <a:rPr lang="pt-BR" sz="2400" dirty="0"/>
              <a:t>Um arquivo é um conjunto de bytes, normalmente armazenado em um dispositivo periférico não volátil (p.ex., disco), que pode ser lido e gravado por um ou mais processos.</a:t>
            </a:r>
          </a:p>
        </p:txBody>
      </p:sp>
    </p:spTree>
    <p:extLst>
      <p:ext uri="{BB962C8B-B14F-4D97-AF65-F5344CB8AC3E}">
        <p14:creationId xmlns:p14="http://schemas.microsoft.com/office/powerpoint/2010/main" val="259488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9F3A-B460-44A2-AECE-E01B46B3BF73}"/>
              </a:ext>
            </a:extLst>
          </p:cNvPr>
          <p:cNvSpPr>
            <a:spLocks noGrp="1"/>
          </p:cNvSpPr>
          <p:nvPr>
            <p:ph type="title"/>
          </p:nvPr>
        </p:nvSpPr>
        <p:spPr/>
        <p:txBody>
          <a:bodyPr/>
          <a:lstStyle/>
          <a:p>
            <a:r>
              <a:rPr lang="pt-BR" dirty="0"/>
              <a:t>Tipos de Sistemas</a:t>
            </a:r>
            <a:br>
              <a:rPr lang="pt-BR" dirty="0"/>
            </a:br>
            <a:endParaRPr lang="pt-BR" dirty="0"/>
          </a:p>
        </p:txBody>
      </p:sp>
      <p:sp>
        <p:nvSpPr>
          <p:cNvPr id="3" name="Espaço Reservado para Data 2">
            <a:extLst>
              <a:ext uri="{FF2B5EF4-FFF2-40B4-BE49-F238E27FC236}">
                <a16:creationId xmlns:a16="http://schemas.microsoft.com/office/drawing/2014/main" id="{F4FA2005-AED6-4F51-9C92-C45B80BBE7D5}"/>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F79D5BC3-ECE3-4CF2-8D6B-87F171ED0ED5}"/>
              </a:ext>
            </a:extLst>
          </p:cNvPr>
          <p:cNvSpPr/>
          <p:nvPr/>
        </p:nvSpPr>
        <p:spPr>
          <a:xfrm>
            <a:off x="1160793" y="2049117"/>
            <a:ext cx="10367591" cy="4154984"/>
          </a:xfrm>
          <a:prstGeom prst="rect">
            <a:avLst/>
          </a:prstGeom>
        </p:spPr>
        <p:txBody>
          <a:bodyPr wrap="square">
            <a:spAutoFit/>
          </a:bodyPr>
          <a:lstStyle/>
          <a:p>
            <a:pPr marL="285750" indent="-285750">
              <a:buFont typeface="Arial" panose="020B0604020202020204" pitchFamily="34" charset="0"/>
              <a:buChar char="•"/>
            </a:pPr>
            <a:r>
              <a:rPr lang="pt-BR" sz="2400" dirty="0"/>
              <a:t>Sistema </a:t>
            </a:r>
            <a:r>
              <a:rPr lang="pt-BR" sz="2400" dirty="0" err="1"/>
              <a:t>Mono-programado</a:t>
            </a:r>
            <a:endParaRPr lang="pt-BR" sz="2400" dirty="0"/>
          </a:p>
          <a:p>
            <a:endParaRPr lang="pt-BR" sz="2400" dirty="0"/>
          </a:p>
          <a:p>
            <a:pPr marL="285750" indent="-285750">
              <a:buFont typeface="Arial" panose="020B0604020202020204" pitchFamily="34" charset="0"/>
              <a:buChar char="•"/>
            </a:pPr>
            <a:r>
              <a:rPr lang="pt-BR" sz="2400" dirty="0"/>
              <a:t>Sistema em Lote</a:t>
            </a:r>
          </a:p>
          <a:p>
            <a:endParaRPr lang="pt-BR" sz="2400" dirty="0"/>
          </a:p>
          <a:p>
            <a:pPr marL="285750" indent="-285750">
              <a:buFont typeface="Arial" panose="020B0604020202020204" pitchFamily="34" charset="0"/>
              <a:buChar char="•"/>
            </a:pPr>
            <a:r>
              <a:rPr lang="pt-BR" sz="2400" dirty="0"/>
              <a:t>Sistema multiprocessadores</a:t>
            </a:r>
          </a:p>
          <a:p>
            <a:endParaRPr lang="pt-BR" sz="2400" dirty="0"/>
          </a:p>
          <a:p>
            <a:pPr marL="285750" indent="-285750">
              <a:buFont typeface="Arial" panose="020B0604020202020204" pitchFamily="34" charset="0"/>
              <a:buChar char="•"/>
            </a:pPr>
            <a:r>
              <a:rPr lang="pt-BR" sz="2400" dirty="0"/>
              <a:t>Sistema </a:t>
            </a:r>
            <a:r>
              <a:rPr lang="pt-BR" sz="2400" dirty="0" err="1"/>
              <a:t>Multi-programado</a:t>
            </a:r>
            <a:r>
              <a:rPr lang="pt-BR" sz="2400" dirty="0"/>
              <a:t> para Tempo Real</a:t>
            </a:r>
          </a:p>
          <a:p>
            <a:endParaRPr lang="pt-BR" sz="2400" dirty="0"/>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endParaRPr lang="pt-BR" sz="2400" dirty="0"/>
          </a:p>
          <a:p>
            <a:endParaRPr lang="pt-BR" sz="2400" dirty="0"/>
          </a:p>
        </p:txBody>
      </p:sp>
    </p:spTree>
    <p:extLst>
      <p:ext uri="{BB962C8B-B14F-4D97-AF65-F5344CB8AC3E}">
        <p14:creationId xmlns:p14="http://schemas.microsoft.com/office/powerpoint/2010/main" val="228777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E0686-82D6-4F94-8141-F0FEE79FFDFB}"/>
              </a:ext>
            </a:extLst>
          </p:cNvPr>
          <p:cNvSpPr>
            <a:spLocks noGrp="1"/>
          </p:cNvSpPr>
          <p:nvPr>
            <p:ph type="title"/>
          </p:nvPr>
        </p:nvSpPr>
        <p:spPr/>
        <p:txBody>
          <a:bodyPr/>
          <a:lstStyle/>
          <a:p>
            <a:r>
              <a:rPr lang="pt-BR" dirty="0"/>
              <a:t>Sistema </a:t>
            </a:r>
            <a:r>
              <a:rPr lang="pt-BR" dirty="0" err="1"/>
              <a:t>Mono-programado</a:t>
            </a:r>
            <a:br>
              <a:rPr lang="pt-BR" dirty="0"/>
            </a:br>
            <a:endParaRPr lang="pt-BR" dirty="0"/>
          </a:p>
        </p:txBody>
      </p:sp>
      <p:sp>
        <p:nvSpPr>
          <p:cNvPr id="3" name="Espaço Reservado para Data 2">
            <a:extLst>
              <a:ext uri="{FF2B5EF4-FFF2-40B4-BE49-F238E27FC236}">
                <a16:creationId xmlns:a16="http://schemas.microsoft.com/office/drawing/2014/main" id="{99245313-DBEB-4520-83FC-1AD8FA205243}"/>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7EFC9DEA-7DF8-4D98-AB04-AA63991438E0}"/>
              </a:ext>
            </a:extLst>
          </p:cNvPr>
          <p:cNvSpPr/>
          <p:nvPr/>
        </p:nvSpPr>
        <p:spPr>
          <a:xfrm>
            <a:off x="555584" y="2014194"/>
            <a:ext cx="11134845" cy="1569660"/>
          </a:xfrm>
          <a:prstGeom prst="rect">
            <a:avLst/>
          </a:prstGeom>
        </p:spPr>
        <p:txBody>
          <a:bodyPr wrap="square">
            <a:spAutoFit/>
          </a:bodyPr>
          <a:lstStyle/>
          <a:p>
            <a:pPr algn="just"/>
            <a:r>
              <a:rPr lang="pt-BR" sz="2400" dirty="0"/>
              <a:t>Também chamados como sistema </a:t>
            </a:r>
            <a:r>
              <a:rPr lang="pt-BR" sz="2400" dirty="0" err="1"/>
              <a:t>mono-tarefa</a:t>
            </a:r>
            <a:r>
              <a:rPr lang="pt-BR" sz="2400" dirty="0"/>
              <a:t>, o sistema operacional </a:t>
            </a:r>
            <a:r>
              <a:rPr lang="pt-BR" sz="2400" dirty="0" err="1"/>
              <a:t>mono-programado</a:t>
            </a:r>
            <a:r>
              <a:rPr lang="pt-BR" sz="2400" dirty="0"/>
              <a:t> possui apenas um processador, realiza alocação de memória para somente um processo e um usuário por vez. Apresenta também uma CPU ociosa durante E/S e sua implementação é feita de forma simples.</a:t>
            </a:r>
          </a:p>
        </p:txBody>
      </p:sp>
    </p:spTree>
    <p:extLst>
      <p:ext uri="{BB962C8B-B14F-4D97-AF65-F5344CB8AC3E}">
        <p14:creationId xmlns:p14="http://schemas.microsoft.com/office/powerpoint/2010/main" val="400462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3" descr="Uma imagem contendo malha, mesa, vermelha, coberta&#10;&#10;Descrição gerada automaticament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tângulo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tângulo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rtlCol="0">
            <a:normAutofit/>
          </a:bodyPr>
          <a:lstStyle/>
          <a:p>
            <a:pPr rtl="0"/>
            <a:r>
              <a:rPr lang="pt-BR" dirty="0">
                <a:solidFill>
                  <a:schemeClr val="tx1">
                    <a:lumMod val="75000"/>
                    <a:lumOff val="25000"/>
                  </a:schemeClr>
                </a:solidFill>
              </a:rPr>
              <a:t>SISTEMA OPERACIONAL</a:t>
            </a:r>
            <a:endParaRPr lang="en-US" dirty="0">
              <a:solidFill>
                <a:schemeClr val="tx1">
                  <a:lumMod val="75000"/>
                  <a:lumOff val="25000"/>
                </a:schemeClr>
              </a:solidFill>
            </a:endParaRPr>
          </a:p>
        </p:txBody>
      </p:sp>
      <p:graphicFrame>
        <p:nvGraphicFramePr>
          <p:cNvPr id="31" name="Espaço Reservado para Conteúdo 2">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480080866"/>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62C1E-1508-4DF1-9972-CA387019C8CC}"/>
              </a:ext>
            </a:extLst>
          </p:cNvPr>
          <p:cNvSpPr>
            <a:spLocks noGrp="1"/>
          </p:cNvSpPr>
          <p:nvPr>
            <p:ph type="title"/>
          </p:nvPr>
        </p:nvSpPr>
        <p:spPr>
          <a:xfrm>
            <a:off x="1182210" y="457200"/>
            <a:ext cx="10058400" cy="1371600"/>
          </a:xfrm>
        </p:spPr>
        <p:txBody>
          <a:bodyPr/>
          <a:lstStyle/>
          <a:p>
            <a:r>
              <a:rPr lang="pt-BR" dirty="0"/>
              <a:t>Sistema em Lote</a:t>
            </a:r>
            <a:br>
              <a:rPr lang="pt-BR" dirty="0"/>
            </a:br>
            <a:endParaRPr lang="pt-BR" dirty="0"/>
          </a:p>
        </p:txBody>
      </p:sp>
      <p:sp>
        <p:nvSpPr>
          <p:cNvPr id="3" name="Espaço Reservado para Data 2">
            <a:extLst>
              <a:ext uri="{FF2B5EF4-FFF2-40B4-BE49-F238E27FC236}">
                <a16:creationId xmlns:a16="http://schemas.microsoft.com/office/drawing/2014/main" id="{9C9C77ED-ADC0-49BC-802C-8FA6E4262381}"/>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C4F958E5-DBA7-4B04-9074-BEBE3FB49B09}"/>
              </a:ext>
            </a:extLst>
          </p:cNvPr>
          <p:cNvSpPr/>
          <p:nvPr/>
        </p:nvSpPr>
        <p:spPr>
          <a:xfrm>
            <a:off x="446281" y="1378560"/>
            <a:ext cx="11299438" cy="5262979"/>
          </a:xfrm>
          <a:prstGeom prst="rect">
            <a:avLst/>
          </a:prstGeom>
        </p:spPr>
        <p:txBody>
          <a:bodyPr wrap="square">
            <a:spAutoFit/>
          </a:bodyPr>
          <a:lstStyle/>
          <a:p>
            <a:pPr algn="just"/>
            <a:r>
              <a:rPr lang="pt-BR" sz="2400" dirty="0"/>
              <a:t>O sistema em lote é também um sistema </a:t>
            </a:r>
            <a:r>
              <a:rPr lang="pt-BR" sz="2400" dirty="0" err="1"/>
              <a:t>monoprocessado</a:t>
            </a:r>
            <a:r>
              <a:rPr lang="pt-BR" sz="2400" dirty="0"/>
              <a:t> e utiliza a linguagem de Controle de Tarefas (JLC). Caracteriza-se por ter programas armazenados em disco ou fita, que uma vez iniciados, exigem pouca ou nenhuma interação do usuário, processando de forma sequencial e contínua até o fim do </a:t>
            </a:r>
            <a:r>
              <a:rPr lang="pt-BR" sz="2400" dirty="0" err="1"/>
              <a:t>job</a:t>
            </a:r>
            <a:r>
              <a:rPr lang="pt-BR" sz="2400" dirty="0"/>
              <a:t>, quando então é devolvido o resultado final do processamento.</a:t>
            </a:r>
          </a:p>
          <a:p>
            <a:pPr algn="just"/>
            <a:endParaRPr lang="pt-BR" sz="2400" dirty="0"/>
          </a:p>
          <a:p>
            <a:pPr algn="just"/>
            <a:r>
              <a:rPr lang="pt-BR" sz="2400" dirty="0"/>
              <a:t>Exemplos de JLC:</a:t>
            </a:r>
          </a:p>
          <a:p>
            <a:pPr algn="just"/>
            <a:r>
              <a:rPr lang="pt-BR" sz="2400" dirty="0"/>
              <a:t>// $JOB</a:t>
            </a:r>
          </a:p>
          <a:p>
            <a:pPr algn="just"/>
            <a:r>
              <a:rPr lang="pt-BR" sz="2400" dirty="0"/>
              <a:t>// $FORTRAN</a:t>
            </a:r>
          </a:p>
          <a:p>
            <a:pPr algn="just"/>
            <a:endParaRPr lang="pt-BR" sz="2400" dirty="0"/>
          </a:p>
          <a:p>
            <a:pPr algn="just"/>
            <a:r>
              <a:rPr lang="pt-BR" sz="2400" dirty="0"/>
              <a:t>Programa escrito em FORTRAN</a:t>
            </a:r>
          </a:p>
          <a:p>
            <a:pPr algn="just"/>
            <a:r>
              <a:rPr lang="pt-BR" sz="2400" dirty="0"/>
              <a:t>// $LOAD</a:t>
            </a:r>
          </a:p>
          <a:p>
            <a:pPr algn="just"/>
            <a:r>
              <a:rPr lang="pt-BR" sz="2400" dirty="0"/>
              <a:t>// $RUN</a:t>
            </a:r>
          </a:p>
          <a:p>
            <a:pPr algn="just"/>
            <a:endParaRPr lang="pt-BR" sz="2400" dirty="0"/>
          </a:p>
        </p:txBody>
      </p:sp>
    </p:spTree>
    <p:extLst>
      <p:ext uri="{BB962C8B-B14F-4D97-AF65-F5344CB8AC3E}">
        <p14:creationId xmlns:p14="http://schemas.microsoft.com/office/powerpoint/2010/main" val="91447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36AA4-D20E-45D1-84F2-46C347ED2690}"/>
              </a:ext>
            </a:extLst>
          </p:cNvPr>
          <p:cNvSpPr>
            <a:spLocks noGrp="1"/>
          </p:cNvSpPr>
          <p:nvPr>
            <p:ph type="title"/>
          </p:nvPr>
        </p:nvSpPr>
        <p:spPr/>
        <p:txBody>
          <a:bodyPr/>
          <a:lstStyle/>
          <a:p>
            <a:r>
              <a:rPr lang="pt-BR" dirty="0"/>
              <a:t>Sistema multiprocessadores</a:t>
            </a:r>
            <a:br>
              <a:rPr lang="pt-BR" dirty="0"/>
            </a:br>
            <a:endParaRPr lang="pt-BR" dirty="0"/>
          </a:p>
        </p:txBody>
      </p:sp>
      <p:sp>
        <p:nvSpPr>
          <p:cNvPr id="3" name="Espaço Reservado para Data 2">
            <a:extLst>
              <a:ext uri="{FF2B5EF4-FFF2-40B4-BE49-F238E27FC236}">
                <a16:creationId xmlns:a16="http://schemas.microsoft.com/office/drawing/2014/main" id="{D6EB1D68-A7DA-4B11-8E40-DEA27128EE3C}"/>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529F66EC-CA15-45B2-B02D-226C64AA3461}"/>
              </a:ext>
            </a:extLst>
          </p:cNvPr>
          <p:cNvSpPr/>
          <p:nvPr/>
        </p:nvSpPr>
        <p:spPr>
          <a:xfrm>
            <a:off x="450778" y="1464426"/>
            <a:ext cx="11638625" cy="5632311"/>
          </a:xfrm>
          <a:prstGeom prst="rect">
            <a:avLst/>
          </a:prstGeom>
        </p:spPr>
        <p:txBody>
          <a:bodyPr wrap="square">
            <a:spAutoFit/>
          </a:bodyPr>
          <a:lstStyle/>
          <a:p>
            <a:pPr algn="just"/>
            <a:r>
              <a:rPr lang="pt-BR" sz="2400" dirty="0"/>
              <a:t>Os sistemas multiprocessadores – dois ou mais processadores trabalhando juntos – podem ser divididos em duas partes:</a:t>
            </a:r>
          </a:p>
          <a:p>
            <a:pPr algn="just"/>
            <a:endParaRPr lang="pt-BR" sz="2400" dirty="0"/>
          </a:p>
          <a:p>
            <a:pPr marL="285750" indent="-285750" algn="just">
              <a:buFont typeface="Arial" panose="020B0604020202020204" pitchFamily="34" charset="0"/>
              <a:buChar char="•"/>
            </a:pPr>
            <a:r>
              <a:rPr lang="pt-BR" sz="2400" dirty="0"/>
              <a:t>Sistemas fortemente acoplados;</a:t>
            </a:r>
          </a:p>
          <a:p>
            <a:pPr marL="285750" indent="-285750" algn="just">
              <a:buFont typeface="Arial" panose="020B0604020202020204" pitchFamily="34" charset="0"/>
              <a:buChar char="•"/>
            </a:pPr>
            <a:r>
              <a:rPr lang="pt-BR" sz="2400" dirty="0"/>
              <a:t>Sistemas fracamente acoplados.</a:t>
            </a:r>
          </a:p>
          <a:p>
            <a:pPr marL="285750" indent="-285750" algn="just">
              <a:buFont typeface="Arial" panose="020B0604020202020204" pitchFamily="34" charset="0"/>
              <a:buChar char="•"/>
            </a:pPr>
            <a:endParaRPr lang="pt-BR" sz="2400" dirty="0"/>
          </a:p>
          <a:p>
            <a:pPr algn="just"/>
            <a:r>
              <a:rPr lang="pt-BR" sz="2400" dirty="0"/>
              <a:t>Dentro de sistemas fortemente acoplados – memória única compartilhada por dois ou mais processadores, tendo um mesmo sistema operacional gerenciando todos os processadores –, encontramos mais duas divisões:</a:t>
            </a:r>
          </a:p>
          <a:p>
            <a:pPr algn="just"/>
            <a:endParaRPr lang="pt-BR" sz="2400" dirty="0"/>
          </a:p>
          <a:p>
            <a:pPr marL="285750" indent="-285750" algn="just">
              <a:buFont typeface="Arial" panose="020B0604020202020204" pitchFamily="34" charset="0"/>
              <a:buChar char="•"/>
            </a:pPr>
            <a:r>
              <a:rPr lang="pt-BR" sz="2400" dirty="0"/>
              <a:t>Sistemas simétricos – onde os processadores têm a mesma função;</a:t>
            </a:r>
          </a:p>
          <a:p>
            <a:pPr marL="285750" indent="-285750" algn="just">
              <a:buFont typeface="Arial" panose="020B0604020202020204" pitchFamily="34" charset="0"/>
              <a:buChar char="•"/>
            </a:pPr>
            <a:r>
              <a:rPr lang="pt-BR" sz="2400" dirty="0"/>
              <a:t>Sistemas assimétricos – onde um processador (mestre) pode executar serviços do sistema operacional.</a:t>
            </a:r>
          </a:p>
          <a:p>
            <a:pPr algn="just"/>
            <a:endParaRPr lang="pt-BR" sz="2400" dirty="0"/>
          </a:p>
          <a:p>
            <a:pPr algn="just"/>
            <a:endParaRPr lang="pt-BR" sz="2400" dirty="0"/>
          </a:p>
        </p:txBody>
      </p:sp>
    </p:spTree>
    <p:extLst>
      <p:ext uri="{BB962C8B-B14F-4D97-AF65-F5344CB8AC3E}">
        <p14:creationId xmlns:p14="http://schemas.microsoft.com/office/powerpoint/2010/main" val="87598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36AA4-D20E-45D1-84F2-46C347ED2690}"/>
              </a:ext>
            </a:extLst>
          </p:cNvPr>
          <p:cNvSpPr>
            <a:spLocks noGrp="1"/>
          </p:cNvSpPr>
          <p:nvPr>
            <p:ph type="title"/>
          </p:nvPr>
        </p:nvSpPr>
        <p:spPr>
          <a:xfrm>
            <a:off x="1066800" y="642594"/>
            <a:ext cx="10058400" cy="908414"/>
          </a:xfrm>
        </p:spPr>
        <p:txBody>
          <a:bodyPr>
            <a:normAutofit fontScale="90000"/>
          </a:bodyPr>
          <a:lstStyle/>
          <a:p>
            <a:r>
              <a:rPr lang="pt-BR" dirty="0"/>
              <a:t>Sistema multiprocessadores</a:t>
            </a:r>
            <a:br>
              <a:rPr lang="pt-BR" dirty="0"/>
            </a:br>
            <a:endParaRPr lang="pt-BR" dirty="0"/>
          </a:p>
        </p:txBody>
      </p:sp>
      <p:sp>
        <p:nvSpPr>
          <p:cNvPr id="3" name="Espaço Reservado para Data 2">
            <a:extLst>
              <a:ext uri="{FF2B5EF4-FFF2-40B4-BE49-F238E27FC236}">
                <a16:creationId xmlns:a16="http://schemas.microsoft.com/office/drawing/2014/main" id="{D6EB1D68-A7DA-4B11-8E40-DEA27128EE3C}"/>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529F66EC-CA15-45B2-B02D-226C64AA3461}"/>
              </a:ext>
            </a:extLst>
          </p:cNvPr>
          <p:cNvSpPr/>
          <p:nvPr/>
        </p:nvSpPr>
        <p:spPr>
          <a:xfrm>
            <a:off x="450644" y="1224848"/>
            <a:ext cx="11290712" cy="6740307"/>
          </a:xfrm>
          <a:prstGeom prst="rect">
            <a:avLst/>
          </a:prstGeom>
        </p:spPr>
        <p:txBody>
          <a:bodyPr wrap="square">
            <a:spAutoFit/>
          </a:bodyPr>
          <a:lstStyle/>
          <a:p>
            <a:pPr algn="just"/>
            <a:r>
              <a:rPr lang="pt-BR" sz="2400" dirty="0"/>
              <a:t>Dentro de sistemas fracamente acoplados – mais de dois sistemas operacionais que são ligados por canal de comunicação, tendo hardware e sistemas operacionais independentes – temos:</a:t>
            </a:r>
          </a:p>
          <a:p>
            <a:pPr algn="just"/>
            <a:endParaRPr lang="pt-BR" sz="2400" dirty="0"/>
          </a:p>
          <a:p>
            <a:pPr algn="just"/>
            <a:r>
              <a:rPr lang="pt-BR" sz="2400" dirty="0"/>
              <a:t>Sistemas operacionais de rede – cada sistema, também chamado host ou nó, possui seus próprios recursos de hardware, como processadores, memória e dispositivos de entrada e saída. Os nós são totalmente independentes dos terminais, sendo interconectados por uma rede de comunicação de dados, formando uma rede de computadores. Os sistemas operacionais de rede são utilizados tanto em redes locais (Local </a:t>
            </a:r>
            <a:r>
              <a:rPr lang="pt-BR" sz="2400" dirty="0" err="1"/>
              <a:t>Area</a:t>
            </a:r>
            <a:r>
              <a:rPr lang="pt-BR" sz="2400" dirty="0"/>
              <a:t> Network - LAN), como em redes distribuídas (</a:t>
            </a:r>
            <a:r>
              <a:rPr lang="pt-BR" sz="2400" dirty="0" err="1"/>
              <a:t>Wide</a:t>
            </a:r>
            <a:r>
              <a:rPr lang="pt-BR" sz="2400" dirty="0"/>
              <a:t> </a:t>
            </a:r>
            <a:r>
              <a:rPr lang="pt-BR" sz="2400" dirty="0" err="1"/>
              <a:t>Area</a:t>
            </a:r>
            <a:r>
              <a:rPr lang="pt-BR" sz="2400" dirty="0"/>
              <a:t> Network - WAN). A ligação entre os diversos nós é feita por uma interface de rede que permite o acesso aos demais componentes da rede. Não existe um limite máximo para o número de nós que podem fazer parte de uma rede de computadores..</a:t>
            </a:r>
          </a:p>
          <a:p>
            <a:pPr algn="just"/>
            <a:endParaRPr lang="pt-BR" sz="2400" dirty="0"/>
          </a:p>
          <a:p>
            <a:pPr algn="just"/>
            <a:r>
              <a:rPr lang="pt-BR" sz="2400" dirty="0"/>
              <a:t> </a:t>
            </a:r>
          </a:p>
          <a:p>
            <a:pPr algn="just"/>
            <a:endParaRPr lang="pt-BR" sz="2400" dirty="0"/>
          </a:p>
          <a:p>
            <a:pPr algn="just"/>
            <a:r>
              <a:rPr lang="pt-BR" sz="2400" dirty="0"/>
              <a:t>.</a:t>
            </a:r>
          </a:p>
        </p:txBody>
      </p:sp>
    </p:spTree>
    <p:extLst>
      <p:ext uri="{BB962C8B-B14F-4D97-AF65-F5344CB8AC3E}">
        <p14:creationId xmlns:p14="http://schemas.microsoft.com/office/powerpoint/2010/main" val="290819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36AA4-D20E-45D1-84F2-46C347ED2690}"/>
              </a:ext>
            </a:extLst>
          </p:cNvPr>
          <p:cNvSpPr>
            <a:spLocks noGrp="1"/>
          </p:cNvSpPr>
          <p:nvPr>
            <p:ph type="title"/>
          </p:nvPr>
        </p:nvSpPr>
        <p:spPr/>
        <p:txBody>
          <a:bodyPr/>
          <a:lstStyle/>
          <a:p>
            <a:r>
              <a:rPr lang="pt-BR" dirty="0"/>
              <a:t>Sistema multiprocessadores</a:t>
            </a:r>
            <a:br>
              <a:rPr lang="pt-BR" dirty="0"/>
            </a:br>
            <a:endParaRPr lang="pt-BR" dirty="0"/>
          </a:p>
        </p:txBody>
      </p:sp>
      <p:sp>
        <p:nvSpPr>
          <p:cNvPr id="3" name="Espaço Reservado para Data 2">
            <a:extLst>
              <a:ext uri="{FF2B5EF4-FFF2-40B4-BE49-F238E27FC236}">
                <a16:creationId xmlns:a16="http://schemas.microsoft.com/office/drawing/2014/main" id="{D6EB1D68-A7DA-4B11-8E40-DEA27128EE3C}"/>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529F66EC-CA15-45B2-B02D-226C64AA3461}"/>
              </a:ext>
            </a:extLst>
          </p:cNvPr>
          <p:cNvSpPr/>
          <p:nvPr/>
        </p:nvSpPr>
        <p:spPr>
          <a:xfrm>
            <a:off x="752353" y="1664686"/>
            <a:ext cx="10966621" cy="4524315"/>
          </a:xfrm>
          <a:prstGeom prst="rect">
            <a:avLst/>
          </a:prstGeom>
        </p:spPr>
        <p:txBody>
          <a:bodyPr wrap="square">
            <a:spAutoFit/>
          </a:bodyPr>
          <a:lstStyle/>
          <a:p>
            <a:pPr algn="just"/>
            <a:endParaRPr lang="pt-BR" sz="2400" dirty="0"/>
          </a:p>
          <a:p>
            <a:pPr algn="just"/>
            <a:r>
              <a:rPr lang="pt-BR" sz="2400" dirty="0"/>
              <a:t>Na Internet, cada host pode estar processando um sistema operacional diferente, mas todos estão se comunicando através do mesmo protocolo de rede, no caso, os protocolos da família TCP/IP (</a:t>
            </a:r>
            <a:r>
              <a:rPr lang="pt-BR" sz="2400" dirty="0" err="1"/>
              <a:t>Transmission</a:t>
            </a:r>
            <a:r>
              <a:rPr lang="pt-BR" sz="2400" dirty="0"/>
              <a:t> </a:t>
            </a:r>
            <a:r>
              <a:rPr lang="pt-BR" sz="2400" dirty="0" err="1"/>
              <a:t>Control</a:t>
            </a:r>
            <a:r>
              <a:rPr lang="pt-BR" sz="2400" dirty="0"/>
              <a:t> </a:t>
            </a:r>
            <a:r>
              <a:rPr lang="pt-BR" sz="2400" dirty="0" err="1"/>
              <a:t>Protocol</a:t>
            </a:r>
            <a:r>
              <a:rPr lang="pt-BR" sz="2400" dirty="0"/>
              <a:t>/Internet </a:t>
            </a:r>
            <a:r>
              <a:rPr lang="pt-BR" sz="2400" dirty="0" err="1"/>
              <a:t>Protocol</a:t>
            </a:r>
            <a:r>
              <a:rPr lang="pt-BR" sz="2400" dirty="0"/>
              <a:t>).</a:t>
            </a:r>
          </a:p>
          <a:p>
            <a:pPr algn="just"/>
            <a:endParaRPr lang="pt-BR" sz="2400" dirty="0"/>
          </a:p>
          <a:p>
            <a:pPr algn="just"/>
            <a:endParaRPr lang="pt-BR" sz="2400" dirty="0"/>
          </a:p>
          <a:p>
            <a:pPr algn="just"/>
            <a:r>
              <a:rPr lang="pt-BR" sz="2400" dirty="0"/>
              <a:t>Sistemas operacionais distribuídos – computadores independentes que parecem um único computador aos olhos do usuário; Trata-se de um conjunto de processos que são executados de forma concorrente, cada um dos quais acessando um subconjunto de recursos do sistema. E essa comunicação é feita em forma de envio de mensagens.</a:t>
            </a:r>
          </a:p>
        </p:txBody>
      </p:sp>
    </p:spTree>
    <p:extLst>
      <p:ext uri="{BB962C8B-B14F-4D97-AF65-F5344CB8AC3E}">
        <p14:creationId xmlns:p14="http://schemas.microsoft.com/office/powerpoint/2010/main" val="166300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90D43-0EBE-4580-8098-773FB39832C7}"/>
              </a:ext>
            </a:extLst>
          </p:cNvPr>
          <p:cNvSpPr>
            <a:spLocks noGrp="1"/>
          </p:cNvSpPr>
          <p:nvPr>
            <p:ph type="title"/>
          </p:nvPr>
        </p:nvSpPr>
        <p:spPr/>
        <p:txBody>
          <a:bodyPr>
            <a:normAutofit fontScale="90000"/>
          </a:bodyPr>
          <a:lstStyle/>
          <a:p>
            <a:r>
              <a:rPr lang="pt-BR" dirty="0"/>
              <a:t>Sistema </a:t>
            </a:r>
            <a:r>
              <a:rPr lang="pt-BR" dirty="0" err="1"/>
              <a:t>Multi-programado</a:t>
            </a:r>
            <a:r>
              <a:rPr lang="pt-BR" dirty="0"/>
              <a:t> para Tempo Real</a:t>
            </a:r>
            <a:br>
              <a:rPr lang="pt-BR" dirty="0"/>
            </a:br>
            <a:endParaRPr lang="pt-BR" dirty="0"/>
          </a:p>
        </p:txBody>
      </p:sp>
      <p:sp>
        <p:nvSpPr>
          <p:cNvPr id="3" name="Espaço Reservado para Data 2">
            <a:extLst>
              <a:ext uri="{FF2B5EF4-FFF2-40B4-BE49-F238E27FC236}">
                <a16:creationId xmlns:a16="http://schemas.microsoft.com/office/drawing/2014/main" id="{26FF437C-75E9-4012-A245-B4761A78DF97}"/>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9854B8A5-B4E7-4DCE-9540-9FF0331773A1}"/>
              </a:ext>
            </a:extLst>
          </p:cNvPr>
          <p:cNvSpPr/>
          <p:nvPr/>
        </p:nvSpPr>
        <p:spPr>
          <a:xfrm>
            <a:off x="773837" y="2014194"/>
            <a:ext cx="10644326" cy="2677656"/>
          </a:xfrm>
          <a:prstGeom prst="rect">
            <a:avLst/>
          </a:prstGeom>
        </p:spPr>
        <p:txBody>
          <a:bodyPr wrap="square">
            <a:spAutoFit/>
          </a:bodyPr>
          <a:lstStyle/>
          <a:p>
            <a:pPr algn="just"/>
            <a:r>
              <a:rPr lang="pt-BR" sz="2400" dirty="0"/>
              <a:t>Os sistemas </a:t>
            </a:r>
            <a:r>
              <a:rPr lang="pt-BR" sz="2400" dirty="0" err="1"/>
              <a:t>multi-programado</a:t>
            </a:r>
            <a:r>
              <a:rPr lang="pt-BR" sz="2400" dirty="0"/>
              <a:t> para tempo real além de serem sistemas </a:t>
            </a:r>
            <a:r>
              <a:rPr lang="pt-BR" sz="2400" dirty="0" err="1"/>
              <a:t>multiprogramados</a:t>
            </a:r>
            <a:r>
              <a:rPr lang="pt-BR" sz="2400" dirty="0"/>
              <a:t>, possuem um tempo de resposta rígido e por isso são muito utilizados no controle de processos. Têm menos time-</a:t>
            </a:r>
            <a:r>
              <a:rPr lang="pt-BR" sz="2400" dirty="0" err="1"/>
              <a:t>slice</a:t>
            </a:r>
            <a:r>
              <a:rPr lang="pt-BR" sz="2400" dirty="0"/>
              <a:t> e mais prioridade, ademais, seus processos são ativados por sensores.</a:t>
            </a:r>
          </a:p>
          <a:p>
            <a:pPr algn="just"/>
            <a:endParaRPr lang="pt-BR" sz="2400" dirty="0"/>
          </a:p>
          <a:p>
            <a:pPr algn="just"/>
            <a:r>
              <a:rPr lang="pt-BR" sz="2400" dirty="0"/>
              <a:t>A aplicação deste tipo de sistema está em máquinas de usinas, refinarias, tráfego aéreo, etc.</a:t>
            </a:r>
          </a:p>
        </p:txBody>
      </p:sp>
    </p:spTree>
    <p:extLst>
      <p:ext uri="{BB962C8B-B14F-4D97-AF65-F5344CB8AC3E}">
        <p14:creationId xmlns:p14="http://schemas.microsoft.com/office/powerpoint/2010/main" val="262040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C1F70-8495-4495-9EA3-5CFB447FF782}"/>
              </a:ext>
            </a:extLst>
          </p:cNvPr>
          <p:cNvSpPr>
            <a:spLocks noGrp="1"/>
          </p:cNvSpPr>
          <p:nvPr>
            <p:ph type="title"/>
          </p:nvPr>
        </p:nvSpPr>
        <p:spPr>
          <a:xfrm>
            <a:off x="898125" y="563861"/>
            <a:ext cx="10058400" cy="929273"/>
          </a:xfrm>
        </p:spPr>
        <p:txBody>
          <a:bodyPr>
            <a:normAutofit fontScale="90000"/>
          </a:bodyPr>
          <a:lstStyle/>
          <a:p>
            <a:r>
              <a:rPr lang="pt-BR" dirty="0"/>
              <a:t>Exemplos de Sistemas Operacionais</a:t>
            </a:r>
            <a:br>
              <a:rPr lang="pt-BR" dirty="0"/>
            </a:br>
            <a:endParaRPr lang="pt-BR" dirty="0"/>
          </a:p>
        </p:txBody>
      </p:sp>
      <p:sp>
        <p:nvSpPr>
          <p:cNvPr id="3" name="Espaço Reservado para Data 2">
            <a:extLst>
              <a:ext uri="{FF2B5EF4-FFF2-40B4-BE49-F238E27FC236}">
                <a16:creationId xmlns:a16="http://schemas.microsoft.com/office/drawing/2014/main" id="{87660764-9D12-485A-8344-E378273039BC}"/>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5FDE7A22-7420-4677-AE6D-EAD31D0CD92C}"/>
              </a:ext>
            </a:extLst>
          </p:cNvPr>
          <p:cNvSpPr/>
          <p:nvPr/>
        </p:nvSpPr>
        <p:spPr>
          <a:xfrm>
            <a:off x="559995" y="1028497"/>
            <a:ext cx="4375212" cy="5632311"/>
          </a:xfrm>
          <a:prstGeom prst="rect">
            <a:avLst/>
          </a:prstGeom>
        </p:spPr>
        <p:txBody>
          <a:bodyPr wrap="square">
            <a:spAutoFit/>
          </a:bodyPr>
          <a:lstStyle/>
          <a:p>
            <a:r>
              <a:rPr lang="pt-BR" sz="2400" dirty="0"/>
              <a:t>Para desktop/servidores</a:t>
            </a:r>
          </a:p>
          <a:p>
            <a:endParaRPr lang="pt-BR" sz="2400" dirty="0"/>
          </a:p>
          <a:p>
            <a:r>
              <a:rPr lang="pt-BR" sz="2400" dirty="0" err="1"/>
              <a:t>BeOS</a:t>
            </a:r>
            <a:r>
              <a:rPr lang="pt-BR" sz="2400" dirty="0"/>
              <a:t> †</a:t>
            </a:r>
          </a:p>
          <a:p>
            <a:r>
              <a:rPr lang="pt-BR" sz="2400" dirty="0" err="1"/>
              <a:t>CentOS</a:t>
            </a:r>
            <a:endParaRPr lang="pt-BR" sz="2400" dirty="0"/>
          </a:p>
          <a:p>
            <a:r>
              <a:rPr lang="pt-BR" sz="2400" dirty="0"/>
              <a:t>CP/M †</a:t>
            </a:r>
          </a:p>
          <a:p>
            <a:r>
              <a:rPr lang="pt-BR" sz="2400" dirty="0" err="1"/>
              <a:t>DaVinci</a:t>
            </a:r>
            <a:r>
              <a:rPr lang="pt-BR" sz="2400" dirty="0"/>
              <a:t> OS</a:t>
            </a:r>
          </a:p>
          <a:p>
            <a:r>
              <a:rPr lang="pt-BR" sz="2400" dirty="0"/>
              <a:t>Debian</a:t>
            </a:r>
          </a:p>
          <a:p>
            <a:r>
              <a:rPr lang="pt-BR" sz="2400" dirty="0" err="1"/>
              <a:t>Arch</a:t>
            </a:r>
            <a:r>
              <a:rPr lang="pt-BR" sz="2400" dirty="0"/>
              <a:t> Linux</a:t>
            </a:r>
          </a:p>
          <a:p>
            <a:r>
              <a:rPr lang="pt-BR" sz="2400" dirty="0" err="1"/>
              <a:t>Manjaro</a:t>
            </a:r>
            <a:r>
              <a:rPr lang="pt-BR" sz="2400" dirty="0"/>
              <a:t> Linux</a:t>
            </a:r>
          </a:p>
          <a:p>
            <a:r>
              <a:rPr lang="pt-BR" sz="2400" dirty="0" err="1"/>
              <a:t>Sabayon</a:t>
            </a:r>
            <a:r>
              <a:rPr lang="pt-BR" sz="2400" dirty="0"/>
              <a:t> Linux</a:t>
            </a:r>
          </a:p>
          <a:p>
            <a:r>
              <a:rPr lang="pt-BR" sz="2400" dirty="0" err="1"/>
              <a:t>SolusOS</a:t>
            </a:r>
            <a:endParaRPr lang="pt-BR" sz="2400" dirty="0"/>
          </a:p>
          <a:p>
            <a:r>
              <a:rPr lang="pt-BR" sz="2400" dirty="0" err="1"/>
              <a:t>DragonflyBSD</a:t>
            </a:r>
            <a:endParaRPr lang="pt-BR" sz="2400" dirty="0"/>
          </a:p>
          <a:p>
            <a:r>
              <a:rPr lang="pt-BR" sz="2400" dirty="0" err="1"/>
              <a:t>eComStation</a:t>
            </a:r>
            <a:endParaRPr lang="pt-BR" sz="2400" dirty="0"/>
          </a:p>
          <a:p>
            <a:r>
              <a:rPr lang="pt-BR" sz="2400" dirty="0"/>
              <a:t>Fedora</a:t>
            </a:r>
          </a:p>
          <a:p>
            <a:r>
              <a:rPr lang="pt-BR" sz="2400" dirty="0"/>
              <a:t>FreeBSD</a:t>
            </a:r>
          </a:p>
        </p:txBody>
      </p:sp>
      <p:sp>
        <p:nvSpPr>
          <p:cNvPr id="5" name="CaixaDeTexto 4">
            <a:extLst>
              <a:ext uri="{FF2B5EF4-FFF2-40B4-BE49-F238E27FC236}">
                <a16:creationId xmlns:a16="http://schemas.microsoft.com/office/drawing/2014/main" id="{5A805994-7F68-414A-838C-CBD7C0A70D5D}"/>
              </a:ext>
            </a:extLst>
          </p:cNvPr>
          <p:cNvSpPr txBox="1"/>
          <p:nvPr/>
        </p:nvSpPr>
        <p:spPr>
          <a:xfrm>
            <a:off x="4649477" y="1651647"/>
            <a:ext cx="2893045" cy="4893647"/>
          </a:xfrm>
          <a:prstGeom prst="rect">
            <a:avLst/>
          </a:prstGeom>
          <a:noFill/>
        </p:spPr>
        <p:txBody>
          <a:bodyPr wrap="square" rtlCol="0">
            <a:spAutoFit/>
          </a:bodyPr>
          <a:lstStyle/>
          <a:p>
            <a:r>
              <a:rPr lang="pt-BR" sz="2400" dirty="0" err="1"/>
              <a:t>FreeDOS</a:t>
            </a:r>
            <a:endParaRPr lang="pt-BR" sz="2400" dirty="0"/>
          </a:p>
          <a:p>
            <a:r>
              <a:rPr lang="pt-BR" sz="2400" dirty="0" err="1"/>
              <a:t>Gentoo</a:t>
            </a:r>
            <a:endParaRPr lang="pt-BR" sz="2400" dirty="0"/>
          </a:p>
          <a:p>
            <a:r>
              <a:rPr lang="pt-BR" sz="2400" dirty="0" err="1"/>
              <a:t>Haiku</a:t>
            </a:r>
            <a:endParaRPr lang="pt-BR" sz="2400" dirty="0"/>
          </a:p>
          <a:p>
            <a:r>
              <a:rPr lang="pt-BR" sz="2400" dirty="0"/>
              <a:t>Inferno</a:t>
            </a:r>
          </a:p>
          <a:p>
            <a:r>
              <a:rPr lang="pt-BR" sz="2400" dirty="0"/>
              <a:t>Linux </a:t>
            </a:r>
            <a:r>
              <a:rPr lang="pt-BR" sz="2400" dirty="0" err="1"/>
              <a:t>Mint</a:t>
            </a:r>
            <a:endParaRPr lang="pt-BR" sz="2400" dirty="0"/>
          </a:p>
          <a:p>
            <a:r>
              <a:rPr lang="pt-BR" sz="2400" dirty="0" err="1"/>
              <a:t>macOS</a:t>
            </a:r>
            <a:endParaRPr lang="pt-BR" sz="2400" dirty="0"/>
          </a:p>
          <a:p>
            <a:r>
              <a:rPr lang="pt-BR" sz="2400" dirty="0"/>
              <a:t>Mac OS Classic †</a:t>
            </a:r>
          </a:p>
          <a:p>
            <a:r>
              <a:rPr lang="pt-BR" sz="2400" dirty="0" err="1"/>
              <a:t>Mageia</a:t>
            </a:r>
            <a:endParaRPr lang="pt-BR" sz="2400" dirty="0"/>
          </a:p>
          <a:p>
            <a:r>
              <a:rPr lang="pt-BR" sz="2400" dirty="0" err="1"/>
              <a:t>MenuetOS</a:t>
            </a:r>
            <a:endParaRPr lang="pt-BR" sz="2400" dirty="0"/>
          </a:p>
          <a:p>
            <a:r>
              <a:rPr lang="pt-BR" sz="2400" dirty="0"/>
              <a:t>MINIX</a:t>
            </a:r>
          </a:p>
          <a:p>
            <a:r>
              <a:rPr lang="pt-BR" sz="2400" dirty="0"/>
              <a:t>MS-DOS †</a:t>
            </a:r>
          </a:p>
          <a:p>
            <a:r>
              <a:rPr lang="pt-BR" sz="2400" dirty="0" err="1"/>
              <a:t>NetBSD</a:t>
            </a:r>
            <a:endParaRPr lang="pt-BR" sz="2400" dirty="0"/>
          </a:p>
          <a:p>
            <a:r>
              <a:rPr lang="pt-BR" sz="2400" dirty="0" err="1"/>
              <a:t>NeXTStep</a:t>
            </a:r>
            <a:r>
              <a:rPr lang="pt-BR" sz="2400" dirty="0"/>
              <a:t> †</a:t>
            </a:r>
          </a:p>
        </p:txBody>
      </p:sp>
      <p:sp>
        <p:nvSpPr>
          <p:cNvPr id="6" name="CaixaDeTexto 5">
            <a:extLst>
              <a:ext uri="{FF2B5EF4-FFF2-40B4-BE49-F238E27FC236}">
                <a16:creationId xmlns:a16="http://schemas.microsoft.com/office/drawing/2014/main" id="{27C106B5-D380-43B4-8DBF-17CC716B0C74}"/>
              </a:ext>
            </a:extLst>
          </p:cNvPr>
          <p:cNvSpPr txBox="1"/>
          <p:nvPr/>
        </p:nvSpPr>
        <p:spPr>
          <a:xfrm>
            <a:off x="8577309" y="1651647"/>
            <a:ext cx="2379216" cy="4893647"/>
          </a:xfrm>
          <a:prstGeom prst="rect">
            <a:avLst/>
          </a:prstGeom>
          <a:noFill/>
        </p:spPr>
        <p:txBody>
          <a:bodyPr wrap="square" rtlCol="0">
            <a:spAutoFit/>
          </a:bodyPr>
          <a:lstStyle/>
          <a:p>
            <a:r>
              <a:rPr lang="pt-BR" sz="2400" dirty="0" err="1"/>
              <a:t>OpenBSD</a:t>
            </a:r>
            <a:endParaRPr lang="pt-BR" sz="2400" dirty="0"/>
          </a:p>
          <a:p>
            <a:r>
              <a:rPr lang="pt-BR" sz="2400" dirty="0"/>
              <a:t>OS/2 †</a:t>
            </a:r>
          </a:p>
          <a:p>
            <a:r>
              <a:rPr lang="pt-BR" sz="2400" dirty="0" err="1"/>
              <a:t>OpenSuSE</a:t>
            </a:r>
            <a:endParaRPr lang="pt-BR" sz="2400" dirty="0"/>
          </a:p>
          <a:p>
            <a:r>
              <a:rPr lang="pt-BR" sz="2400" dirty="0" err="1"/>
              <a:t>PCLinuxOS</a:t>
            </a:r>
            <a:endParaRPr lang="pt-BR" sz="2400" dirty="0"/>
          </a:p>
          <a:p>
            <a:r>
              <a:rPr lang="pt-BR" sz="2400" dirty="0" err="1"/>
              <a:t>Plan</a:t>
            </a:r>
            <a:r>
              <a:rPr lang="pt-BR" sz="2400" dirty="0"/>
              <a:t> 9</a:t>
            </a:r>
          </a:p>
          <a:p>
            <a:r>
              <a:rPr lang="pt-BR" sz="2400" dirty="0" err="1"/>
              <a:t>ReactOS</a:t>
            </a:r>
            <a:endParaRPr lang="pt-BR" sz="2400" dirty="0"/>
          </a:p>
          <a:p>
            <a:r>
              <a:rPr lang="pt-BR" sz="2400" dirty="0" err="1"/>
              <a:t>Slackware</a:t>
            </a:r>
            <a:endParaRPr lang="pt-BR" sz="2400" dirty="0"/>
          </a:p>
          <a:p>
            <a:r>
              <a:rPr lang="pt-BR" sz="2400" dirty="0"/>
              <a:t>Solaris</a:t>
            </a:r>
          </a:p>
          <a:p>
            <a:r>
              <a:rPr lang="pt-BR" sz="2400" dirty="0"/>
              <a:t>Unix System V</a:t>
            </a:r>
          </a:p>
          <a:p>
            <a:r>
              <a:rPr lang="pt-BR" sz="2400" dirty="0"/>
              <a:t>Ubuntu</a:t>
            </a:r>
          </a:p>
          <a:p>
            <a:r>
              <a:rPr lang="pt-BR" sz="2400" dirty="0"/>
              <a:t>Microsoft Windows</a:t>
            </a:r>
          </a:p>
          <a:p>
            <a:r>
              <a:rPr lang="pt-BR" sz="2400" dirty="0" err="1"/>
              <a:t>Elementary</a:t>
            </a:r>
            <a:r>
              <a:rPr lang="pt-BR" sz="2400" dirty="0"/>
              <a:t> OS</a:t>
            </a:r>
          </a:p>
        </p:txBody>
      </p:sp>
    </p:spTree>
    <p:extLst>
      <p:ext uri="{BB962C8B-B14F-4D97-AF65-F5344CB8AC3E}">
        <p14:creationId xmlns:p14="http://schemas.microsoft.com/office/powerpoint/2010/main" val="222650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5DE07-22B8-4E1E-A554-3BC8EC47B34B}"/>
              </a:ext>
            </a:extLst>
          </p:cNvPr>
          <p:cNvSpPr>
            <a:spLocks noGrp="1"/>
          </p:cNvSpPr>
          <p:nvPr>
            <p:ph type="title"/>
          </p:nvPr>
        </p:nvSpPr>
        <p:spPr/>
        <p:txBody>
          <a:bodyPr/>
          <a:lstStyle/>
          <a:p>
            <a:r>
              <a:rPr lang="pt-BR" dirty="0"/>
              <a:t>Exemplos de Sistemas Operacionais</a:t>
            </a:r>
          </a:p>
        </p:txBody>
      </p:sp>
      <p:sp>
        <p:nvSpPr>
          <p:cNvPr id="3" name="Espaço Reservado para Data 2">
            <a:extLst>
              <a:ext uri="{FF2B5EF4-FFF2-40B4-BE49-F238E27FC236}">
                <a16:creationId xmlns:a16="http://schemas.microsoft.com/office/drawing/2014/main" id="{62228AFB-EB51-4792-9520-DAAEA5E5E1AF}"/>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8ABC3DDA-B0C8-444A-843C-D43B37D921BF}"/>
              </a:ext>
            </a:extLst>
          </p:cNvPr>
          <p:cNvSpPr/>
          <p:nvPr/>
        </p:nvSpPr>
        <p:spPr>
          <a:xfrm>
            <a:off x="2453308" y="3168317"/>
            <a:ext cx="3287735" cy="3046988"/>
          </a:xfrm>
          <a:prstGeom prst="rect">
            <a:avLst/>
          </a:prstGeom>
        </p:spPr>
        <p:txBody>
          <a:bodyPr wrap="square">
            <a:spAutoFit/>
          </a:bodyPr>
          <a:lstStyle/>
          <a:p>
            <a:r>
              <a:rPr lang="pt-BR" sz="2400" dirty="0"/>
              <a:t>Android</a:t>
            </a:r>
          </a:p>
          <a:p>
            <a:r>
              <a:rPr lang="pt-BR" sz="2400" dirty="0" err="1"/>
              <a:t>Bada</a:t>
            </a:r>
            <a:endParaRPr lang="pt-BR" sz="2400" dirty="0"/>
          </a:p>
          <a:p>
            <a:r>
              <a:rPr lang="pt-BR" sz="2400" dirty="0" err="1"/>
              <a:t>Blackberry</a:t>
            </a:r>
            <a:r>
              <a:rPr lang="pt-BR" sz="2400" dirty="0"/>
              <a:t> OS</a:t>
            </a:r>
          </a:p>
          <a:p>
            <a:r>
              <a:rPr lang="pt-BR" sz="2400" dirty="0"/>
              <a:t>Firefox OS †</a:t>
            </a:r>
          </a:p>
          <a:p>
            <a:r>
              <a:rPr lang="pt-BR" sz="2400" dirty="0"/>
              <a:t>iOS</a:t>
            </a:r>
          </a:p>
          <a:p>
            <a:r>
              <a:rPr lang="pt-BR" sz="2400" dirty="0" err="1"/>
              <a:t>Maemo</a:t>
            </a:r>
            <a:endParaRPr lang="pt-BR" sz="2400" dirty="0"/>
          </a:p>
          <a:p>
            <a:r>
              <a:rPr lang="pt-BR" sz="2400" dirty="0" err="1"/>
              <a:t>MeeGo</a:t>
            </a:r>
            <a:endParaRPr lang="pt-BR" sz="2400" dirty="0"/>
          </a:p>
          <a:p>
            <a:r>
              <a:rPr lang="pt-BR" sz="2400" dirty="0" err="1"/>
              <a:t>Tizen</a:t>
            </a:r>
            <a:endParaRPr lang="pt-BR" sz="2400" dirty="0"/>
          </a:p>
        </p:txBody>
      </p:sp>
      <p:sp>
        <p:nvSpPr>
          <p:cNvPr id="5" name="CaixaDeTexto 4">
            <a:extLst>
              <a:ext uri="{FF2B5EF4-FFF2-40B4-BE49-F238E27FC236}">
                <a16:creationId xmlns:a16="http://schemas.microsoft.com/office/drawing/2014/main" id="{D7D041FC-3D02-4BAE-AE6B-F92998534F7D}"/>
              </a:ext>
            </a:extLst>
          </p:cNvPr>
          <p:cNvSpPr txBox="1"/>
          <p:nvPr/>
        </p:nvSpPr>
        <p:spPr>
          <a:xfrm>
            <a:off x="7256794" y="2984480"/>
            <a:ext cx="2263806" cy="3416320"/>
          </a:xfrm>
          <a:prstGeom prst="rect">
            <a:avLst/>
          </a:prstGeom>
          <a:noFill/>
        </p:spPr>
        <p:txBody>
          <a:bodyPr wrap="square" rtlCol="0">
            <a:spAutoFit/>
          </a:bodyPr>
          <a:lstStyle/>
          <a:p>
            <a:r>
              <a:rPr lang="pt-BR" sz="2400" dirty="0"/>
              <a:t>Ubuntu Touch</a:t>
            </a:r>
          </a:p>
          <a:p>
            <a:r>
              <a:rPr lang="pt-BR" sz="2400" dirty="0" err="1"/>
              <a:t>WebOS</a:t>
            </a:r>
            <a:endParaRPr lang="pt-BR" sz="2400" dirty="0"/>
          </a:p>
          <a:p>
            <a:r>
              <a:rPr lang="pt-BR" sz="2400" dirty="0"/>
              <a:t>Windows Mobile</a:t>
            </a:r>
          </a:p>
          <a:p>
            <a:r>
              <a:rPr lang="pt-BR" sz="2400" dirty="0"/>
              <a:t>Windows Phone</a:t>
            </a:r>
          </a:p>
          <a:p>
            <a:r>
              <a:rPr lang="pt-BR" sz="2400" dirty="0"/>
              <a:t>Symbian OS</a:t>
            </a:r>
          </a:p>
          <a:p>
            <a:r>
              <a:rPr lang="pt-BR" sz="2400" dirty="0"/>
              <a:t>RedHat</a:t>
            </a:r>
          </a:p>
          <a:p>
            <a:r>
              <a:rPr lang="pt-BR" sz="2400" dirty="0"/>
              <a:t>Harmony OS</a:t>
            </a:r>
          </a:p>
        </p:txBody>
      </p:sp>
      <p:sp>
        <p:nvSpPr>
          <p:cNvPr id="6" name="CaixaDeTexto 5">
            <a:extLst>
              <a:ext uri="{FF2B5EF4-FFF2-40B4-BE49-F238E27FC236}">
                <a16:creationId xmlns:a16="http://schemas.microsoft.com/office/drawing/2014/main" id="{9EF5902E-2CDA-47CA-8E08-2DCE8C4F4449}"/>
              </a:ext>
            </a:extLst>
          </p:cNvPr>
          <p:cNvSpPr txBox="1"/>
          <p:nvPr/>
        </p:nvSpPr>
        <p:spPr>
          <a:xfrm>
            <a:off x="1075472" y="2083838"/>
            <a:ext cx="8702233" cy="830997"/>
          </a:xfrm>
          <a:prstGeom prst="rect">
            <a:avLst/>
          </a:prstGeom>
          <a:noFill/>
        </p:spPr>
        <p:txBody>
          <a:bodyPr wrap="square" rtlCol="0">
            <a:spAutoFit/>
          </a:bodyPr>
          <a:lstStyle/>
          <a:p>
            <a:r>
              <a:rPr lang="pt-BR" sz="2400" dirty="0"/>
              <a:t>Para dispositivos móveis (tablets e smartphones)</a:t>
            </a:r>
          </a:p>
          <a:p>
            <a:endParaRPr lang="pt-BR" sz="2400" dirty="0"/>
          </a:p>
        </p:txBody>
      </p:sp>
    </p:spTree>
    <p:extLst>
      <p:ext uri="{BB962C8B-B14F-4D97-AF65-F5344CB8AC3E}">
        <p14:creationId xmlns:p14="http://schemas.microsoft.com/office/powerpoint/2010/main" val="133270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80FEC-3AAA-42CA-88C8-D0F8DA388A4C}"/>
              </a:ext>
            </a:extLst>
          </p:cNvPr>
          <p:cNvSpPr>
            <a:spLocks noGrp="1"/>
          </p:cNvSpPr>
          <p:nvPr>
            <p:ph type="title"/>
          </p:nvPr>
        </p:nvSpPr>
        <p:spPr>
          <a:xfrm>
            <a:off x="1066800" y="642594"/>
            <a:ext cx="10058400" cy="688495"/>
          </a:xfrm>
        </p:spPr>
        <p:txBody>
          <a:bodyPr>
            <a:normAutofit fontScale="90000"/>
          </a:bodyPr>
          <a:lstStyle/>
          <a:p>
            <a:r>
              <a:rPr lang="pt-BR" sz="4400" dirty="0"/>
              <a:t>Sistema Operacional</a:t>
            </a:r>
          </a:p>
        </p:txBody>
      </p:sp>
      <p:sp>
        <p:nvSpPr>
          <p:cNvPr id="3" name="Espaço Reservado para Data 2">
            <a:extLst>
              <a:ext uri="{FF2B5EF4-FFF2-40B4-BE49-F238E27FC236}">
                <a16:creationId xmlns:a16="http://schemas.microsoft.com/office/drawing/2014/main" id="{0BB17434-996C-4D3F-87ED-3315567BB209}"/>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305B6F6E-6534-4479-8C46-C81A701A3983}"/>
              </a:ext>
            </a:extLst>
          </p:cNvPr>
          <p:cNvSpPr/>
          <p:nvPr/>
        </p:nvSpPr>
        <p:spPr>
          <a:xfrm>
            <a:off x="439838" y="1704514"/>
            <a:ext cx="11308465" cy="4154984"/>
          </a:xfrm>
          <a:prstGeom prst="rect">
            <a:avLst/>
          </a:prstGeom>
        </p:spPr>
        <p:txBody>
          <a:bodyPr wrap="square">
            <a:spAutoFit/>
          </a:bodyPr>
          <a:lstStyle/>
          <a:p>
            <a:pPr algn="just"/>
            <a:r>
              <a:rPr lang="pt-BR" sz="2400" dirty="0"/>
              <a:t> É um programa ou um conjunto de programas cuja função é gerenciar os recursos do sistema (definir qual programa recebe atenção do processador, gerenciar memória, criar um sistema de arquivos, etc.), fornecendo uma interface entre o computador e o usuário.</a:t>
            </a:r>
          </a:p>
          <a:p>
            <a:endParaRPr lang="pt-BR" sz="2400" dirty="0"/>
          </a:p>
          <a:p>
            <a:pPr algn="just"/>
            <a:r>
              <a:rPr lang="pt-BR" sz="2400" dirty="0"/>
              <a:t>Embora possa ser executado imediatamente após a máquina ser ligada, a maioria dos computadores pessoais de hoje o executa através de outro programa armazenado em uma memória não-volátil ROM chamado BIOS (</a:t>
            </a:r>
            <a:r>
              <a:rPr lang="pt-BR" sz="2400" b="1" dirty="0"/>
              <a:t>Basic Input/Output System) </a:t>
            </a:r>
            <a:r>
              <a:rPr lang="pt-BR" sz="2400" dirty="0"/>
              <a:t>num processo chamado "</a:t>
            </a:r>
            <a:r>
              <a:rPr lang="pt-BR" sz="2400" dirty="0" err="1"/>
              <a:t>bootstrapping</a:t>
            </a:r>
            <a:r>
              <a:rPr lang="pt-BR" sz="2400" dirty="0"/>
              <a:t>", conceito em inglês usado para designar processos </a:t>
            </a:r>
            <a:r>
              <a:rPr lang="pt-BR" sz="2400" dirty="0" err="1"/>
              <a:t>autosustentáveis</a:t>
            </a:r>
            <a:r>
              <a:rPr lang="pt-BR" sz="2400" dirty="0"/>
              <a:t>, ou seja, capazes de prosseguirem sem ajuda externa. </a:t>
            </a:r>
          </a:p>
        </p:txBody>
      </p:sp>
    </p:spTree>
    <p:extLst>
      <p:ext uri="{BB962C8B-B14F-4D97-AF65-F5344CB8AC3E}">
        <p14:creationId xmlns:p14="http://schemas.microsoft.com/office/powerpoint/2010/main" val="55022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80FEC-3AAA-42CA-88C8-D0F8DA388A4C}"/>
              </a:ext>
            </a:extLst>
          </p:cNvPr>
          <p:cNvSpPr>
            <a:spLocks noGrp="1"/>
          </p:cNvSpPr>
          <p:nvPr>
            <p:ph type="title"/>
          </p:nvPr>
        </p:nvSpPr>
        <p:spPr>
          <a:xfrm>
            <a:off x="1066800" y="642594"/>
            <a:ext cx="10058400" cy="1061919"/>
          </a:xfrm>
        </p:spPr>
        <p:txBody>
          <a:bodyPr>
            <a:normAutofit/>
          </a:bodyPr>
          <a:lstStyle/>
          <a:p>
            <a:r>
              <a:rPr lang="pt-BR" sz="4400" dirty="0"/>
              <a:t>Sistema Operacional</a:t>
            </a:r>
          </a:p>
        </p:txBody>
      </p:sp>
      <p:sp>
        <p:nvSpPr>
          <p:cNvPr id="3" name="Espaço Reservado para Data 2">
            <a:extLst>
              <a:ext uri="{FF2B5EF4-FFF2-40B4-BE49-F238E27FC236}">
                <a16:creationId xmlns:a16="http://schemas.microsoft.com/office/drawing/2014/main" id="{0BB17434-996C-4D3F-87ED-3315567BB209}"/>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305B6F6E-6534-4479-8C46-C81A701A3983}"/>
              </a:ext>
            </a:extLst>
          </p:cNvPr>
          <p:cNvSpPr/>
          <p:nvPr/>
        </p:nvSpPr>
        <p:spPr>
          <a:xfrm>
            <a:off x="833437" y="2155926"/>
            <a:ext cx="10525125" cy="2308324"/>
          </a:xfrm>
          <a:prstGeom prst="rect">
            <a:avLst/>
          </a:prstGeom>
        </p:spPr>
        <p:txBody>
          <a:bodyPr wrap="square">
            <a:spAutoFit/>
          </a:bodyPr>
          <a:lstStyle/>
          <a:p>
            <a:pPr algn="just"/>
            <a:r>
              <a:rPr lang="pt-BR" sz="2400" dirty="0"/>
              <a:t>Após executar testes e iniciar os componentes da máquina (monitores, discos, </a:t>
            </a:r>
            <a:r>
              <a:rPr lang="pt-BR" sz="2400" dirty="0" err="1"/>
              <a:t>etc</a:t>
            </a:r>
            <a:r>
              <a:rPr lang="pt-BR" sz="2400" dirty="0"/>
              <a:t>), o BIOS procura pelo sistema operacional em alguma unidade de armazenamento, geralmente o Disco Rígido, e a partir daí, o sistema operacional "toma" o controle da máquina. O sistema operacional reveza sua execução com a de outros programas, como se estivesse vigiando, controlando e orquestrando todo o processo computacional.</a:t>
            </a:r>
          </a:p>
        </p:txBody>
      </p:sp>
    </p:spTree>
    <p:extLst>
      <p:ext uri="{BB962C8B-B14F-4D97-AF65-F5344CB8AC3E}">
        <p14:creationId xmlns:p14="http://schemas.microsoft.com/office/powerpoint/2010/main" val="278615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C260E-E9C3-4F95-95EE-F3970EBB1C82}"/>
              </a:ext>
            </a:extLst>
          </p:cNvPr>
          <p:cNvSpPr>
            <a:spLocks noGrp="1"/>
          </p:cNvSpPr>
          <p:nvPr>
            <p:ph type="title"/>
          </p:nvPr>
        </p:nvSpPr>
        <p:spPr>
          <a:xfrm>
            <a:off x="1066800" y="642595"/>
            <a:ext cx="10058400" cy="607472"/>
          </a:xfrm>
        </p:spPr>
        <p:txBody>
          <a:bodyPr>
            <a:normAutofit fontScale="90000"/>
          </a:bodyPr>
          <a:lstStyle/>
          <a:p>
            <a:r>
              <a:rPr lang="pt-BR" dirty="0"/>
              <a:t>Visão Geral</a:t>
            </a:r>
          </a:p>
        </p:txBody>
      </p:sp>
      <p:sp>
        <p:nvSpPr>
          <p:cNvPr id="3" name="Espaço Reservado para Data 2">
            <a:extLst>
              <a:ext uri="{FF2B5EF4-FFF2-40B4-BE49-F238E27FC236}">
                <a16:creationId xmlns:a16="http://schemas.microsoft.com/office/drawing/2014/main" id="{B7C70B99-7158-49BE-817A-4528180280AE}"/>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BF959656-669F-4A85-BEA3-69D41531083E}"/>
              </a:ext>
            </a:extLst>
          </p:cNvPr>
          <p:cNvSpPr/>
          <p:nvPr/>
        </p:nvSpPr>
        <p:spPr>
          <a:xfrm>
            <a:off x="467557" y="1250067"/>
            <a:ext cx="11256885" cy="5262979"/>
          </a:xfrm>
          <a:prstGeom prst="rect">
            <a:avLst/>
          </a:prstGeom>
        </p:spPr>
        <p:txBody>
          <a:bodyPr wrap="square">
            <a:spAutoFit/>
          </a:bodyPr>
          <a:lstStyle/>
          <a:p>
            <a:pPr algn="just"/>
            <a:r>
              <a:rPr lang="pt-BR" sz="2400" dirty="0"/>
              <a:t>Existem vários sistemas operativos/operacionais; entre eles, os mais utilizados no dia a dia, normalmente utilizados em computadores domésticos, são o Windows, Linux e </a:t>
            </a:r>
            <a:r>
              <a:rPr lang="pt-BR" sz="2400" dirty="0" err="1"/>
              <a:t>macOS</a:t>
            </a:r>
            <a:r>
              <a:rPr lang="pt-BR" sz="2400" dirty="0"/>
              <a:t>.</a:t>
            </a:r>
          </a:p>
          <a:p>
            <a:pPr algn="just"/>
            <a:endParaRPr lang="pt-BR" sz="2400" dirty="0"/>
          </a:p>
          <a:p>
            <a:pPr algn="just"/>
            <a:r>
              <a:rPr lang="pt-BR" sz="2400" dirty="0"/>
              <a:t>Um computador com o sistema operativo instalado poderá não dar acesso a todo o seu conteúdo dependendo do utilizador. Com um sistema operativo, podemos estabelecer permissões a vários utilizadores que trabalham com este. Existem dois tipos de contas que podem ser criadas num sistema operativo, as contas de Administrador e as contas limitadas.</a:t>
            </a:r>
          </a:p>
          <a:p>
            <a:pPr algn="just"/>
            <a:endParaRPr lang="pt-BR" sz="2400" dirty="0"/>
          </a:p>
          <a:p>
            <a:pPr algn="just"/>
            <a:r>
              <a:rPr lang="pt-BR" sz="2400" dirty="0"/>
              <a:t>A conta Administrador é uma conta que oferece todo o acesso à máquina, desde a gestão de pastas, ficheiros e software de trabalho ou entretenimento ao controle de todo o seu Hardware instalado.</a:t>
            </a:r>
          </a:p>
          <a:p>
            <a:pPr algn="just"/>
            <a:endParaRPr lang="pt-BR" sz="2400" dirty="0"/>
          </a:p>
        </p:txBody>
      </p:sp>
    </p:spTree>
    <p:extLst>
      <p:ext uri="{BB962C8B-B14F-4D97-AF65-F5344CB8AC3E}">
        <p14:creationId xmlns:p14="http://schemas.microsoft.com/office/powerpoint/2010/main" val="306084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C260E-E9C3-4F95-95EE-F3970EBB1C82}"/>
              </a:ext>
            </a:extLst>
          </p:cNvPr>
          <p:cNvSpPr>
            <a:spLocks noGrp="1"/>
          </p:cNvSpPr>
          <p:nvPr>
            <p:ph type="title"/>
          </p:nvPr>
        </p:nvSpPr>
        <p:spPr>
          <a:xfrm>
            <a:off x="1066799" y="479592"/>
            <a:ext cx="10058400" cy="595897"/>
          </a:xfrm>
        </p:spPr>
        <p:txBody>
          <a:bodyPr>
            <a:normAutofit fontScale="90000"/>
          </a:bodyPr>
          <a:lstStyle/>
          <a:p>
            <a:r>
              <a:rPr lang="pt-BR" dirty="0"/>
              <a:t>Visão Geral</a:t>
            </a:r>
          </a:p>
        </p:txBody>
      </p:sp>
      <p:sp>
        <p:nvSpPr>
          <p:cNvPr id="3" name="Espaço Reservado para Data 2">
            <a:extLst>
              <a:ext uri="{FF2B5EF4-FFF2-40B4-BE49-F238E27FC236}">
                <a16:creationId xmlns:a16="http://schemas.microsoft.com/office/drawing/2014/main" id="{B7C70B99-7158-49BE-817A-4528180280AE}"/>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BF959656-669F-4A85-BEA3-69D41531083E}"/>
              </a:ext>
            </a:extLst>
          </p:cNvPr>
          <p:cNvSpPr/>
          <p:nvPr/>
        </p:nvSpPr>
        <p:spPr>
          <a:xfrm>
            <a:off x="378779" y="1199516"/>
            <a:ext cx="11434439" cy="4893647"/>
          </a:xfrm>
          <a:prstGeom prst="rect">
            <a:avLst/>
          </a:prstGeom>
        </p:spPr>
        <p:txBody>
          <a:bodyPr wrap="square">
            <a:spAutoFit/>
          </a:bodyPr>
          <a:lstStyle/>
          <a:p>
            <a:pPr algn="just"/>
            <a:r>
              <a:rPr lang="pt-BR" sz="2400" dirty="0"/>
              <a:t>A conta Limitada é uma conta que não tem permissões para acessar algumas pastas ou instalar software que seja instalado na raiz do sistema ou então que tenha ligação com algum Hardware que altere o seu funcionamento normal ou personalizado pelo Administrador.</a:t>
            </a:r>
          </a:p>
          <a:p>
            <a:pPr algn="just"/>
            <a:endParaRPr lang="pt-BR" sz="2400" dirty="0"/>
          </a:p>
          <a:p>
            <a:pPr algn="just"/>
            <a:r>
              <a:rPr lang="pt-BR" sz="2400" dirty="0"/>
              <a:t>Poderemos ter acesso a vários processos do sistema operativo a partir do gestor de tarefas, onde se encontram todos os processos que estão em funcionamento desde o arranque do sistema operativo até a sua utilização atual. Pode-se também visualizar a utilização da memória por cada processo, no caso de o sistema operativo começar a mostrar erros ou falhas de acesso a programas tornando-se lento, pode-se verificar no gestor de tarefas qual dos processos estará bloqueado ou com elevado número de processamento que está a afetar o funcionamento normal da memória.</a:t>
            </a:r>
          </a:p>
        </p:txBody>
      </p:sp>
      <p:sp>
        <p:nvSpPr>
          <p:cNvPr id="5" name="CaixaDeTexto 4">
            <a:extLst>
              <a:ext uri="{FF2B5EF4-FFF2-40B4-BE49-F238E27FC236}">
                <a16:creationId xmlns:a16="http://schemas.microsoft.com/office/drawing/2014/main" id="{F0873F6B-7AC6-4527-A42D-54479C0EE0F5}"/>
              </a:ext>
            </a:extLst>
          </p:cNvPr>
          <p:cNvSpPr txBox="1"/>
          <p:nvPr/>
        </p:nvSpPr>
        <p:spPr>
          <a:xfrm>
            <a:off x="2558002" y="6093163"/>
            <a:ext cx="5648447" cy="369332"/>
          </a:xfrm>
          <a:prstGeom prst="rect">
            <a:avLst/>
          </a:prstGeom>
          <a:noFill/>
        </p:spPr>
        <p:txBody>
          <a:bodyPr wrap="square" rtlCol="0">
            <a:spAutoFit/>
          </a:bodyPr>
          <a:lstStyle/>
          <a:p>
            <a:r>
              <a:rPr lang="pt-BR" dirty="0" err="1"/>
              <a:t>Ctrl</a:t>
            </a:r>
            <a:r>
              <a:rPr lang="pt-BR" dirty="0"/>
              <a:t> + </a:t>
            </a:r>
            <a:r>
              <a:rPr lang="pt-BR" dirty="0" err="1"/>
              <a:t>Alt</a:t>
            </a:r>
            <a:r>
              <a:rPr lang="pt-BR" dirty="0"/>
              <a:t> +Delete (gerenciador de tarefas)</a:t>
            </a:r>
          </a:p>
        </p:txBody>
      </p:sp>
    </p:spTree>
    <p:extLst>
      <p:ext uri="{BB962C8B-B14F-4D97-AF65-F5344CB8AC3E}">
        <p14:creationId xmlns:p14="http://schemas.microsoft.com/office/powerpoint/2010/main" val="99507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27C5E-0965-44DE-8E56-4380F2E1C456}"/>
              </a:ext>
            </a:extLst>
          </p:cNvPr>
          <p:cNvSpPr>
            <a:spLocks noGrp="1"/>
          </p:cNvSpPr>
          <p:nvPr>
            <p:ph type="title"/>
          </p:nvPr>
        </p:nvSpPr>
        <p:spPr>
          <a:xfrm>
            <a:off x="1066800" y="642594"/>
            <a:ext cx="10058400" cy="956892"/>
          </a:xfrm>
        </p:spPr>
        <p:txBody>
          <a:bodyPr>
            <a:normAutofit fontScale="90000"/>
          </a:bodyPr>
          <a:lstStyle/>
          <a:p>
            <a:r>
              <a:rPr lang="pt-BR" dirty="0"/>
              <a:t>Sistemas Operacionais Modernos</a:t>
            </a:r>
            <a:br>
              <a:rPr lang="pt-BR" dirty="0"/>
            </a:br>
            <a:endParaRPr lang="pt-BR" dirty="0"/>
          </a:p>
        </p:txBody>
      </p:sp>
      <p:sp>
        <p:nvSpPr>
          <p:cNvPr id="3" name="Espaço Reservado para Data 2">
            <a:extLst>
              <a:ext uri="{FF2B5EF4-FFF2-40B4-BE49-F238E27FC236}">
                <a16:creationId xmlns:a16="http://schemas.microsoft.com/office/drawing/2014/main" id="{FACD6184-6232-4A09-BB53-94AD1583CE85}"/>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3289E634-D3CB-42D6-849C-C6EBB64CADFE}"/>
              </a:ext>
            </a:extLst>
          </p:cNvPr>
          <p:cNvSpPr/>
          <p:nvPr/>
        </p:nvSpPr>
        <p:spPr>
          <a:xfrm>
            <a:off x="458679" y="1601666"/>
            <a:ext cx="11274641" cy="4154984"/>
          </a:xfrm>
          <a:prstGeom prst="rect">
            <a:avLst/>
          </a:prstGeom>
        </p:spPr>
        <p:txBody>
          <a:bodyPr wrap="square">
            <a:spAutoFit/>
          </a:bodyPr>
          <a:lstStyle/>
          <a:p>
            <a:pPr algn="just"/>
            <a:endParaRPr lang="pt-BR" sz="2400" dirty="0"/>
          </a:p>
          <a:p>
            <a:pPr algn="just"/>
            <a:r>
              <a:rPr lang="pt-BR" sz="2400" dirty="0"/>
              <a:t>Um dos conceitos mais fundamentais dos Sistemas Operacionais Modernos é a distinção entre o programa e a atividade de executá-lo. O programa é apenas um conjunto estático de diretrizes e sua execução é uma atividade dinâmica.</a:t>
            </a:r>
          </a:p>
          <a:p>
            <a:pPr algn="just"/>
            <a:endParaRPr lang="pt-BR" sz="2400" dirty="0"/>
          </a:p>
          <a:p>
            <a:pPr algn="just"/>
            <a:r>
              <a:rPr lang="pt-BR" sz="2400" dirty="0"/>
              <a:t>Outra das diferenças que podemos observar entre um sistema operacional e aplicações convencionais é a forma com que suas rotinas são processadas em função do tempo. Um sistema operacional não é executado de forma estruturada. Suas rotinas são executadas concorrentemente em função de eventos assíncronos. Em outras palavras, eventos que podem ocorrer a qualquer momento.</a:t>
            </a:r>
          </a:p>
        </p:txBody>
      </p:sp>
    </p:spTree>
    <p:extLst>
      <p:ext uri="{BB962C8B-B14F-4D97-AF65-F5344CB8AC3E}">
        <p14:creationId xmlns:p14="http://schemas.microsoft.com/office/powerpoint/2010/main" val="157992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7C326-7D19-49CC-BB51-B1866771A4E4}"/>
              </a:ext>
            </a:extLst>
          </p:cNvPr>
          <p:cNvSpPr>
            <a:spLocks noGrp="1"/>
          </p:cNvSpPr>
          <p:nvPr>
            <p:ph type="title"/>
          </p:nvPr>
        </p:nvSpPr>
        <p:spPr/>
        <p:txBody>
          <a:bodyPr/>
          <a:lstStyle/>
          <a:p>
            <a:r>
              <a:rPr lang="pt-BR" dirty="0"/>
              <a:t>Estrutura em Camada</a:t>
            </a:r>
            <a:br>
              <a:rPr lang="pt-BR" dirty="0"/>
            </a:br>
            <a:endParaRPr lang="pt-BR" dirty="0"/>
          </a:p>
        </p:txBody>
      </p:sp>
      <p:sp>
        <p:nvSpPr>
          <p:cNvPr id="3" name="Espaço Reservado para Data 2">
            <a:extLst>
              <a:ext uri="{FF2B5EF4-FFF2-40B4-BE49-F238E27FC236}">
                <a16:creationId xmlns:a16="http://schemas.microsoft.com/office/drawing/2014/main" id="{902AD015-8AAC-4BF7-B4CC-5C53A8A3D5BA}"/>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D8E12862-9DF4-45F7-B6D6-558652336749}"/>
              </a:ext>
            </a:extLst>
          </p:cNvPr>
          <p:cNvSpPr/>
          <p:nvPr/>
        </p:nvSpPr>
        <p:spPr>
          <a:xfrm>
            <a:off x="574464" y="1691091"/>
            <a:ext cx="10733103" cy="4524315"/>
          </a:xfrm>
          <a:prstGeom prst="rect">
            <a:avLst/>
          </a:prstGeom>
        </p:spPr>
        <p:txBody>
          <a:bodyPr wrap="square">
            <a:spAutoFit/>
          </a:bodyPr>
          <a:lstStyle/>
          <a:p>
            <a:pPr algn="just"/>
            <a:r>
              <a:rPr lang="pt-BR" sz="2400" dirty="0"/>
              <a:t>A Estruturação em camadas é um modelo de Sistema Operacional que o divide em várias camadas sobrepostas. Cada camada proporciona um conjunto de funções que pode ser usado por outras camadas.</a:t>
            </a:r>
          </a:p>
          <a:p>
            <a:pPr algn="just"/>
            <a:endParaRPr lang="pt-BR" sz="2400" dirty="0"/>
          </a:p>
          <a:p>
            <a:pPr algn="just"/>
            <a:r>
              <a:rPr lang="pt-BR" sz="2400" dirty="0"/>
              <a:t>Uma das maiores vantagens desse modelo de camadas é isolar o sistema operacional, facilitando sua alteração e depuração, além de criar uma hierarquia de níveis de modos, protegendo as camadas mais internas.</a:t>
            </a:r>
          </a:p>
          <a:p>
            <a:pPr algn="just"/>
            <a:endParaRPr lang="pt-BR" sz="2400" dirty="0"/>
          </a:p>
          <a:p>
            <a:pPr algn="just"/>
            <a:r>
              <a:rPr lang="pt-BR" sz="2400" dirty="0"/>
              <a:t>O empilhamento de várias camadas de software faz com que cada pedido de uma aplicação demore mais tempo para chegar até o dispositivo periférico ou recurso a ser acessado, prejudicando o desempenho do sistema.</a:t>
            </a:r>
          </a:p>
        </p:txBody>
      </p:sp>
    </p:spTree>
    <p:extLst>
      <p:ext uri="{BB962C8B-B14F-4D97-AF65-F5344CB8AC3E}">
        <p14:creationId xmlns:p14="http://schemas.microsoft.com/office/powerpoint/2010/main" val="107993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AA7DC-36AD-4A94-9C7C-E5AD704CB32D}"/>
              </a:ext>
            </a:extLst>
          </p:cNvPr>
          <p:cNvSpPr>
            <a:spLocks noGrp="1"/>
          </p:cNvSpPr>
          <p:nvPr>
            <p:ph type="title"/>
          </p:nvPr>
        </p:nvSpPr>
        <p:spPr>
          <a:xfrm>
            <a:off x="889246" y="645436"/>
            <a:ext cx="10058400" cy="1371600"/>
          </a:xfrm>
        </p:spPr>
        <p:txBody>
          <a:bodyPr/>
          <a:lstStyle/>
          <a:p>
            <a:r>
              <a:rPr lang="pt-BR" dirty="0"/>
              <a:t>Funcionamento</a:t>
            </a:r>
            <a:br>
              <a:rPr lang="pt-BR" dirty="0"/>
            </a:br>
            <a:endParaRPr lang="pt-BR" dirty="0"/>
          </a:p>
        </p:txBody>
      </p:sp>
      <p:sp>
        <p:nvSpPr>
          <p:cNvPr id="3" name="Espaço Reservado para Data 2">
            <a:extLst>
              <a:ext uri="{FF2B5EF4-FFF2-40B4-BE49-F238E27FC236}">
                <a16:creationId xmlns:a16="http://schemas.microsoft.com/office/drawing/2014/main" id="{6F92EA01-AC7F-4D26-97A3-FD1C892615E1}"/>
              </a:ext>
            </a:extLst>
          </p:cNvPr>
          <p:cNvSpPr>
            <a:spLocks noGrp="1"/>
          </p:cNvSpPr>
          <p:nvPr>
            <p:ph type="dt" sz="half" idx="10"/>
          </p:nvPr>
        </p:nvSpPr>
        <p:spPr/>
        <p:txBody>
          <a:bodyPr/>
          <a:lstStyle/>
          <a:p>
            <a:pPr rtl="0"/>
            <a:fld id="{5BA371F0-AB78-4B7A-B042-3B5D124F9CC4}" type="datetime1">
              <a:rPr lang="pt-BR" smtClean="0"/>
              <a:t>08/03/2020</a:t>
            </a:fld>
            <a:endParaRPr lang="en-US"/>
          </a:p>
        </p:txBody>
      </p:sp>
      <p:sp>
        <p:nvSpPr>
          <p:cNvPr id="4" name="Retângulo 3">
            <a:extLst>
              <a:ext uri="{FF2B5EF4-FFF2-40B4-BE49-F238E27FC236}">
                <a16:creationId xmlns:a16="http://schemas.microsoft.com/office/drawing/2014/main" id="{4FCAA9E8-6A59-4BA3-97AC-B7F5C3410F71}"/>
              </a:ext>
            </a:extLst>
          </p:cNvPr>
          <p:cNvSpPr/>
          <p:nvPr/>
        </p:nvSpPr>
        <p:spPr>
          <a:xfrm>
            <a:off x="1018235" y="1844756"/>
            <a:ext cx="8771138" cy="4046429"/>
          </a:xfrm>
          <a:prstGeom prst="rect">
            <a:avLst/>
          </a:prstGeom>
        </p:spPr>
        <p:txBody>
          <a:bodyPr wrap="square">
            <a:spAutoFit/>
          </a:bodyPr>
          <a:lstStyle/>
          <a:p>
            <a:r>
              <a:rPr lang="pt-BR" sz="2400" dirty="0"/>
              <a:t>Um sistema operacional possui as seguintes funções:</a:t>
            </a:r>
          </a:p>
          <a:p>
            <a:pPr marL="342900" indent="-342900">
              <a:lnSpc>
                <a:spcPct val="200000"/>
              </a:lnSpc>
              <a:buFont typeface="+mj-lt"/>
              <a:buAutoNum type="arabicPeriod"/>
            </a:pPr>
            <a:r>
              <a:rPr lang="pt-BR" sz="2400" dirty="0"/>
              <a:t>gerenciamento de processos;</a:t>
            </a:r>
          </a:p>
          <a:p>
            <a:pPr marL="342900" indent="-342900">
              <a:lnSpc>
                <a:spcPct val="200000"/>
              </a:lnSpc>
              <a:buFont typeface="+mj-lt"/>
              <a:buAutoNum type="arabicPeriod"/>
            </a:pPr>
            <a:r>
              <a:rPr lang="pt-BR" sz="2400" dirty="0"/>
              <a:t>gerenciamento de memória;</a:t>
            </a:r>
          </a:p>
          <a:p>
            <a:pPr marL="342900" indent="-342900">
              <a:lnSpc>
                <a:spcPct val="200000"/>
              </a:lnSpc>
              <a:buFont typeface="+mj-lt"/>
              <a:buAutoNum type="arabicPeriod"/>
            </a:pPr>
            <a:r>
              <a:rPr lang="pt-BR" sz="2400" dirty="0"/>
              <a:t>gerenciamento de recursos;</a:t>
            </a:r>
          </a:p>
          <a:p>
            <a:pPr marL="342900" indent="-342900">
              <a:lnSpc>
                <a:spcPct val="200000"/>
              </a:lnSpc>
              <a:buFont typeface="+mj-lt"/>
              <a:buAutoNum type="arabicPeriod"/>
            </a:pPr>
            <a:r>
              <a:rPr lang="pt-BR" sz="2400" dirty="0"/>
              <a:t>entrada e saída de dados;</a:t>
            </a:r>
          </a:p>
          <a:p>
            <a:pPr marL="342900" indent="-342900">
              <a:lnSpc>
                <a:spcPct val="200000"/>
              </a:lnSpc>
              <a:buFont typeface="+mj-lt"/>
              <a:buAutoNum type="arabicPeriod"/>
            </a:pPr>
            <a:r>
              <a:rPr lang="pt-BR" sz="2400" dirty="0"/>
              <a:t>sistema de arquivos.</a:t>
            </a:r>
          </a:p>
        </p:txBody>
      </p:sp>
    </p:spTree>
    <p:extLst>
      <p:ext uri="{BB962C8B-B14F-4D97-AF65-F5344CB8AC3E}">
        <p14:creationId xmlns:p14="http://schemas.microsoft.com/office/powerpoint/2010/main" val="2072819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7_TF56410444" id="{35CCA0FA-4D6E-4DE9-BB56-D00F3F9DC0E1}" vid="{C1FD0161-C62D-4F6E-BF43-DCD4DD87A78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{4357F3E2-3F6B-49D4-AFE8-A0422D693613}tf56410444</Template>
  <TotalTime>0</TotalTime>
  <Words>2258</Words>
  <Application>Microsoft Office PowerPoint</Application>
  <PresentationFormat>Widescreen</PresentationFormat>
  <Paragraphs>220</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Avenir Next LT Pro</vt:lpstr>
      <vt:lpstr>Avenir Next LT Pro Light</vt:lpstr>
      <vt:lpstr>Calibri</vt:lpstr>
      <vt:lpstr>Garamond</vt:lpstr>
      <vt:lpstr>SavonVTI</vt:lpstr>
      <vt:lpstr>Sistema operacional</vt:lpstr>
      <vt:lpstr>SISTEMA OPERACIONAL</vt:lpstr>
      <vt:lpstr>Sistema Operacional</vt:lpstr>
      <vt:lpstr>Sistema Operacional</vt:lpstr>
      <vt:lpstr>Visão Geral</vt:lpstr>
      <vt:lpstr>Visão Geral</vt:lpstr>
      <vt:lpstr>Sistemas Operacionais Modernos </vt:lpstr>
      <vt:lpstr>Estrutura em Camada </vt:lpstr>
      <vt:lpstr>Funcionamento </vt:lpstr>
      <vt:lpstr>Gerenciamento de processos </vt:lpstr>
      <vt:lpstr>Gerenciamento de processos </vt:lpstr>
      <vt:lpstr>Gerenciamento de Memória </vt:lpstr>
      <vt:lpstr>Gerenciamento de Memória - Swapping </vt:lpstr>
      <vt:lpstr>Gerenciamento de Recursos </vt:lpstr>
      <vt:lpstr>Entrada e Saída de Dados </vt:lpstr>
      <vt:lpstr>Entrada e Saída de Dados </vt:lpstr>
      <vt:lpstr>Sistema de Arquivos </vt:lpstr>
      <vt:lpstr>Tipos de Sistemas </vt:lpstr>
      <vt:lpstr>Sistema Mono-programado </vt:lpstr>
      <vt:lpstr>Sistema em Lote </vt:lpstr>
      <vt:lpstr>Sistema multiprocessadores </vt:lpstr>
      <vt:lpstr>Sistema multiprocessadores </vt:lpstr>
      <vt:lpstr>Sistema multiprocessadores </vt:lpstr>
      <vt:lpstr>Sistema Multi-programado para Tempo Real </vt:lpstr>
      <vt:lpstr>Exemplos de Sistemas Operacionais </vt:lpstr>
      <vt:lpstr>Exemplos de Sistemas Operacionais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2020-03-08T22:12:30Z</dcterms:created>
  <dcterms:modified xsi:type="dcterms:W3CDTF">2020-03-09T01:18:38Z</dcterms:modified>
</cp:coreProperties>
</file>