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6AD22-5987-48BF-82FD-F955BDEEBFF8}" type="datetimeFigureOut">
              <a:rPr lang="pt-BR" smtClean="0"/>
              <a:t>09/07/2020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04AA7-5507-4420-9B3B-DB8FF1C2C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2317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gerente não vai saber com quem falar.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04AA7-5507-4420-9B3B-DB8FF1C2CA8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1653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Nesta situação, o gerente sabe que deve falar apenas com quem é responsável em fazer a massa.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04AA7-5507-4420-9B3B-DB8FF1C2CA8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5604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 segundo caso quando identifica um problema com uma das  partes, você resolve mais especificamente o problema.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04AA7-5507-4420-9B3B-DB8FF1C2CA8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9372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Quando temos partes menores podemos resolver individualmente </a:t>
            </a:r>
            <a:r>
              <a:rPr lang="pt-BR"/>
              <a:t>os problemas e de forma simples.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04AA7-5507-4420-9B3B-DB8FF1C2CA8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0018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6693B-A797-4078-8046-A15E5D3936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funções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93FB67-702C-4D64-BDAC-7D982F2A3B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Roseli l. </a:t>
            </a:r>
            <a:r>
              <a:rPr lang="pt-BR" dirty="0" err="1"/>
              <a:t>terrani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2492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CC01B8-8A54-417A-955C-C16B974D2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25" y="375435"/>
            <a:ext cx="9773265" cy="1453363"/>
          </a:xfrm>
        </p:spPr>
        <p:txBody>
          <a:bodyPr>
            <a:normAutofit/>
          </a:bodyPr>
          <a:lstStyle/>
          <a:p>
            <a:r>
              <a:rPr lang="pt-BR" dirty="0"/>
              <a:t>Componentes de uma função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2AADA0-7D90-4133-9AB4-146384667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886" y="1828798"/>
            <a:ext cx="5234829" cy="5029202"/>
          </a:xfrm>
        </p:spPr>
        <p:txBody>
          <a:bodyPr>
            <a:normAutofit/>
          </a:bodyPr>
          <a:lstStyle/>
          <a:p>
            <a:r>
              <a:rPr lang="pt-BR" sz="2400" dirty="0"/>
              <a:t>Uma função é composta por 3 partes:</a:t>
            </a:r>
          </a:p>
          <a:p>
            <a:r>
              <a:rPr lang="pt-BR" sz="2400" dirty="0"/>
              <a:t>O protótipo – onde contém parâmetros.</a:t>
            </a:r>
          </a:p>
          <a:p>
            <a:r>
              <a:rPr lang="pt-BR" sz="2400" dirty="0"/>
              <a:t>O corpo – onde contem o código a ser executado.</a:t>
            </a:r>
          </a:p>
          <a:p>
            <a:r>
              <a:rPr lang="pt-BR" sz="2400" dirty="0"/>
              <a:t>O retorno – que retorna uma valor.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BF9CCC8-A875-439B-AC36-4449F5C4E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526" y="2261418"/>
            <a:ext cx="6095593" cy="4312631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o Explicativo: Linha 4">
            <a:extLst>
              <a:ext uri="{FF2B5EF4-FFF2-40B4-BE49-F238E27FC236}">
                <a16:creationId xmlns:a16="http://schemas.microsoft.com/office/drawing/2014/main" id="{D54C500D-FF8B-4EA7-B22D-3076085C60F3}"/>
              </a:ext>
            </a:extLst>
          </p:cNvPr>
          <p:cNvSpPr/>
          <p:nvPr/>
        </p:nvSpPr>
        <p:spPr>
          <a:xfrm>
            <a:off x="11208132" y="4133087"/>
            <a:ext cx="1136268" cy="551885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Protótipo</a:t>
            </a:r>
          </a:p>
        </p:txBody>
      </p:sp>
      <p:sp>
        <p:nvSpPr>
          <p:cNvPr id="6" name="Texto Explicativo: Linha 5">
            <a:extLst>
              <a:ext uri="{FF2B5EF4-FFF2-40B4-BE49-F238E27FC236}">
                <a16:creationId xmlns:a16="http://schemas.microsoft.com/office/drawing/2014/main" id="{DD2127D5-AF8F-44FC-8815-F0DCFF837BF7}"/>
              </a:ext>
            </a:extLst>
          </p:cNvPr>
          <p:cNvSpPr/>
          <p:nvPr/>
        </p:nvSpPr>
        <p:spPr>
          <a:xfrm>
            <a:off x="10430858" y="5199887"/>
            <a:ext cx="1136268" cy="551885"/>
          </a:xfrm>
          <a:prstGeom prst="borderCallout1">
            <a:avLst>
              <a:gd name="adj1" fmla="val 18750"/>
              <a:gd name="adj2" fmla="val -8333"/>
              <a:gd name="adj3" fmla="val -166"/>
              <a:gd name="adj4" fmla="val -1284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Corpo</a:t>
            </a:r>
          </a:p>
        </p:txBody>
      </p:sp>
    </p:spTree>
    <p:extLst>
      <p:ext uri="{BB962C8B-B14F-4D97-AF65-F5344CB8AC3E}">
        <p14:creationId xmlns:p14="http://schemas.microsoft.com/office/powerpoint/2010/main" val="3681257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36AE9C-DAB0-4C49-AA9B-789E4F458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– escrever no console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109EB845-EE94-4EA8-A3BD-808C60EFD4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610" y="1866234"/>
            <a:ext cx="8598034" cy="3649662"/>
          </a:xfrm>
          <a:prstGeom prst="rect">
            <a:avLst/>
          </a:prstGeom>
        </p:spPr>
      </p:pic>
      <p:sp>
        <p:nvSpPr>
          <p:cNvPr id="5" name="Balão de Fala: Retângulo com Cantos Arredondados 4">
            <a:extLst>
              <a:ext uri="{FF2B5EF4-FFF2-40B4-BE49-F238E27FC236}">
                <a16:creationId xmlns:a16="http://schemas.microsoft.com/office/drawing/2014/main" id="{5345E905-69FF-435A-AB79-52DD632C536D}"/>
              </a:ext>
            </a:extLst>
          </p:cNvPr>
          <p:cNvSpPr/>
          <p:nvPr/>
        </p:nvSpPr>
        <p:spPr>
          <a:xfrm>
            <a:off x="9665110" y="4699819"/>
            <a:ext cx="2261419" cy="1966452"/>
          </a:xfrm>
          <a:prstGeom prst="wedgeRoundRectCallout">
            <a:avLst>
              <a:gd name="adj1" fmla="val -137285"/>
              <a:gd name="adj2" fmla="val -4445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Este código é o corpo da função .</a:t>
            </a:r>
          </a:p>
          <a:p>
            <a:pPr algn="ctr"/>
            <a:endParaRPr lang="pt-B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101AA5A-6249-496B-895C-DF45116599CF}"/>
              </a:ext>
            </a:extLst>
          </p:cNvPr>
          <p:cNvSpPr/>
          <p:nvPr/>
        </p:nvSpPr>
        <p:spPr>
          <a:xfrm>
            <a:off x="1746504" y="6099048"/>
            <a:ext cx="6089904" cy="5672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Ao executar - ????? Não aparece nada porque a função foi criada porém não foi invocada/chamada.</a:t>
            </a:r>
          </a:p>
        </p:txBody>
      </p:sp>
    </p:spTree>
    <p:extLst>
      <p:ext uri="{BB962C8B-B14F-4D97-AF65-F5344CB8AC3E}">
        <p14:creationId xmlns:p14="http://schemas.microsoft.com/office/powerpoint/2010/main" val="3253219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26901-6186-4FAF-ABD8-AD963C46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187" y="1030288"/>
            <a:ext cx="4099947" cy="10355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2500"/>
              <a:t>Inserindo a função dentro da Função Inicio()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8C413B-57E4-4FAD-AF00-1E89B4273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797333" y="4261157"/>
            <a:ext cx="2971800" cy="1708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4454205-2B39-490C-A07E-180D2A369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187" y="2142067"/>
            <a:ext cx="4339361" cy="4534036"/>
          </a:xfrm>
        </p:spPr>
        <p:txBody>
          <a:bodyPr>
            <a:normAutofit/>
          </a:bodyPr>
          <a:lstStyle/>
          <a:p>
            <a:r>
              <a:rPr lang="en-US" sz="2800" dirty="0"/>
              <a:t>A </a:t>
            </a:r>
            <a:r>
              <a:rPr lang="en-US" sz="2800" dirty="0" err="1"/>
              <a:t>função</a:t>
            </a:r>
            <a:r>
              <a:rPr lang="en-US" sz="2800" dirty="0"/>
              <a:t> </a:t>
            </a:r>
            <a:r>
              <a:rPr lang="en-US" sz="2800" dirty="0" err="1"/>
              <a:t>escreveLinha</a:t>
            </a:r>
            <a:r>
              <a:rPr lang="en-US" sz="2800" dirty="0"/>
              <a:t>() é </a:t>
            </a:r>
            <a:r>
              <a:rPr lang="en-US" sz="2800" dirty="0" err="1"/>
              <a:t>uma</a:t>
            </a:r>
            <a:r>
              <a:rPr lang="en-US" sz="2800" dirty="0"/>
              <a:t> </a:t>
            </a:r>
            <a:r>
              <a:rPr lang="en-US" sz="2800" dirty="0" err="1"/>
              <a:t>função</a:t>
            </a:r>
            <a:r>
              <a:rPr lang="en-US" sz="2800" dirty="0"/>
              <a:t> do </a:t>
            </a:r>
            <a:r>
              <a:rPr lang="en-US" sz="2800" dirty="0" err="1"/>
              <a:t>tipo</a:t>
            </a:r>
            <a:r>
              <a:rPr lang="en-US" sz="2800" dirty="0"/>
              <a:t> </a:t>
            </a:r>
            <a:r>
              <a:rPr lang="en-US" sz="2800" dirty="0" err="1"/>
              <a:t>vazia</a:t>
            </a:r>
            <a:r>
              <a:rPr lang="en-US" sz="2800" dirty="0"/>
              <a:t> pois </a:t>
            </a:r>
            <a:r>
              <a:rPr lang="en-US" sz="2800" dirty="0" err="1"/>
              <a:t>não</a:t>
            </a:r>
            <a:r>
              <a:rPr lang="en-US" sz="2800" dirty="0"/>
              <a:t> </a:t>
            </a:r>
            <a:r>
              <a:rPr lang="en-US" sz="2800" dirty="0" err="1"/>
              <a:t>há</a:t>
            </a:r>
            <a:r>
              <a:rPr lang="en-US" sz="2800" dirty="0"/>
              <a:t> </a:t>
            </a:r>
            <a:r>
              <a:rPr lang="en-US" sz="2800" dirty="0" err="1"/>
              <a:t>retorno</a:t>
            </a:r>
            <a:r>
              <a:rPr lang="en-US" sz="2800" dirty="0"/>
              <a:t>. </a:t>
            </a:r>
            <a:r>
              <a:rPr lang="en-US" sz="2800" dirty="0" err="1"/>
              <a:t>Só</a:t>
            </a:r>
            <a:r>
              <a:rPr lang="en-US" sz="2800" dirty="0"/>
              <a:t> </a:t>
            </a:r>
            <a:r>
              <a:rPr lang="en-US" sz="2800" dirty="0" err="1"/>
              <a:t>executa</a:t>
            </a:r>
            <a:r>
              <a:rPr lang="en-US" sz="2800" dirty="0"/>
              <a:t> um </a:t>
            </a:r>
            <a:r>
              <a:rPr lang="en-US" sz="2800" dirty="0" err="1"/>
              <a:t>código</a:t>
            </a:r>
            <a:r>
              <a:rPr lang="en-US" sz="2800" dirty="0"/>
              <a:t> simples, </a:t>
            </a:r>
            <a:r>
              <a:rPr lang="en-US" sz="2800" dirty="0" err="1"/>
              <a:t>não</a:t>
            </a:r>
            <a:r>
              <a:rPr lang="en-US" sz="2800" dirty="0"/>
              <a:t> </a:t>
            </a:r>
            <a:r>
              <a:rPr lang="en-US" sz="2800" dirty="0" err="1"/>
              <a:t>existe</a:t>
            </a:r>
            <a:r>
              <a:rPr lang="en-US" sz="2800" dirty="0"/>
              <a:t> um </a:t>
            </a:r>
            <a:r>
              <a:rPr lang="en-US" sz="2800" dirty="0" err="1"/>
              <a:t>tipo</a:t>
            </a:r>
            <a:r>
              <a:rPr lang="en-US" sz="2800" dirty="0"/>
              <a:t> de </a:t>
            </a:r>
            <a:r>
              <a:rPr lang="en-US" sz="2800" dirty="0" err="1"/>
              <a:t>resposta</a:t>
            </a:r>
            <a:r>
              <a:rPr lang="en-US" sz="2800" dirty="0"/>
              <a:t>. </a:t>
            </a:r>
            <a:r>
              <a:rPr lang="en-US" sz="2800" dirty="0" err="1"/>
              <a:t>Em</a:t>
            </a:r>
            <a:r>
              <a:rPr lang="en-US" sz="2800" dirty="0"/>
              <a:t> </a:t>
            </a:r>
            <a:r>
              <a:rPr lang="en-US" sz="2800" dirty="0" err="1"/>
              <a:t>outras</a:t>
            </a:r>
            <a:r>
              <a:rPr lang="en-US" sz="2800" dirty="0"/>
              <a:t> </a:t>
            </a:r>
            <a:r>
              <a:rPr lang="en-US" sz="2800" dirty="0" err="1"/>
              <a:t>programações</a:t>
            </a:r>
            <a:r>
              <a:rPr lang="en-US" sz="2800" dirty="0"/>
              <a:t> é o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</a:t>
            </a:r>
            <a:r>
              <a:rPr lang="en-US" sz="2800" dirty="0"/>
              <a:t>.</a:t>
            </a:r>
          </a:p>
        </p:txBody>
      </p:sp>
      <p:sp>
        <p:nvSpPr>
          <p:cNvPr id="16" name="Rounded Rectangle 30">
            <a:extLst>
              <a:ext uri="{FF2B5EF4-FFF2-40B4-BE49-F238E27FC236}">
                <a16:creationId xmlns:a16="http://schemas.microsoft.com/office/drawing/2014/main" id="{96184565-6B22-40B8-AEFC-E5D103C55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08" y="626261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FA501601-141A-4511-A6EC-7811EE107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477" y="728133"/>
            <a:ext cx="4646822" cy="2497667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18" name="Rounded Rectangle 35">
            <a:extLst>
              <a:ext uri="{FF2B5EF4-FFF2-40B4-BE49-F238E27FC236}">
                <a16:creationId xmlns:a16="http://schemas.microsoft.com/office/drawing/2014/main" id="{A9B5337D-1BB2-4459-9BD6-59184E383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08" y="3515716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AD9392A6-DAEC-49CD-B60D-A95F56050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709" y="4170338"/>
            <a:ext cx="5204358" cy="1392166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523810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D1626D-D6F6-4AFC-B26F-707F31774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030289"/>
            <a:ext cx="6814749" cy="103557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300"/>
              <a:t>Vamos criar uma função mais elaborada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D4A396-A7B4-4726-928C-9FFA5D3E7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814749" cy="3649133"/>
          </a:xfrm>
        </p:spPr>
        <p:txBody>
          <a:bodyPr>
            <a:normAutofit/>
          </a:bodyPr>
          <a:lstStyle/>
          <a:p>
            <a:r>
              <a:rPr lang="pt-BR" dirty="0"/>
              <a:t>Vamos criar uma função chamada soma e ela vai somar dois números.</a:t>
            </a:r>
          </a:p>
          <a:p>
            <a:r>
              <a:rPr lang="pt-BR" dirty="0"/>
              <a:t>A declaração de parâmetros é similar a declaração de variáveis  não inicializadas e é declarada primeiro no protótipo da função que é dentro do parênteses () e colocamos o tipo e nome da variável.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No exemplo declaramos n1 e n2 do tipo inteiro</a:t>
            </a:r>
          </a:p>
          <a:p>
            <a:r>
              <a:rPr lang="pt-BR" dirty="0"/>
              <a:t>Depois no corpo da função inserimos uma variável local que só vai funcionar dentro da função soma().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8C8840D-3581-4587-8EE5-E98B737A5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550" y="934064"/>
            <a:ext cx="4545678" cy="4011561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FB68A28-FE47-4341-8E3B-C55CA6F302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362" y="5242414"/>
            <a:ext cx="4412866" cy="1279730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8572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B65186-3929-497B-8D03-78C9B2E8C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187" y="1030288"/>
            <a:ext cx="4099947" cy="10355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300"/>
              <a:t>Veja o que também podemos fazer</a:t>
            </a: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1C04857D-B1C1-41ED-B1B4-E3D6E3C7C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797333" y="4261157"/>
            <a:ext cx="2971800" cy="1708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33E930CC-ED28-4070-AE68-14A8306C3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742" y="2378041"/>
            <a:ext cx="4099947" cy="3649133"/>
          </a:xfrm>
        </p:spPr>
        <p:txBody>
          <a:bodyPr>
            <a:normAutofit/>
          </a:bodyPr>
          <a:lstStyle/>
          <a:p>
            <a:r>
              <a:rPr lang="en-US" sz="2800" dirty="0" err="1"/>
              <a:t>Aqui</a:t>
            </a:r>
            <a:r>
              <a:rPr lang="en-US" sz="2800" dirty="0"/>
              <a:t> da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dirty="0" err="1"/>
              <a:t>mesma</a:t>
            </a:r>
            <a:r>
              <a:rPr lang="en-US" sz="2800" dirty="0"/>
              <a:t> , pois, </a:t>
            </a:r>
            <a:r>
              <a:rPr lang="en-US" sz="2800" dirty="0" err="1"/>
              <a:t>estou</a:t>
            </a:r>
            <a:r>
              <a:rPr lang="en-US" sz="2800" dirty="0"/>
              <a:t> </a:t>
            </a:r>
            <a:r>
              <a:rPr lang="en-US" sz="2800" dirty="0" err="1"/>
              <a:t>passando</a:t>
            </a:r>
            <a:r>
              <a:rPr lang="en-US" sz="2800" dirty="0"/>
              <a:t> um valor da </a:t>
            </a:r>
            <a:r>
              <a:rPr lang="en-US" sz="2800" dirty="0" err="1"/>
              <a:t>variável</a:t>
            </a:r>
            <a:r>
              <a:rPr lang="en-US" sz="2800" dirty="0"/>
              <a:t> </a:t>
            </a:r>
            <a:r>
              <a:rPr lang="en-US" sz="2800" dirty="0" err="1"/>
              <a:t>numero</a:t>
            </a:r>
            <a:r>
              <a:rPr lang="en-US" sz="2800" dirty="0"/>
              <a:t> la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dirty="0" err="1"/>
              <a:t>função</a:t>
            </a:r>
            <a:r>
              <a:rPr lang="en-US" sz="2800" dirty="0"/>
              <a:t> soma().</a:t>
            </a:r>
          </a:p>
          <a:p>
            <a:r>
              <a:rPr lang="en-US" sz="2800" dirty="0" err="1"/>
              <a:t>Ele</a:t>
            </a:r>
            <a:r>
              <a:rPr lang="en-US" sz="2800" dirty="0"/>
              <a:t> </a:t>
            </a:r>
            <a:r>
              <a:rPr lang="en-US" sz="2800" dirty="0" err="1"/>
              <a:t>pega</a:t>
            </a:r>
            <a:r>
              <a:rPr lang="en-US" sz="2800" dirty="0"/>
              <a:t> o 3 e soma com o 5.</a:t>
            </a:r>
          </a:p>
        </p:txBody>
      </p:sp>
      <p:sp>
        <p:nvSpPr>
          <p:cNvPr id="20" name="Rounded Rectangle 32">
            <a:extLst>
              <a:ext uri="{FF2B5EF4-FFF2-40B4-BE49-F238E27FC236}">
                <a16:creationId xmlns:a16="http://schemas.microsoft.com/office/drawing/2014/main" id="{E5A9FA1E-7A9B-4CDA-91BB-87575F63E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2585" y="639097"/>
            <a:ext cx="5433751" cy="5575438"/>
          </a:xfrm>
          <a:prstGeom prst="roundRect">
            <a:avLst>
              <a:gd name="adj" fmla="val 3449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F251CD02-AE13-4C83-AEA4-E2D268AD8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803" y="755889"/>
            <a:ext cx="5336452" cy="4602692"/>
          </a:xfrm>
          <a:prstGeom prst="roundRect">
            <a:avLst>
              <a:gd name="adj" fmla="val 4207"/>
            </a:avLst>
          </a:prstGeom>
          <a:ln w="50800" cap="sq" cmpd="dbl">
            <a:noFill/>
            <a:miter lim="800000"/>
          </a:ln>
          <a:effectLst/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CE86AAE-74AF-4018-BC1C-6E34CA2F3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9453" y="4972144"/>
            <a:ext cx="4321360" cy="1242391"/>
          </a:xfrm>
          <a:prstGeom prst="roundRect">
            <a:avLst>
              <a:gd name="adj" fmla="val 4528"/>
            </a:avLst>
          </a:prstGeom>
          <a:ln w="50800" cap="sq" cmpd="dbl">
            <a:noFill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3460617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D82A28-1C96-43BB-B39B-936F5F4D5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acrescentar mais...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416E31-C624-47BC-A6C2-E05BB92B2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Agora em vez de escrever na linha do console o resultado que eu quero que a função soma() só deixe usar o resultado como eu quero. Eu quero que ela traga uma variável. </a:t>
            </a:r>
          </a:p>
          <a:p>
            <a:r>
              <a:rPr lang="pt-BR" sz="2800" dirty="0"/>
              <a:t>É </a:t>
            </a:r>
            <a:r>
              <a:rPr lang="pt-BR" sz="2800" dirty="0" err="1"/>
              <a:t>possivel</a:t>
            </a:r>
            <a:r>
              <a:rPr lang="pt-BR" sz="2800" dirty="0"/>
              <a:t>?  SIM!!!!</a:t>
            </a:r>
          </a:p>
          <a:p>
            <a:r>
              <a:rPr lang="pt-BR" sz="2800" dirty="0"/>
              <a:t>Para isto usaremos o 3º componente da função – O RETORNO.</a:t>
            </a:r>
          </a:p>
        </p:txBody>
      </p:sp>
    </p:spTree>
    <p:extLst>
      <p:ext uri="{BB962C8B-B14F-4D97-AF65-F5344CB8AC3E}">
        <p14:creationId xmlns:p14="http://schemas.microsoft.com/office/powerpoint/2010/main" val="977873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D82A28-1C96-43BB-B39B-936F5F4D5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acrescentar mais...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54403AF6-6761-42D8-BE29-D9B6ECF267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541" y="1577517"/>
            <a:ext cx="5569249" cy="3649662"/>
          </a:xfrm>
          <a:prstGeom prst="rect">
            <a:avLst/>
          </a:prstGeom>
        </p:spPr>
      </p:pic>
      <p:pic>
        <p:nvPicPr>
          <p:cNvPr id="10" name="Imagem 9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80D72AF3-BEA5-4D1B-A225-E71684DB4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32" y="5227179"/>
            <a:ext cx="5631668" cy="1630821"/>
          </a:xfrm>
          <a:prstGeom prst="rect">
            <a:avLst/>
          </a:prstGeom>
        </p:spPr>
      </p:pic>
      <p:sp>
        <p:nvSpPr>
          <p:cNvPr id="11" name="Balão de Fala: Oval 10">
            <a:extLst>
              <a:ext uri="{FF2B5EF4-FFF2-40B4-BE49-F238E27FC236}">
                <a16:creationId xmlns:a16="http://schemas.microsoft.com/office/drawing/2014/main" id="{01C85D17-337E-44D7-9440-11A00B19A906}"/>
              </a:ext>
            </a:extLst>
          </p:cNvPr>
          <p:cNvSpPr/>
          <p:nvPr/>
        </p:nvSpPr>
        <p:spPr>
          <a:xfrm>
            <a:off x="7128977" y="4586322"/>
            <a:ext cx="4951530" cy="1456267"/>
          </a:xfrm>
          <a:prstGeom prst="wedgeEllipseCallout">
            <a:avLst>
              <a:gd name="adj1" fmla="val -141238"/>
              <a:gd name="adj2" fmla="val -8990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Veja a função soma se tornou inteira e foi acrescentado o retorne pois quero retornar o valor de sum</a:t>
            </a:r>
          </a:p>
        </p:txBody>
      </p:sp>
      <p:sp>
        <p:nvSpPr>
          <p:cNvPr id="12" name="Balão de Fala: Oval 11">
            <a:extLst>
              <a:ext uri="{FF2B5EF4-FFF2-40B4-BE49-F238E27FC236}">
                <a16:creationId xmlns:a16="http://schemas.microsoft.com/office/drawing/2014/main" id="{363FA10B-5180-4B69-A2D8-725B8B101744}"/>
              </a:ext>
            </a:extLst>
          </p:cNvPr>
          <p:cNvSpPr/>
          <p:nvPr/>
        </p:nvSpPr>
        <p:spPr>
          <a:xfrm>
            <a:off x="6528816" y="1323509"/>
            <a:ext cx="5663184" cy="1456267"/>
          </a:xfrm>
          <a:prstGeom prst="wedgeEllipseCallout">
            <a:avLst>
              <a:gd name="adj1" fmla="val -87078"/>
              <a:gd name="adj2" fmla="val 3355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 função soma() por si só não retorna nada, porém, ela foi invocada e está repassando o seu valor para numero e o numero é exibido</a:t>
            </a:r>
          </a:p>
        </p:txBody>
      </p:sp>
    </p:spTree>
    <p:extLst>
      <p:ext uri="{BB962C8B-B14F-4D97-AF65-F5344CB8AC3E}">
        <p14:creationId xmlns:p14="http://schemas.microsoft.com/office/powerpoint/2010/main" val="710645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D82A28-1C96-43BB-B39B-936F5F4D5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43079"/>
            <a:ext cx="10131425" cy="1456267"/>
          </a:xfrm>
        </p:spPr>
        <p:txBody>
          <a:bodyPr/>
          <a:lstStyle/>
          <a:p>
            <a:r>
              <a:rPr lang="pt-BR" dirty="0"/>
              <a:t>Vamos acrescentar mais...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AE1CB7C-384D-4524-9C39-6317876AB3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739" y="5580523"/>
            <a:ext cx="5738164" cy="1277477"/>
          </a:xfrm>
          <a:prstGeom prst="rect">
            <a:avLst/>
          </a:prstGeom>
        </p:spPr>
      </p:pic>
      <p:pic>
        <p:nvPicPr>
          <p:cNvPr id="8" name="Imagem 7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2439D85C-BE87-4945-B967-D344D8E1C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39" y="1548114"/>
            <a:ext cx="5738164" cy="4032408"/>
          </a:xfrm>
          <a:prstGeom prst="rect">
            <a:avLst/>
          </a:prstGeom>
        </p:spPr>
      </p:pic>
      <p:sp>
        <p:nvSpPr>
          <p:cNvPr id="12" name="Balão de Fala: Oval 11">
            <a:extLst>
              <a:ext uri="{FF2B5EF4-FFF2-40B4-BE49-F238E27FC236}">
                <a16:creationId xmlns:a16="http://schemas.microsoft.com/office/drawing/2014/main" id="{363FA10B-5180-4B69-A2D8-725B8B101744}"/>
              </a:ext>
            </a:extLst>
          </p:cNvPr>
          <p:cNvSpPr/>
          <p:nvPr/>
        </p:nvSpPr>
        <p:spPr>
          <a:xfrm>
            <a:off x="6528816" y="1454419"/>
            <a:ext cx="5663184" cy="1456267"/>
          </a:xfrm>
          <a:prstGeom prst="wedgeEllipseCallout">
            <a:avLst>
              <a:gd name="adj1" fmla="val -104092"/>
              <a:gd name="adj2" fmla="val 4031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 função soma() por si só não retorna nada, porém, ela foi invocada e está repassando o seu valor para numero e o numero é multiplicado por e exibido</a:t>
            </a:r>
          </a:p>
        </p:txBody>
      </p:sp>
      <p:sp>
        <p:nvSpPr>
          <p:cNvPr id="11" name="Balão de Fala: Oval 10">
            <a:extLst>
              <a:ext uri="{FF2B5EF4-FFF2-40B4-BE49-F238E27FC236}">
                <a16:creationId xmlns:a16="http://schemas.microsoft.com/office/drawing/2014/main" id="{01C85D17-337E-44D7-9440-11A00B19A906}"/>
              </a:ext>
            </a:extLst>
          </p:cNvPr>
          <p:cNvSpPr/>
          <p:nvPr/>
        </p:nvSpPr>
        <p:spPr>
          <a:xfrm>
            <a:off x="7109313" y="3429000"/>
            <a:ext cx="4951530" cy="1456267"/>
          </a:xfrm>
          <a:prstGeom prst="wedgeEllipseCallout">
            <a:avLst>
              <a:gd name="adj1" fmla="val -95964"/>
              <a:gd name="adj2" fmla="val 1205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Veja a função soma se tornou inteira e foi acrescentado o retorne pois quero retornar o valor de sum</a:t>
            </a:r>
          </a:p>
        </p:txBody>
      </p:sp>
      <p:sp>
        <p:nvSpPr>
          <p:cNvPr id="9" name="Balão de Pensamento: Nuvem 8">
            <a:extLst>
              <a:ext uri="{FF2B5EF4-FFF2-40B4-BE49-F238E27FC236}">
                <a16:creationId xmlns:a16="http://schemas.microsoft.com/office/drawing/2014/main" id="{1D0B32A6-E62F-408C-8C43-2BA5EC70DB53}"/>
              </a:ext>
            </a:extLst>
          </p:cNvPr>
          <p:cNvSpPr/>
          <p:nvPr/>
        </p:nvSpPr>
        <p:spPr>
          <a:xfrm>
            <a:off x="5751512" y="5053191"/>
            <a:ext cx="6620319" cy="1877961"/>
          </a:xfrm>
          <a:prstGeom prst="cloudCallout">
            <a:avLst>
              <a:gd name="adj1" fmla="val -98577"/>
              <a:gd name="adj2" fmla="val -6528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Agora usando o retorno podemos usar o resultado da função do jeito que desejar. Essa é a vantagem do retorno. E a vantagem da função é que podemos usar em qualquer parte do programa.</a:t>
            </a:r>
          </a:p>
        </p:txBody>
      </p:sp>
    </p:spTree>
    <p:extLst>
      <p:ext uri="{BB962C8B-B14F-4D97-AF65-F5344CB8AC3E}">
        <p14:creationId xmlns:p14="http://schemas.microsoft.com/office/powerpoint/2010/main" val="2200369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A1AC42-BE18-4E0C-9B01-6710B448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CEDF12-B12A-41E4-B6F6-6A9D69715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Também conhecidas como procedimentos, Sub-rotinas.</a:t>
            </a:r>
          </a:p>
          <a:p>
            <a:endParaRPr lang="pt-BR" sz="2800" dirty="0"/>
          </a:p>
          <a:p>
            <a:r>
              <a:rPr lang="pt-BR" sz="2800" dirty="0"/>
              <a:t>Vamos supor que temos uma empresa que fabrica bolos recheados e com coberturas e temos nesta empresa 4 funcionários. Um dos funcionários é o gerente e os outros três faz bolos.</a:t>
            </a:r>
          </a:p>
        </p:txBody>
      </p:sp>
    </p:spTree>
    <p:extLst>
      <p:ext uri="{BB962C8B-B14F-4D97-AF65-F5344CB8AC3E}">
        <p14:creationId xmlns:p14="http://schemas.microsoft.com/office/powerpoint/2010/main" val="3912868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A1AC42-BE18-4E0C-9B01-6710B448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Situação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CEDF12-B12A-41E4-B6F6-6A9D69715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Imagine  que um cliente traz o seguinte problema: </a:t>
            </a:r>
          </a:p>
          <a:p>
            <a:r>
              <a:rPr lang="pt-BR" sz="2800" dirty="0"/>
              <a:t>A cobertura e o recheio são excepcionais porém a massa está muito seca.</a:t>
            </a:r>
          </a:p>
          <a:p>
            <a:r>
              <a:rPr lang="pt-BR" sz="2800" dirty="0"/>
              <a:t>O que o gerente deve fazer, se não há um responsável pela massa?</a:t>
            </a:r>
          </a:p>
        </p:txBody>
      </p:sp>
    </p:spTree>
    <p:extLst>
      <p:ext uri="{BB962C8B-B14F-4D97-AF65-F5344CB8AC3E}">
        <p14:creationId xmlns:p14="http://schemas.microsoft.com/office/powerpoint/2010/main" val="3938523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0354B2-7568-462D-8C4F-AC9960753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Nova situação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85F3C0-2B6D-42D4-A1EA-F390B95DF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Agora imagine que você tem o gerente , um funcionário que faz o recheio do bolo, um que faz a massa do bolo e outro que faz a cobertura do bolo.</a:t>
            </a:r>
          </a:p>
          <a:p>
            <a:r>
              <a:rPr lang="pt-BR" sz="2800" dirty="0"/>
              <a:t>A reclamação continua: A cobertura e o recheio são excepcionais porém a massa está muito seca.</a:t>
            </a:r>
          </a:p>
          <a:p>
            <a:r>
              <a:rPr lang="pt-BR" sz="2800" dirty="0"/>
              <a:t>O que o gerente deve fazer?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3689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B03418-B215-4F6A-AD99-65C7C02E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Na programação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CC66A2-5D3E-470A-BCB3-92E891432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782147"/>
            <a:ext cx="11155679" cy="3649133"/>
          </a:xfrm>
        </p:spPr>
        <p:txBody>
          <a:bodyPr>
            <a:noAutofit/>
          </a:bodyPr>
          <a:lstStyle/>
          <a:p>
            <a:r>
              <a:rPr lang="pt-BR" sz="2800" dirty="0"/>
              <a:t>Agora pense no seu programa como a empresa que fabrica os bolos e onde você  programador é o gerente.</a:t>
            </a:r>
          </a:p>
          <a:p>
            <a:pPr marL="0" indent="0">
              <a:buNone/>
            </a:pPr>
            <a:r>
              <a:rPr lang="pt-BR" sz="2800" dirty="0"/>
              <a:t>No primeiro caso temos: 3 empregados que exerciam a mesma função:</a:t>
            </a:r>
          </a:p>
          <a:p>
            <a:pPr lvl="1"/>
            <a:r>
              <a:rPr lang="pt-BR" sz="2800" dirty="0"/>
              <a:t> - Fazer bolos.</a:t>
            </a:r>
          </a:p>
          <a:p>
            <a:pPr marL="0" indent="0">
              <a:buNone/>
            </a:pPr>
            <a:r>
              <a:rPr lang="pt-BR" sz="2800" dirty="0"/>
              <a:t>No segundo caso temos 3 empregados que exerciam funções diferente: </a:t>
            </a:r>
          </a:p>
          <a:p>
            <a:pPr lvl="1"/>
            <a:r>
              <a:rPr lang="pt-BR" sz="2800" dirty="0"/>
              <a:t>- Fazer o recheio;</a:t>
            </a:r>
          </a:p>
          <a:p>
            <a:pPr lvl="1"/>
            <a:r>
              <a:rPr lang="pt-BR" sz="2800" dirty="0"/>
              <a:t>- Fazer a massa;</a:t>
            </a:r>
          </a:p>
          <a:p>
            <a:pPr lvl="1"/>
            <a:r>
              <a:rPr lang="pt-BR" sz="2800" dirty="0"/>
              <a:t>- Fazer a cobertura.</a:t>
            </a:r>
          </a:p>
          <a:p>
            <a:endParaRPr lang="pt-BR" sz="2800" dirty="0"/>
          </a:p>
        </p:txBody>
      </p:sp>
      <p:sp>
        <p:nvSpPr>
          <p:cNvPr id="4" name="Balão de Fala: Retângulo 3">
            <a:extLst>
              <a:ext uri="{FF2B5EF4-FFF2-40B4-BE49-F238E27FC236}">
                <a16:creationId xmlns:a16="http://schemas.microsoft.com/office/drawing/2014/main" id="{BBEC034A-C5F9-4382-B7CE-EC473766067D}"/>
              </a:ext>
            </a:extLst>
          </p:cNvPr>
          <p:cNvSpPr/>
          <p:nvPr/>
        </p:nvSpPr>
        <p:spPr>
          <a:xfrm>
            <a:off x="9527985" y="92287"/>
            <a:ext cx="2212848" cy="1554480"/>
          </a:xfrm>
          <a:prstGeom prst="wedgeRectCallout">
            <a:avLst>
              <a:gd name="adj1" fmla="val -58850"/>
              <a:gd name="adj2" fmla="val 7602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 primeiro caso fica difícil falar exatamente com quem fez o bolo com massa seca.</a:t>
            </a:r>
          </a:p>
        </p:txBody>
      </p:sp>
      <p:sp>
        <p:nvSpPr>
          <p:cNvPr id="5" name="Balão de Fala: Retângulo 4">
            <a:extLst>
              <a:ext uri="{FF2B5EF4-FFF2-40B4-BE49-F238E27FC236}">
                <a16:creationId xmlns:a16="http://schemas.microsoft.com/office/drawing/2014/main" id="{F12131CF-FC60-4B98-AE63-E9962A90B147}"/>
              </a:ext>
            </a:extLst>
          </p:cNvPr>
          <p:cNvSpPr/>
          <p:nvPr/>
        </p:nvSpPr>
        <p:spPr>
          <a:xfrm>
            <a:off x="6400737" y="4876800"/>
            <a:ext cx="2212848" cy="1554480"/>
          </a:xfrm>
          <a:prstGeom prst="wedgeRectCallout">
            <a:avLst>
              <a:gd name="adj1" fmla="val -154304"/>
              <a:gd name="adj2" fmla="val -808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 segundo caso basta  falar exatamente com quem fez massa.</a:t>
            </a:r>
          </a:p>
        </p:txBody>
      </p:sp>
    </p:spTree>
    <p:extLst>
      <p:ext uri="{BB962C8B-B14F-4D97-AF65-F5344CB8AC3E}">
        <p14:creationId xmlns:p14="http://schemas.microsoft.com/office/powerpoint/2010/main" val="156613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A1AC42-BE18-4E0C-9B01-6710B448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CEDF12-B12A-41E4-B6F6-6A9D69715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O principal objetivo das 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FUNÇÕES</a:t>
            </a:r>
            <a:r>
              <a:rPr lang="pt-BR" sz="2800" dirty="0"/>
              <a:t> é dividir um problema grande em partes menores (problema menores).</a:t>
            </a:r>
          </a:p>
          <a:p>
            <a:endParaRPr lang="pt-BR" sz="2800" dirty="0"/>
          </a:p>
          <a:p>
            <a:r>
              <a:rPr lang="pt-BR" sz="2800" dirty="0"/>
              <a:t>Na programação você chama uma função que vai resolver determinada situação, sem precisar programar mais, reduzindo assim o seu código, ou evitando problemas de duplicação.</a:t>
            </a:r>
          </a:p>
        </p:txBody>
      </p:sp>
    </p:spTree>
    <p:extLst>
      <p:ext uri="{BB962C8B-B14F-4D97-AF65-F5344CB8AC3E}">
        <p14:creationId xmlns:p14="http://schemas.microsoft.com/office/powerpoint/2010/main" val="3551341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9E1B2D-253F-4B01-A057-944D598C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falar em termos técnicos e práticos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6BAF6A-9184-4C2C-B16D-8716CE978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Na programação quem gerencia é a função Inicio()  e ela é responsável por  invocar as funções. </a:t>
            </a:r>
          </a:p>
          <a:p>
            <a:r>
              <a:rPr lang="pt-BR" sz="2800" dirty="0"/>
              <a:t>As funções são criadas fora da função inicio().</a:t>
            </a:r>
          </a:p>
          <a:p>
            <a:r>
              <a:rPr lang="pt-BR" sz="2800" dirty="0"/>
              <a:t>A função inicio nunca é reiniciada,  redefinida a menos que feche e abra o programa.</a:t>
            </a:r>
          </a:p>
          <a:p>
            <a:r>
              <a:rPr lang="pt-BR" sz="2800" dirty="0"/>
              <a:t>É possível chamar uma função dentro de outra função.</a:t>
            </a:r>
          </a:p>
          <a:p>
            <a:pPr marL="0" indent="0">
              <a:buNone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017114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4A447-58E7-4A1F-BFE6-643691E2F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>
            <a:normAutofit/>
          </a:bodyPr>
          <a:lstStyle/>
          <a:p>
            <a:r>
              <a:rPr lang="pt-BR" dirty="0"/>
              <a:t>Como devemos nomear uma função</a:t>
            </a:r>
          </a:p>
        </p:txBody>
      </p:sp>
      <p:sp>
        <p:nvSpPr>
          <p:cNvPr id="1032" name="Content Placeholder 1029">
            <a:extLst>
              <a:ext uri="{FF2B5EF4-FFF2-40B4-BE49-F238E27FC236}">
                <a16:creationId xmlns:a16="http://schemas.microsoft.com/office/drawing/2014/main" id="{61656E5E-23A6-4803-8C62-465748D1E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065867"/>
            <a:ext cx="6282266" cy="3649133"/>
          </a:xfrm>
        </p:spPr>
        <p:txBody>
          <a:bodyPr>
            <a:normAutofit fontScale="92500" lnSpcReduction="10000"/>
          </a:bodyPr>
          <a:lstStyle/>
          <a:p>
            <a:r>
              <a:rPr lang="pt-BR" sz="2800" dirty="0"/>
              <a:t>Por convenção devemos nomear as  função com o que ela irá executar/fazer para facilitar para qualquer desenvolvedor.</a:t>
            </a:r>
          </a:p>
          <a:p>
            <a:r>
              <a:rPr lang="pt-BR" sz="2800" dirty="0"/>
              <a:t>Deve-se adotar a seguinte escrita: a primeira parte ser um verbo e escrito em </a:t>
            </a:r>
            <a:r>
              <a:rPr lang="pt-BR" sz="2800" dirty="0" err="1"/>
              <a:t>minusculo</a:t>
            </a:r>
            <a:r>
              <a:rPr lang="pt-BR" sz="2800" dirty="0"/>
              <a:t> e a segunda  parte </a:t>
            </a:r>
            <a:r>
              <a:rPr lang="pt-BR" sz="2800" dirty="0" err="1"/>
              <a:t>voce</a:t>
            </a:r>
            <a:r>
              <a:rPr lang="pt-BR" sz="2800" dirty="0"/>
              <a:t> coloca a 1ª letra em </a:t>
            </a:r>
            <a:r>
              <a:rPr lang="pt-BR" sz="2800" dirty="0" err="1"/>
              <a:t>Maiuscula</a:t>
            </a:r>
            <a:r>
              <a:rPr lang="pt-BR" sz="2800" dirty="0"/>
              <a:t> e o resto em </a:t>
            </a:r>
            <a:r>
              <a:rPr lang="pt-BR" sz="2800" dirty="0" err="1"/>
              <a:t>minuscula</a:t>
            </a:r>
            <a:r>
              <a:rPr lang="pt-BR" sz="2800" dirty="0"/>
              <a:t>.</a:t>
            </a:r>
          </a:p>
          <a:p>
            <a:r>
              <a:rPr lang="pt-BR" sz="2800" dirty="0"/>
              <a:t>EX.: </a:t>
            </a:r>
            <a:r>
              <a:rPr lang="pt-BR" sz="2800" dirty="0" err="1"/>
              <a:t>escreveLinha</a:t>
            </a:r>
            <a:r>
              <a:rPr lang="pt-BR" sz="2800" dirty="0"/>
              <a:t>()</a:t>
            </a:r>
          </a:p>
        </p:txBody>
      </p:sp>
      <p:pic>
        <p:nvPicPr>
          <p:cNvPr id="1026" name="Picture 2" descr="Resultado de imagem para Camel Case">
            <a:extLst>
              <a:ext uri="{FF2B5EF4-FFF2-40B4-BE49-F238E27FC236}">
                <a16:creationId xmlns:a16="http://schemas.microsoft.com/office/drawing/2014/main" id="{0C2F94E9-4A66-4A8E-B2D2-CAE180DAD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0936" y="2001499"/>
            <a:ext cx="3445714" cy="2778801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alão de Fala: Oval 3">
            <a:extLst>
              <a:ext uri="{FF2B5EF4-FFF2-40B4-BE49-F238E27FC236}">
                <a16:creationId xmlns:a16="http://schemas.microsoft.com/office/drawing/2014/main" id="{86A67626-83D6-4944-9D1D-8BB840B5B79D}"/>
              </a:ext>
            </a:extLst>
          </p:cNvPr>
          <p:cNvSpPr/>
          <p:nvPr/>
        </p:nvSpPr>
        <p:spPr>
          <a:xfrm>
            <a:off x="4818888" y="5257800"/>
            <a:ext cx="5266944" cy="1463040"/>
          </a:xfrm>
          <a:prstGeom prst="wedgeEllipseCallout">
            <a:avLst>
              <a:gd name="adj1" fmla="val -45376"/>
              <a:gd name="adj2" fmla="val -79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 precisar usar mais que um verbo para nomear a função provavelmente você deve criar duas  funções.</a:t>
            </a:r>
          </a:p>
        </p:txBody>
      </p:sp>
    </p:spTree>
    <p:extLst>
      <p:ext uri="{BB962C8B-B14F-4D97-AF65-F5344CB8AC3E}">
        <p14:creationId xmlns:p14="http://schemas.microsoft.com/office/powerpoint/2010/main" val="3782909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A08F9F-5298-4C08-875C-B5A2C8C0E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Exemplificando como criar uma função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8C8B74-A29E-4C40-9B52-BEEFB2C12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800" dirty="0"/>
              <a:t>Vamos criar a função para escrever uma linha no console.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800" dirty="0"/>
              <a:t>Escreva função sem o ç e sem acento (</a:t>
            </a:r>
            <a:r>
              <a:rPr lang="pt-BR" sz="2800" dirty="0" err="1"/>
              <a:t>funcao</a:t>
            </a:r>
            <a:r>
              <a:rPr lang="pt-BR" sz="2800" dirty="0"/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800" dirty="0"/>
              <a:t>Colocar o nome da função;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800" dirty="0"/>
              <a:t>Colocar os parênteses ();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800" dirty="0"/>
              <a:t>Abrir as chaves{};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800" dirty="0"/>
              <a:t>Dentro das chaves vai o código</a:t>
            </a:r>
          </a:p>
          <a:p>
            <a:pPr marL="0" indent="0">
              <a:buNone/>
            </a:pPr>
            <a:r>
              <a:rPr lang="pt-BR" sz="2800" dirty="0"/>
              <a:t>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12DEE51-7730-446D-AAE5-608EEB12D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150" y="3637935"/>
            <a:ext cx="4126406" cy="2921717"/>
          </a:xfrm>
          <a:prstGeom prst="rect">
            <a:avLst/>
          </a:prstGeom>
        </p:spPr>
      </p:pic>
      <p:sp>
        <p:nvSpPr>
          <p:cNvPr id="6" name="Balão de Fala: Retângulo com Cantos Arredondados 5">
            <a:extLst>
              <a:ext uri="{FF2B5EF4-FFF2-40B4-BE49-F238E27FC236}">
                <a16:creationId xmlns:a16="http://schemas.microsoft.com/office/drawing/2014/main" id="{4A0CF047-A226-44E8-B402-275179073845}"/>
              </a:ext>
            </a:extLst>
          </p:cNvPr>
          <p:cNvSpPr/>
          <p:nvPr/>
        </p:nvSpPr>
        <p:spPr>
          <a:xfrm>
            <a:off x="150575" y="5791200"/>
            <a:ext cx="5405245" cy="915936"/>
          </a:xfrm>
          <a:prstGeom prst="wedgeRoundRectCallout">
            <a:avLst>
              <a:gd name="adj1" fmla="val 72903"/>
              <a:gd name="adj2" fmla="val -10122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Assim como Vetor, Matriz e Variável não é possível utilizar nenhum caractere especial e nem iniciar o nome com número.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87778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D1B81998A0E3641AB2E5CBEB704A65C" ma:contentTypeVersion="2" ma:contentTypeDescription="Crie um novo documento." ma:contentTypeScope="" ma:versionID="948bee696139d5cb0c0632aba620f28a">
  <xsd:schema xmlns:xsd="http://www.w3.org/2001/XMLSchema" xmlns:xs="http://www.w3.org/2001/XMLSchema" xmlns:p="http://schemas.microsoft.com/office/2006/metadata/properties" xmlns:ns2="cd320f6d-5a55-4912-a642-89a7b7b43be2" targetNamespace="http://schemas.microsoft.com/office/2006/metadata/properties" ma:root="true" ma:fieldsID="c8a5b9e7ce0ddfcbf8718270659725e9" ns2:_="">
    <xsd:import namespace="cd320f6d-5a55-4912-a642-89a7b7b43b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320f6d-5a55-4912-a642-89a7b7b43b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3C53619-954B-48C3-8D68-CD416539EE4D}"/>
</file>

<file path=customXml/itemProps2.xml><?xml version="1.0" encoding="utf-8"?>
<ds:datastoreItem xmlns:ds="http://schemas.openxmlformats.org/officeDocument/2006/customXml" ds:itemID="{36DBA58F-D554-4557-9399-A5289DC2933A}"/>
</file>

<file path=customXml/itemProps3.xml><?xml version="1.0" encoding="utf-8"?>
<ds:datastoreItem xmlns:ds="http://schemas.openxmlformats.org/officeDocument/2006/customXml" ds:itemID="{1ACDFE95-09CF-4AF9-ADBF-9DE6B393ACF1}"/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993</Words>
  <Application>Microsoft Office PowerPoint</Application>
  <PresentationFormat>Widescreen</PresentationFormat>
  <Paragraphs>88</Paragraphs>
  <Slides>17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Celestial</vt:lpstr>
      <vt:lpstr>funções</vt:lpstr>
      <vt:lpstr>funções</vt:lpstr>
      <vt:lpstr>Situação </vt:lpstr>
      <vt:lpstr>Nova situação</vt:lpstr>
      <vt:lpstr>Na programação </vt:lpstr>
      <vt:lpstr>funções</vt:lpstr>
      <vt:lpstr>Vamos falar em termos técnicos e práticos</vt:lpstr>
      <vt:lpstr>Como devemos nomear uma função</vt:lpstr>
      <vt:lpstr>Exemplificando como criar uma função</vt:lpstr>
      <vt:lpstr>Componentes de uma função</vt:lpstr>
      <vt:lpstr>Exemplo – escrever no console</vt:lpstr>
      <vt:lpstr>Inserindo a função dentro da Função Inicio()</vt:lpstr>
      <vt:lpstr>Vamos criar uma função mais elaborada</vt:lpstr>
      <vt:lpstr>Veja o que também podemos fazer</vt:lpstr>
      <vt:lpstr>Vamos acrescentar mais...</vt:lpstr>
      <vt:lpstr>Vamos acrescentar mais...</vt:lpstr>
      <vt:lpstr>Vamos acrescentar mais...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funções</dc:title>
  <dc:creator>ROSELI LOVATO TERRANI</dc:creator>
  <cp:lastModifiedBy>ROSELI LOVATO TERRANI</cp:lastModifiedBy>
  <cp:revision>7</cp:revision>
  <dcterms:created xsi:type="dcterms:W3CDTF">2020-07-09T02:35:00Z</dcterms:created>
  <dcterms:modified xsi:type="dcterms:W3CDTF">2020-07-09T11:38:08Z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0x010100CD1B81998A0E3641AB2E5CBEB704A65C</vt:lpwstr>
  </property>
</Properties>
</file>