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CB700D-7E1A-49E2-ABAD-092ACBACD43B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3353A-A592-44BD-B6AB-B98E47E0DF51}" type="datetime1">
              <a:rPr lang="pt-BR" smtClean="0"/>
              <a:t>19/06/2020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Vector" TargetMode="External"/><Relationship Id="rId7" Type="http://schemas.openxmlformats.org/officeDocument/2006/relationships/hyperlink" Target="https://pt.wikipedia.org/wiki/Ordem_quadr%C3%A1tica" TargetMode="External"/><Relationship Id="rId2" Type="http://schemas.openxmlformats.org/officeDocument/2006/relationships/hyperlink" Target="https://pt.wikipedia.org/wiki/Algoritmo_de_ordena%C3%A7%C3%A3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Algoritmo" TargetMode="External"/><Relationship Id="rId5" Type="http://schemas.openxmlformats.org/officeDocument/2006/relationships/hyperlink" Target="https://pt.wikipedia.org/wiki/Complexidade" TargetMode="External"/><Relationship Id="rId4" Type="http://schemas.openxmlformats.org/officeDocument/2006/relationships/hyperlink" Target="https://pt.wikipedia.org/wiki/Tanque_(reservat%C3%B3rio)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Vetor – parte 2 –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– Ordenação em bolha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R</a:t>
            </a:r>
            <a:r>
              <a:rPr lang="pt-br" dirty="0"/>
              <a:t>oseli </a:t>
            </a:r>
            <a:r>
              <a:rPr lang="pt-br" dirty="0" err="1"/>
              <a:t>lovato</a:t>
            </a:r>
            <a:r>
              <a:rPr lang="pt-br" dirty="0"/>
              <a:t> Terrani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35C81-F35A-46EC-A8DB-CADC70D5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/>
          <a:lstStyle/>
          <a:p>
            <a:r>
              <a:rPr lang="pt-BR" dirty="0"/>
              <a:t>Vamos exemplificar no </a:t>
            </a:r>
            <a:r>
              <a:rPr lang="pt-BR" dirty="0" err="1"/>
              <a:t>portugol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B92C2-79A8-4051-83F1-9E824E27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11" name="Onda 10">
            <a:extLst>
              <a:ext uri="{FF2B5EF4-FFF2-40B4-BE49-F238E27FC236}">
                <a16:creationId xmlns:a16="http://schemas.microsoft.com/office/drawing/2014/main" id="{960FF644-C9EF-4021-AE1A-ECD78B2FD77B}"/>
              </a:ext>
            </a:extLst>
          </p:cNvPr>
          <p:cNvSpPr/>
          <p:nvPr/>
        </p:nvSpPr>
        <p:spPr>
          <a:xfrm>
            <a:off x="2195429" y="1732339"/>
            <a:ext cx="7502846" cy="1696661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Deu um erro!!</a:t>
            </a:r>
          </a:p>
        </p:txBody>
      </p:sp>
      <p:sp>
        <p:nvSpPr>
          <p:cNvPr id="9" name="Onda 8">
            <a:extLst>
              <a:ext uri="{FF2B5EF4-FFF2-40B4-BE49-F238E27FC236}">
                <a16:creationId xmlns:a16="http://schemas.microsoft.com/office/drawing/2014/main" id="{BC8575BB-A903-45F2-8BB8-D0899046A157}"/>
              </a:ext>
            </a:extLst>
          </p:cNvPr>
          <p:cNvSpPr/>
          <p:nvPr/>
        </p:nvSpPr>
        <p:spPr>
          <a:xfrm>
            <a:off x="2344577" y="3761164"/>
            <a:ext cx="7502846" cy="1696661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 você sabe porque?</a:t>
            </a:r>
          </a:p>
        </p:txBody>
      </p:sp>
    </p:spTree>
    <p:extLst>
      <p:ext uri="{BB962C8B-B14F-4D97-AF65-F5344CB8AC3E}">
        <p14:creationId xmlns:p14="http://schemas.microsoft.com/office/powerpoint/2010/main" val="346342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35C81-F35A-46EC-A8DB-CADC70D5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/>
          <a:lstStyle/>
          <a:p>
            <a:r>
              <a:rPr lang="pt-BR" dirty="0"/>
              <a:t>Vamos exemplificar no </a:t>
            </a:r>
            <a:r>
              <a:rPr lang="pt-BR" dirty="0" err="1"/>
              <a:t>portugol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B92C2-79A8-4051-83F1-9E824E27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9" name="Onda 8">
            <a:extLst>
              <a:ext uri="{FF2B5EF4-FFF2-40B4-BE49-F238E27FC236}">
                <a16:creationId xmlns:a16="http://schemas.microsoft.com/office/drawing/2014/main" id="{BC8575BB-A903-45F2-8BB8-D0899046A157}"/>
              </a:ext>
            </a:extLst>
          </p:cNvPr>
          <p:cNvSpPr/>
          <p:nvPr/>
        </p:nvSpPr>
        <p:spPr>
          <a:xfrm>
            <a:off x="706277" y="1558925"/>
            <a:ext cx="7502846" cy="3533775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vetor tem 5 posições  e imagina que o x é 4 sendo assim quando ele verificar se  4 é menor que 5 vai dar erro pois não existe ao posição 5 ( Índice 5)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Mude o x&lt; 5 para x&lt;4.</a:t>
            </a:r>
          </a:p>
          <a:p>
            <a:pPr algn="ctr"/>
            <a:r>
              <a:rPr lang="pt-BR" dirty="0"/>
              <a:t>Assim solucionamos o erro . </a:t>
            </a:r>
          </a:p>
          <a:p>
            <a:pPr algn="ctr"/>
            <a:r>
              <a:rPr lang="pt-BR" dirty="0"/>
              <a:t>Mas ainda falta terminar o programa.</a:t>
            </a:r>
          </a:p>
        </p:txBody>
      </p:sp>
      <p:sp>
        <p:nvSpPr>
          <p:cNvPr id="3" name="Ondulado Duplo 2">
            <a:extLst>
              <a:ext uri="{FF2B5EF4-FFF2-40B4-BE49-F238E27FC236}">
                <a16:creationId xmlns:a16="http://schemas.microsoft.com/office/drawing/2014/main" id="{6AEF05F0-6A18-4375-A40F-8545A3685157}"/>
              </a:ext>
            </a:extLst>
          </p:cNvPr>
          <p:cNvSpPr/>
          <p:nvPr/>
        </p:nvSpPr>
        <p:spPr>
          <a:xfrm>
            <a:off x="7496175" y="5081143"/>
            <a:ext cx="3905250" cy="1016889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Agora vamos mostrar novamente o nosso vetor  depois dessa interação.</a:t>
            </a:r>
          </a:p>
        </p:txBody>
      </p:sp>
    </p:spTree>
    <p:extLst>
      <p:ext uri="{BB962C8B-B14F-4D97-AF65-F5344CB8AC3E}">
        <p14:creationId xmlns:p14="http://schemas.microsoft.com/office/powerpoint/2010/main" val="950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35C81-F35A-46EC-A8DB-CADC70D5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/>
          <a:lstStyle/>
          <a:p>
            <a:r>
              <a:rPr lang="pt-BR" dirty="0"/>
              <a:t>Vamos exemplificar no </a:t>
            </a:r>
            <a:r>
              <a:rPr lang="pt-BR" dirty="0" err="1"/>
              <a:t>portugol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B92C2-79A8-4051-83F1-9E824E27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8" name="Estrela: 8 Pontas 7">
            <a:extLst>
              <a:ext uri="{FF2B5EF4-FFF2-40B4-BE49-F238E27FC236}">
                <a16:creationId xmlns:a16="http://schemas.microsoft.com/office/drawing/2014/main" id="{0EFCFE97-CB28-4E82-948D-B2862CA8BA2C}"/>
              </a:ext>
            </a:extLst>
          </p:cNvPr>
          <p:cNvSpPr/>
          <p:nvPr/>
        </p:nvSpPr>
        <p:spPr>
          <a:xfrm>
            <a:off x="9553575" y="5478436"/>
            <a:ext cx="2305050" cy="869037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Executa!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517EDE8-7148-4F73-809D-00B1966441C3}"/>
              </a:ext>
            </a:extLst>
          </p:cNvPr>
          <p:cNvSpPr/>
          <p:nvPr/>
        </p:nvSpPr>
        <p:spPr>
          <a:xfrm>
            <a:off x="23568" y="1122045"/>
            <a:ext cx="59536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programa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		</a:t>
            </a:r>
            <a:r>
              <a:rPr lang="pt-BR" dirty="0" err="1"/>
              <a:t>funcao</a:t>
            </a:r>
            <a:r>
              <a:rPr lang="pt-BR" dirty="0"/>
              <a:t> inicio()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inteiro vetor[5]</a:t>
            </a:r>
          </a:p>
          <a:p>
            <a:endParaRPr lang="pt-BR" dirty="0"/>
          </a:p>
          <a:p>
            <a:r>
              <a:rPr lang="pt-BR" dirty="0"/>
              <a:t>		vetor[0] = 20</a:t>
            </a:r>
          </a:p>
          <a:p>
            <a:r>
              <a:rPr lang="pt-BR" dirty="0"/>
              <a:t>		vetor[1] = 9</a:t>
            </a:r>
          </a:p>
          <a:p>
            <a:r>
              <a:rPr lang="pt-BR" dirty="0"/>
              <a:t>		vetor[2] = 3</a:t>
            </a:r>
          </a:p>
          <a:p>
            <a:r>
              <a:rPr lang="pt-BR" dirty="0"/>
              <a:t>		vetor[3] = 10</a:t>
            </a:r>
          </a:p>
          <a:p>
            <a:r>
              <a:rPr lang="pt-BR" dirty="0"/>
              <a:t>		vetor[4] = 1</a:t>
            </a:r>
          </a:p>
          <a:p>
            <a:endParaRPr lang="pt-BR" dirty="0"/>
          </a:p>
          <a:p>
            <a:r>
              <a:rPr lang="pt-BR" dirty="0"/>
              <a:t>		//apresentar o Vetor</a:t>
            </a:r>
          </a:p>
          <a:p>
            <a:r>
              <a:rPr lang="pt-BR" dirty="0"/>
              <a:t>		para ( inteiro i = 0; i &lt; 5; i++){</a:t>
            </a:r>
          </a:p>
          <a:p>
            <a:r>
              <a:rPr lang="pt-BR" dirty="0"/>
              <a:t>			se (i == 4){</a:t>
            </a:r>
          </a:p>
          <a:p>
            <a:r>
              <a:rPr lang="pt-BR" dirty="0"/>
              <a:t>				escreva(vetor[i])</a:t>
            </a:r>
          </a:p>
          <a:p>
            <a:r>
              <a:rPr lang="pt-BR" dirty="0"/>
              <a:t>			}</a:t>
            </a:r>
            <a:r>
              <a:rPr lang="pt-BR" dirty="0" err="1"/>
              <a:t>senao</a:t>
            </a:r>
            <a:r>
              <a:rPr lang="pt-BR" dirty="0"/>
              <a:t>{</a:t>
            </a:r>
          </a:p>
          <a:p>
            <a:r>
              <a:rPr lang="pt-BR" dirty="0"/>
              <a:t>				escreva(vetor[i],"-")</a:t>
            </a:r>
          </a:p>
          <a:p>
            <a:r>
              <a:rPr lang="pt-BR" dirty="0"/>
              <a:t>			}</a:t>
            </a:r>
          </a:p>
          <a:p>
            <a:r>
              <a:rPr lang="pt-BR" dirty="0"/>
              <a:t>		}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9BB39C9-6D85-4A06-93F9-352C4AF421E4}"/>
              </a:ext>
            </a:extLst>
          </p:cNvPr>
          <p:cNvSpPr/>
          <p:nvPr/>
        </p:nvSpPr>
        <p:spPr>
          <a:xfrm>
            <a:off x="5243429" y="137956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// ordenação </a:t>
            </a:r>
            <a:r>
              <a:rPr lang="pt-BR" dirty="0" err="1"/>
              <a:t>BubbleSort</a:t>
            </a:r>
            <a:r>
              <a:rPr lang="pt-BR" dirty="0"/>
              <a:t> – percorre o vetor</a:t>
            </a:r>
          </a:p>
          <a:p>
            <a:r>
              <a:rPr lang="pt-BR" dirty="0"/>
              <a:t>	para(inteiro x =0; x&lt;4; x++){</a:t>
            </a:r>
          </a:p>
          <a:p>
            <a:r>
              <a:rPr lang="pt-BR" dirty="0"/>
              <a:t>		se(vetor[x] &gt; vetor[x+1]){</a:t>
            </a:r>
          </a:p>
          <a:p>
            <a:r>
              <a:rPr lang="pt-BR" dirty="0"/>
              <a:t>		       </a:t>
            </a:r>
            <a:r>
              <a:rPr lang="pt-BR" dirty="0" err="1"/>
              <a:t>inteiro.aux</a:t>
            </a:r>
            <a:r>
              <a:rPr lang="pt-BR" dirty="0"/>
              <a:t> = vetor[x]</a:t>
            </a:r>
          </a:p>
          <a:p>
            <a:r>
              <a:rPr lang="pt-BR" dirty="0"/>
              <a:t>		        vetor[x] = vetor[x+1]</a:t>
            </a:r>
          </a:p>
          <a:p>
            <a:r>
              <a:rPr lang="pt-BR" dirty="0"/>
              <a:t>		         vetor[x+1] = </a:t>
            </a:r>
            <a:r>
              <a:rPr lang="pt-BR" dirty="0" err="1"/>
              <a:t>aux</a:t>
            </a:r>
            <a:endParaRPr lang="pt-BR" dirty="0"/>
          </a:p>
          <a:p>
            <a:r>
              <a:rPr lang="pt-BR" dirty="0"/>
              <a:t>		}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  //apresentar o Vetor</a:t>
            </a:r>
          </a:p>
          <a:p>
            <a:r>
              <a:rPr lang="pt-BR" dirty="0"/>
              <a:t>	para ( inteiro i = 0; i &lt; 5; i++){</a:t>
            </a:r>
          </a:p>
          <a:p>
            <a:r>
              <a:rPr lang="pt-BR" dirty="0"/>
              <a:t>	 	se (i == 4){</a:t>
            </a:r>
          </a:p>
          <a:p>
            <a:r>
              <a:rPr lang="pt-BR" dirty="0"/>
              <a:t>		 escreva(vetor[i])</a:t>
            </a:r>
          </a:p>
          <a:p>
            <a:r>
              <a:rPr lang="pt-BR" dirty="0"/>
              <a:t>		}</a:t>
            </a:r>
            <a:r>
              <a:rPr lang="pt-BR" dirty="0" err="1"/>
              <a:t>senao</a:t>
            </a:r>
            <a:r>
              <a:rPr lang="pt-BR" dirty="0"/>
              <a:t>{</a:t>
            </a:r>
          </a:p>
          <a:p>
            <a:r>
              <a:rPr lang="pt-BR" dirty="0"/>
              <a:t>		escreva(vetor[i],"-")</a:t>
            </a:r>
          </a:p>
          <a:p>
            <a:r>
              <a:rPr lang="pt-BR" dirty="0"/>
              <a:t>		}</a:t>
            </a:r>
          </a:p>
          <a:p>
            <a:r>
              <a:rPr 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32672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35C81-F35A-46EC-A8DB-CADC70D5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/>
          <a:lstStyle/>
          <a:p>
            <a:r>
              <a:rPr lang="pt-BR" dirty="0"/>
              <a:t>Vamos exemplificar no </a:t>
            </a:r>
            <a:r>
              <a:rPr lang="pt-BR" dirty="0" err="1"/>
              <a:t>portugol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B92C2-79A8-4051-83F1-9E824E27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8" name="Estrela: 8 Pontas 7">
            <a:extLst>
              <a:ext uri="{FF2B5EF4-FFF2-40B4-BE49-F238E27FC236}">
                <a16:creationId xmlns:a16="http://schemas.microsoft.com/office/drawing/2014/main" id="{0EFCFE97-CB28-4E82-948D-B2862CA8BA2C}"/>
              </a:ext>
            </a:extLst>
          </p:cNvPr>
          <p:cNvSpPr/>
          <p:nvPr/>
        </p:nvSpPr>
        <p:spPr>
          <a:xfrm>
            <a:off x="9553575" y="5478436"/>
            <a:ext cx="2305050" cy="869037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Executa!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517EDE8-7148-4F73-809D-00B1966441C3}"/>
              </a:ext>
            </a:extLst>
          </p:cNvPr>
          <p:cNvSpPr/>
          <p:nvPr/>
        </p:nvSpPr>
        <p:spPr>
          <a:xfrm>
            <a:off x="23568" y="1122045"/>
            <a:ext cx="59536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programa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		</a:t>
            </a:r>
            <a:r>
              <a:rPr lang="pt-BR" dirty="0" err="1"/>
              <a:t>funcao</a:t>
            </a:r>
            <a:r>
              <a:rPr lang="pt-BR" dirty="0"/>
              <a:t> inicio()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inteiro vetor[5]</a:t>
            </a:r>
          </a:p>
          <a:p>
            <a:endParaRPr lang="pt-BR" dirty="0"/>
          </a:p>
          <a:p>
            <a:r>
              <a:rPr lang="pt-BR" dirty="0"/>
              <a:t>		vetor[0] = 20</a:t>
            </a:r>
          </a:p>
          <a:p>
            <a:r>
              <a:rPr lang="pt-BR" dirty="0"/>
              <a:t>		vetor[1] = 9</a:t>
            </a:r>
          </a:p>
          <a:p>
            <a:r>
              <a:rPr lang="pt-BR" dirty="0"/>
              <a:t>		vetor[2] = 3</a:t>
            </a:r>
          </a:p>
          <a:p>
            <a:r>
              <a:rPr lang="pt-BR" dirty="0"/>
              <a:t>		vetor[3] = 10</a:t>
            </a:r>
          </a:p>
          <a:p>
            <a:r>
              <a:rPr lang="pt-BR" dirty="0"/>
              <a:t>		vetor[4] = 1</a:t>
            </a:r>
          </a:p>
          <a:p>
            <a:endParaRPr lang="pt-BR" dirty="0"/>
          </a:p>
          <a:p>
            <a:r>
              <a:rPr lang="pt-BR" dirty="0"/>
              <a:t>		//apresentar o Vetor</a:t>
            </a:r>
          </a:p>
          <a:p>
            <a:r>
              <a:rPr lang="pt-BR" dirty="0"/>
              <a:t>		para ( inteiro i = 0; i &lt; 5; i++){</a:t>
            </a:r>
          </a:p>
          <a:p>
            <a:r>
              <a:rPr lang="pt-BR" dirty="0"/>
              <a:t>			se (i == 4){</a:t>
            </a:r>
          </a:p>
          <a:p>
            <a:r>
              <a:rPr lang="pt-BR" dirty="0"/>
              <a:t>				escreva(vetor[i])</a:t>
            </a:r>
          </a:p>
          <a:p>
            <a:r>
              <a:rPr lang="pt-BR" dirty="0"/>
              <a:t>			}</a:t>
            </a:r>
            <a:r>
              <a:rPr lang="pt-BR" dirty="0" err="1"/>
              <a:t>senao</a:t>
            </a:r>
            <a:r>
              <a:rPr lang="pt-BR" dirty="0"/>
              <a:t>{</a:t>
            </a:r>
          </a:p>
          <a:p>
            <a:r>
              <a:rPr lang="pt-BR" dirty="0"/>
              <a:t>				escreva(vetor[i],"-")</a:t>
            </a:r>
          </a:p>
          <a:p>
            <a:r>
              <a:rPr lang="pt-BR" dirty="0"/>
              <a:t>			}</a:t>
            </a:r>
          </a:p>
          <a:p>
            <a:r>
              <a:rPr lang="pt-BR" dirty="0"/>
              <a:t>		}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9BB39C9-6D85-4A06-93F9-352C4AF421E4}"/>
              </a:ext>
            </a:extLst>
          </p:cNvPr>
          <p:cNvSpPr/>
          <p:nvPr/>
        </p:nvSpPr>
        <p:spPr>
          <a:xfrm>
            <a:off x="5243429" y="137956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// ordenação </a:t>
            </a:r>
            <a:r>
              <a:rPr lang="pt-BR" dirty="0" err="1"/>
              <a:t>BubbleSort</a:t>
            </a:r>
            <a:r>
              <a:rPr lang="pt-BR" dirty="0"/>
              <a:t> – percorre o vetor</a:t>
            </a:r>
          </a:p>
          <a:p>
            <a:r>
              <a:rPr lang="pt-BR" dirty="0"/>
              <a:t>	para(inteiro x =0; x&lt;4; x++){</a:t>
            </a:r>
          </a:p>
          <a:p>
            <a:r>
              <a:rPr lang="pt-BR" dirty="0"/>
              <a:t>		se(vetor[x] &gt; vetor[x+1]){</a:t>
            </a:r>
          </a:p>
          <a:p>
            <a:r>
              <a:rPr lang="pt-BR" dirty="0"/>
              <a:t>		       </a:t>
            </a:r>
            <a:r>
              <a:rPr lang="pt-BR" dirty="0" err="1"/>
              <a:t>inteiro.aux</a:t>
            </a:r>
            <a:r>
              <a:rPr lang="pt-BR" dirty="0"/>
              <a:t> = vetor[x]</a:t>
            </a:r>
          </a:p>
          <a:p>
            <a:r>
              <a:rPr lang="pt-BR" dirty="0"/>
              <a:t>		        vetor[x] = vetor[x+1]</a:t>
            </a:r>
          </a:p>
          <a:p>
            <a:r>
              <a:rPr lang="pt-BR" dirty="0"/>
              <a:t>		         vetor[x+1] = </a:t>
            </a:r>
            <a:r>
              <a:rPr lang="pt-BR" dirty="0" err="1"/>
              <a:t>aux</a:t>
            </a:r>
            <a:endParaRPr lang="pt-BR" dirty="0"/>
          </a:p>
          <a:p>
            <a:r>
              <a:rPr lang="pt-BR" dirty="0"/>
              <a:t>		}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             escreva(“\</a:t>
            </a:r>
            <a:r>
              <a:rPr lang="pt-BR" dirty="0" err="1"/>
              <a:t>nValor</a:t>
            </a:r>
            <a:r>
              <a:rPr lang="pt-BR" dirty="0"/>
              <a:t> Ordenado”)</a:t>
            </a:r>
          </a:p>
          <a:p>
            <a:r>
              <a:rPr lang="pt-BR" dirty="0"/>
              <a:t>	para ( inteiro i = 0; i &lt; 5; i++){</a:t>
            </a:r>
          </a:p>
          <a:p>
            <a:r>
              <a:rPr lang="pt-BR" dirty="0"/>
              <a:t>	 	se (i == 4){</a:t>
            </a:r>
          </a:p>
          <a:p>
            <a:r>
              <a:rPr lang="pt-BR" dirty="0"/>
              <a:t>		 escreva(vetor[i])</a:t>
            </a:r>
          </a:p>
          <a:p>
            <a:r>
              <a:rPr lang="pt-BR" dirty="0"/>
              <a:t>		}</a:t>
            </a:r>
            <a:r>
              <a:rPr lang="pt-BR" dirty="0" err="1"/>
              <a:t>senao</a:t>
            </a:r>
            <a:r>
              <a:rPr lang="pt-BR" dirty="0"/>
              <a:t>{</a:t>
            </a:r>
          </a:p>
          <a:p>
            <a:r>
              <a:rPr lang="pt-BR" dirty="0"/>
              <a:t>		escreva(vetor[i],"-")</a:t>
            </a:r>
          </a:p>
          <a:p>
            <a:r>
              <a:rPr lang="pt-BR" dirty="0"/>
              <a:t>		}</a:t>
            </a:r>
          </a:p>
          <a:p>
            <a:r>
              <a:rPr lang="pt-BR" dirty="0"/>
              <a:t>	}</a:t>
            </a:r>
          </a:p>
        </p:txBody>
      </p:sp>
      <p:sp>
        <p:nvSpPr>
          <p:cNvPr id="5" name="Balão de Fala: Oval 4">
            <a:extLst>
              <a:ext uri="{FF2B5EF4-FFF2-40B4-BE49-F238E27FC236}">
                <a16:creationId xmlns:a16="http://schemas.microsoft.com/office/drawing/2014/main" id="{8841F94B-C8A0-4BAF-9C18-31ED8D84529D}"/>
              </a:ext>
            </a:extLst>
          </p:cNvPr>
          <p:cNvSpPr/>
          <p:nvPr/>
        </p:nvSpPr>
        <p:spPr>
          <a:xfrm>
            <a:off x="10058400" y="3143250"/>
            <a:ext cx="1866899" cy="1600200"/>
          </a:xfrm>
          <a:prstGeom prst="wedgeEllipseCallout">
            <a:avLst>
              <a:gd name="adj1" fmla="val -95833"/>
              <a:gd name="adj2" fmla="val 8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Veja que ele ordenou apenas uma vez. E fez o passo uma única vez. É ne3cessário executar N vezes.</a:t>
            </a:r>
          </a:p>
        </p:txBody>
      </p:sp>
    </p:spTree>
    <p:extLst>
      <p:ext uri="{BB962C8B-B14F-4D97-AF65-F5344CB8AC3E}">
        <p14:creationId xmlns:p14="http://schemas.microsoft.com/office/powerpoint/2010/main" val="2026533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35C81-F35A-46EC-A8DB-CADC70D5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/>
          <a:lstStyle/>
          <a:p>
            <a:r>
              <a:rPr lang="pt-BR" dirty="0"/>
              <a:t>Vamos exemplificar no </a:t>
            </a:r>
            <a:r>
              <a:rPr lang="pt-BR" dirty="0" err="1"/>
              <a:t>portugol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B92C2-79A8-4051-83F1-9E824E27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8" name="Estrela: 8 Pontas 7">
            <a:extLst>
              <a:ext uri="{FF2B5EF4-FFF2-40B4-BE49-F238E27FC236}">
                <a16:creationId xmlns:a16="http://schemas.microsoft.com/office/drawing/2014/main" id="{0EFCFE97-CB28-4E82-948D-B2862CA8BA2C}"/>
              </a:ext>
            </a:extLst>
          </p:cNvPr>
          <p:cNvSpPr/>
          <p:nvPr/>
        </p:nvSpPr>
        <p:spPr>
          <a:xfrm>
            <a:off x="6998613" y="5885319"/>
            <a:ext cx="2305050" cy="869037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Executa!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517EDE8-7148-4F73-809D-00B1966441C3}"/>
              </a:ext>
            </a:extLst>
          </p:cNvPr>
          <p:cNvSpPr/>
          <p:nvPr/>
        </p:nvSpPr>
        <p:spPr>
          <a:xfrm>
            <a:off x="23568" y="1122045"/>
            <a:ext cx="59536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programa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		</a:t>
            </a:r>
            <a:r>
              <a:rPr lang="pt-BR" dirty="0" err="1"/>
              <a:t>funcao</a:t>
            </a:r>
            <a:r>
              <a:rPr lang="pt-BR" dirty="0"/>
              <a:t> inicio()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inteiro vetor[5]</a:t>
            </a:r>
          </a:p>
          <a:p>
            <a:endParaRPr lang="pt-BR" dirty="0"/>
          </a:p>
          <a:p>
            <a:r>
              <a:rPr lang="pt-BR" dirty="0"/>
              <a:t>		vetor[0] = 20</a:t>
            </a:r>
          </a:p>
          <a:p>
            <a:r>
              <a:rPr lang="pt-BR" dirty="0"/>
              <a:t>		vetor[1] = 9</a:t>
            </a:r>
          </a:p>
          <a:p>
            <a:r>
              <a:rPr lang="pt-BR" dirty="0"/>
              <a:t>		vetor[2] = 3</a:t>
            </a:r>
          </a:p>
          <a:p>
            <a:r>
              <a:rPr lang="pt-BR" dirty="0"/>
              <a:t>		vetor[3] = 10</a:t>
            </a:r>
          </a:p>
          <a:p>
            <a:r>
              <a:rPr lang="pt-BR" dirty="0"/>
              <a:t>		vetor[4] = 1</a:t>
            </a:r>
          </a:p>
          <a:p>
            <a:endParaRPr lang="pt-BR" dirty="0"/>
          </a:p>
          <a:p>
            <a:r>
              <a:rPr lang="pt-BR" dirty="0"/>
              <a:t>		//apresentar o Vetor</a:t>
            </a:r>
          </a:p>
          <a:p>
            <a:r>
              <a:rPr lang="pt-BR" dirty="0"/>
              <a:t>		para ( inteiro i = 0; i &lt; 5; i++){</a:t>
            </a:r>
          </a:p>
          <a:p>
            <a:r>
              <a:rPr lang="pt-BR" dirty="0"/>
              <a:t>			se (i == 4){</a:t>
            </a:r>
          </a:p>
          <a:p>
            <a:r>
              <a:rPr lang="pt-BR" dirty="0"/>
              <a:t>				escreva(vetor[i])</a:t>
            </a:r>
          </a:p>
          <a:p>
            <a:r>
              <a:rPr lang="pt-BR" dirty="0"/>
              <a:t>			}</a:t>
            </a:r>
            <a:r>
              <a:rPr lang="pt-BR" dirty="0" err="1"/>
              <a:t>senao</a:t>
            </a:r>
            <a:r>
              <a:rPr lang="pt-BR" dirty="0"/>
              <a:t>{</a:t>
            </a:r>
          </a:p>
          <a:p>
            <a:r>
              <a:rPr lang="pt-BR" dirty="0"/>
              <a:t>				escreva(vetor[i],"-")</a:t>
            </a:r>
          </a:p>
          <a:p>
            <a:r>
              <a:rPr lang="pt-BR" dirty="0"/>
              <a:t>			}</a:t>
            </a:r>
          </a:p>
          <a:p>
            <a:r>
              <a:rPr lang="pt-BR" dirty="0"/>
              <a:t>		}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9BB39C9-6D85-4A06-93F9-352C4AF421E4}"/>
              </a:ext>
            </a:extLst>
          </p:cNvPr>
          <p:cNvSpPr/>
          <p:nvPr/>
        </p:nvSpPr>
        <p:spPr>
          <a:xfrm>
            <a:off x="5243429" y="137956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// ordenação </a:t>
            </a:r>
            <a:r>
              <a:rPr lang="pt-BR" dirty="0" err="1"/>
              <a:t>BubbleSort</a:t>
            </a:r>
            <a:r>
              <a:rPr lang="pt-BR" dirty="0"/>
              <a:t> – percorre o vetor</a:t>
            </a:r>
          </a:p>
          <a:p>
            <a:r>
              <a:rPr lang="pt-BR" dirty="0"/>
              <a:t>           para (inteiro y = 0; y&lt;4; y++){</a:t>
            </a:r>
          </a:p>
          <a:p>
            <a:r>
              <a:rPr lang="pt-BR" dirty="0"/>
              <a:t>	para(inteiro x =0; x&lt;4; x++){</a:t>
            </a:r>
          </a:p>
          <a:p>
            <a:r>
              <a:rPr lang="pt-BR" dirty="0"/>
              <a:t>		se(vetor[x] &gt; vetor[x+1]){</a:t>
            </a:r>
          </a:p>
          <a:p>
            <a:r>
              <a:rPr lang="pt-BR" dirty="0"/>
              <a:t>		       </a:t>
            </a:r>
            <a:r>
              <a:rPr lang="pt-BR" dirty="0" err="1"/>
              <a:t>inteiro.aux</a:t>
            </a:r>
            <a:r>
              <a:rPr lang="pt-BR" dirty="0"/>
              <a:t> = vetor[x]</a:t>
            </a:r>
          </a:p>
          <a:p>
            <a:r>
              <a:rPr lang="pt-BR" dirty="0"/>
              <a:t>		        vetor[x] = vetor[x+1]</a:t>
            </a:r>
          </a:p>
          <a:p>
            <a:r>
              <a:rPr lang="pt-BR" dirty="0"/>
              <a:t>		         vetor[x+1] = </a:t>
            </a:r>
            <a:r>
              <a:rPr lang="pt-BR" dirty="0" err="1"/>
              <a:t>aux</a:t>
            </a:r>
            <a:endParaRPr lang="pt-BR" dirty="0"/>
          </a:p>
          <a:p>
            <a:r>
              <a:rPr lang="pt-BR" dirty="0"/>
              <a:t>		}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             escreva(“\</a:t>
            </a:r>
            <a:r>
              <a:rPr lang="pt-BR" dirty="0" err="1"/>
              <a:t>nValor</a:t>
            </a:r>
            <a:r>
              <a:rPr lang="pt-BR" dirty="0"/>
              <a:t> Ordenado”)</a:t>
            </a:r>
          </a:p>
          <a:p>
            <a:r>
              <a:rPr lang="pt-BR" dirty="0"/>
              <a:t>	para ( inteiro i = 0; i &lt; 5; i++){</a:t>
            </a:r>
          </a:p>
          <a:p>
            <a:r>
              <a:rPr lang="pt-BR" dirty="0"/>
              <a:t>	 	se (i == 4){</a:t>
            </a:r>
          </a:p>
          <a:p>
            <a:r>
              <a:rPr lang="pt-BR" dirty="0"/>
              <a:t>		 escreva(vetor[i])</a:t>
            </a:r>
          </a:p>
          <a:p>
            <a:r>
              <a:rPr lang="pt-BR" dirty="0"/>
              <a:t>		}</a:t>
            </a:r>
            <a:r>
              <a:rPr lang="pt-BR" dirty="0" err="1"/>
              <a:t>senao</a:t>
            </a:r>
            <a:r>
              <a:rPr lang="pt-BR" dirty="0"/>
              <a:t>{</a:t>
            </a:r>
          </a:p>
          <a:p>
            <a:r>
              <a:rPr lang="pt-BR" dirty="0"/>
              <a:t>		escreva(vetor[i],"-")</a:t>
            </a:r>
          </a:p>
          <a:p>
            <a:r>
              <a:rPr lang="pt-BR" dirty="0"/>
              <a:t>		}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           }</a:t>
            </a:r>
          </a:p>
        </p:txBody>
      </p:sp>
      <p:sp>
        <p:nvSpPr>
          <p:cNvPr id="5" name="Balão de Fala: Oval 4">
            <a:extLst>
              <a:ext uri="{FF2B5EF4-FFF2-40B4-BE49-F238E27FC236}">
                <a16:creationId xmlns:a16="http://schemas.microsoft.com/office/drawing/2014/main" id="{8841F94B-C8A0-4BAF-9C18-31ED8D84529D}"/>
              </a:ext>
            </a:extLst>
          </p:cNvPr>
          <p:cNvSpPr/>
          <p:nvPr/>
        </p:nvSpPr>
        <p:spPr>
          <a:xfrm>
            <a:off x="10325101" y="2800350"/>
            <a:ext cx="1866899" cy="1600200"/>
          </a:xfrm>
          <a:prstGeom prst="wedgeEllipseCallout">
            <a:avLst>
              <a:gd name="adj1" fmla="val -93282"/>
              <a:gd name="adj2" fmla="val -120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Usaremos uma estrutura de repetição para repassar o vetor n vezes.</a:t>
            </a:r>
          </a:p>
        </p:txBody>
      </p:sp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BBCC26A6-9447-49D7-9816-355ACCF62575}"/>
              </a:ext>
            </a:extLst>
          </p:cNvPr>
          <p:cNvSpPr/>
          <p:nvPr/>
        </p:nvSpPr>
        <p:spPr>
          <a:xfrm>
            <a:off x="9701213" y="4891354"/>
            <a:ext cx="1909595" cy="12644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536"/>
              <a:gd name="adj6" fmla="val -39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Vai ordenar, porém sempre verificará todos os elementos.</a:t>
            </a:r>
          </a:p>
        </p:txBody>
      </p:sp>
    </p:spTree>
    <p:extLst>
      <p:ext uri="{BB962C8B-B14F-4D97-AF65-F5344CB8AC3E}">
        <p14:creationId xmlns:p14="http://schemas.microsoft.com/office/powerpoint/2010/main" val="132092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35C81-F35A-46EC-A8DB-CADC70D5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/>
          <a:lstStyle/>
          <a:p>
            <a:r>
              <a:rPr lang="pt-BR" dirty="0"/>
              <a:t>Vamos exemplificar no </a:t>
            </a:r>
            <a:r>
              <a:rPr lang="pt-BR" dirty="0" err="1"/>
              <a:t>portugol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B92C2-79A8-4051-83F1-9E824E27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8" name="Estrela: 8 Pontas 7">
            <a:extLst>
              <a:ext uri="{FF2B5EF4-FFF2-40B4-BE49-F238E27FC236}">
                <a16:creationId xmlns:a16="http://schemas.microsoft.com/office/drawing/2014/main" id="{0EFCFE97-CB28-4E82-948D-B2862CA8BA2C}"/>
              </a:ext>
            </a:extLst>
          </p:cNvPr>
          <p:cNvSpPr/>
          <p:nvPr/>
        </p:nvSpPr>
        <p:spPr>
          <a:xfrm>
            <a:off x="8093827" y="5754421"/>
            <a:ext cx="2305050" cy="869037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Executa!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517EDE8-7148-4F73-809D-00B1966441C3}"/>
              </a:ext>
            </a:extLst>
          </p:cNvPr>
          <p:cNvSpPr/>
          <p:nvPr/>
        </p:nvSpPr>
        <p:spPr>
          <a:xfrm>
            <a:off x="23568" y="1122045"/>
            <a:ext cx="59536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programa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		</a:t>
            </a:r>
            <a:r>
              <a:rPr lang="pt-BR" dirty="0" err="1"/>
              <a:t>funcao</a:t>
            </a:r>
            <a:r>
              <a:rPr lang="pt-BR" dirty="0"/>
              <a:t> inicio()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inteiro vetor[5]</a:t>
            </a:r>
          </a:p>
          <a:p>
            <a:endParaRPr lang="pt-BR" dirty="0"/>
          </a:p>
          <a:p>
            <a:r>
              <a:rPr lang="pt-BR" dirty="0"/>
              <a:t>		vetor[0] = 20</a:t>
            </a:r>
          </a:p>
          <a:p>
            <a:r>
              <a:rPr lang="pt-BR" dirty="0"/>
              <a:t>		vetor[1] = 9</a:t>
            </a:r>
          </a:p>
          <a:p>
            <a:r>
              <a:rPr lang="pt-BR" dirty="0"/>
              <a:t>		vetor[2] = 3</a:t>
            </a:r>
          </a:p>
          <a:p>
            <a:r>
              <a:rPr lang="pt-BR" dirty="0"/>
              <a:t>		vetor[3] = 10</a:t>
            </a:r>
          </a:p>
          <a:p>
            <a:r>
              <a:rPr lang="pt-BR" dirty="0"/>
              <a:t>		vetor[4] = 1</a:t>
            </a:r>
          </a:p>
          <a:p>
            <a:endParaRPr lang="pt-BR" dirty="0"/>
          </a:p>
          <a:p>
            <a:r>
              <a:rPr lang="pt-BR" dirty="0"/>
              <a:t>		//apresentar o Vetor</a:t>
            </a:r>
          </a:p>
          <a:p>
            <a:r>
              <a:rPr lang="pt-BR" dirty="0"/>
              <a:t>		para ( inteiro i = 0; i &lt; 5; i++){</a:t>
            </a:r>
          </a:p>
          <a:p>
            <a:r>
              <a:rPr lang="pt-BR" dirty="0"/>
              <a:t>			se (i == 4){</a:t>
            </a:r>
          </a:p>
          <a:p>
            <a:r>
              <a:rPr lang="pt-BR" dirty="0"/>
              <a:t>				escreva(vetor[i])</a:t>
            </a:r>
          </a:p>
          <a:p>
            <a:r>
              <a:rPr lang="pt-BR" dirty="0"/>
              <a:t>			}</a:t>
            </a:r>
            <a:r>
              <a:rPr lang="pt-BR" dirty="0" err="1"/>
              <a:t>senao</a:t>
            </a:r>
            <a:r>
              <a:rPr lang="pt-BR" dirty="0"/>
              <a:t>{</a:t>
            </a:r>
          </a:p>
          <a:p>
            <a:r>
              <a:rPr lang="pt-BR" dirty="0"/>
              <a:t>				escreva(vetor[i],"-")</a:t>
            </a:r>
          </a:p>
          <a:p>
            <a:r>
              <a:rPr lang="pt-BR" dirty="0"/>
              <a:t>			}</a:t>
            </a:r>
          </a:p>
          <a:p>
            <a:r>
              <a:rPr lang="pt-BR" dirty="0"/>
              <a:t>		}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9BB39C9-6D85-4A06-93F9-352C4AF421E4}"/>
              </a:ext>
            </a:extLst>
          </p:cNvPr>
          <p:cNvSpPr/>
          <p:nvPr/>
        </p:nvSpPr>
        <p:spPr>
          <a:xfrm>
            <a:off x="5243429" y="137956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// ordenação </a:t>
            </a:r>
            <a:r>
              <a:rPr lang="pt-BR" dirty="0" err="1"/>
              <a:t>BubbleSort</a:t>
            </a:r>
            <a:r>
              <a:rPr lang="pt-BR" dirty="0"/>
              <a:t> – percorre o vetor</a:t>
            </a:r>
          </a:p>
          <a:p>
            <a:r>
              <a:rPr lang="pt-BR" dirty="0"/>
              <a:t>           para (inteiro y = 4; y&lt;0; y--){</a:t>
            </a:r>
          </a:p>
          <a:p>
            <a:r>
              <a:rPr lang="pt-BR" dirty="0"/>
              <a:t>	para(inteiro x =0; x&lt;4; x++){</a:t>
            </a:r>
          </a:p>
          <a:p>
            <a:r>
              <a:rPr lang="pt-BR" dirty="0"/>
              <a:t>		se(vetor[x] &gt; vetor[x+1]){</a:t>
            </a:r>
          </a:p>
          <a:p>
            <a:r>
              <a:rPr lang="pt-BR" dirty="0"/>
              <a:t>		       </a:t>
            </a:r>
            <a:r>
              <a:rPr lang="pt-BR" dirty="0" err="1"/>
              <a:t>inteiro.aux</a:t>
            </a:r>
            <a:r>
              <a:rPr lang="pt-BR" dirty="0"/>
              <a:t> = vetor[x]</a:t>
            </a:r>
          </a:p>
          <a:p>
            <a:r>
              <a:rPr lang="pt-BR" dirty="0"/>
              <a:t>		        vetor[x] = vetor[x+1]</a:t>
            </a:r>
          </a:p>
          <a:p>
            <a:r>
              <a:rPr lang="pt-BR" dirty="0"/>
              <a:t>		         vetor[x+1] = </a:t>
            </a:r>
            <a:r>
              <a:rPr lang="pt-BR" dirty="0" err="1"/>
              <a:t>aux</a:t>
            </a:r>
            <a:endParaRPr lang="pt-BR" dirty="0"/>
          </a:p>
          <a:p>
            <a:r>
              <a:rPr lang="pt-BR" dirty="0"/>
              <a:t>		}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             escreva(“\</a:t>
            </a:r>
            <a:r>
              <a:rPr lang="pt-BR" dirty="0" err="1"/>
              <a:t>nValor</a:t>
            </a:r>
            <a:r>
              <a:rPr lang="pt-BR" dirty="0"/>
              <a:t> Ordenado”)</a:t>
            </a:r>
          </a:p>
          <a:p>
            <a:r>
              <a:rPr lang="pt-BR" dirty="0"/>
              <a:t>	para ( inteiro i = 0; i &lt; 5; i++){</a:t>
            </a:r>
          </a:p>
          <a:p>
            <a:r>
              <a:rPr lang="pt-BR" dirty="0"/>
              <a:t>	 	se (i == 4){</a:t>
            </a:r>
          </a:p>
          <a:p>
            <a:r>
              <a:rPr lang="pt-BR" dirty="0"/>
              <a:t>		 escreva(vetor[i])</a:t>
            </a:r>
          </a:p>
          <a:p>
            <a:r>
              <a:rPr lang="pt-BR" dirty="0"/>
              <a:t>		}</a:t>
            </a:r>
            <a:r>
              <a:rPr lang="pt-BR" dirty="0" err="1"/>
              <a:t>senao</a:t>
            </a:r>
            <a:r>
              <a:rPr lang="pt-BR" dirty="0"/>
              <a:t>{</a:t>
            </a:r>
          </a:p>
          <a:p>
            <a:r>
              <a:rPr lang="pt-BR" dirty="0"/>
              <a:t>		escreva(vetor[i],"-")</a:t>
            </a:r>
          </a:p>
          <a:p>
            <a:r>
              <a:rPr lang="pt-BR" dirty="0"/>
              <a:t>		}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           }</a:t>
            </a:r>
          </a:p>
        </p:txBody>
      </p:sp>
      <p:sp>
        <p:nvSpPr>
          <p:cNvPr id="5" name="Balão de Fala: Oval 4">
            <a:extLst>
              <a:ext uri="{FF2B5EF4-FFF2-40B4-BE49-F238E27FC236}">
                <a16:creationId xmlns:a16="http://schemas.microsoft.com/office/drawing/2014/main" id="{8841F94B-C8A0-4BAF-9C18-31ED8D84529D}"/>
              </a:ext>
            </a:extLst>
          </p:cNvPr>
          <p:cNvSpPr/>
          <p:nvPr/>
        </p:nvSpPr>
        <p:spPr>
          <a:xfrm>
            <a:off x="9896476" y="2924175"/>
            <a:ext cx="1866899" cy="1600200"/>
          </a:xfrm>
          <a:prstGeom prst="wedgeEllipseCallout">
            <a:avLst>
              <a:gd name="adj1" fmla="val -93282"/>
              <a:gd name="adj2" fmla="val -120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Otimizado para ficar mais rápido e leve</a:t>
            </a:r>
            <a:r>
              <a:rPr lang="pt-BR" sz="1200" dirty="0"/>
              <a:t>.</a:t>
            </a:r>
          </a:p>
        </p:txBody>
      </p:sp>
      <p:sp>
        <p:nvSpPr>
          <p:cNvPr id="6" name="Balão de Fala: Retângulo 5">
            <a:extLst>
              <a:ext uri="{FF2B5EF4-FFF2-40B4-BE49-F238E27FC236}">
                <a16:creationId xmlns:a16="http://schemas.microsoft.com/office/drawing/2014/main" id="{06A47815-59CD-435F-AC2E-E212CEF71E6A}"/>
              </a:ext>
            </a:extLst>
          </p:cNvPr>
          <p:cNvSpPr/>
          <p:nvPr/>
        </p:nvSpPr>
        <p:spPr>
          <a:xfrm>
            <a:off x="10263586" y="4873865"/>
            <a:ext cx="1718863" cy="1384468"/>
          </a:xfrm>
          <a:prstGeom prst="wedgeRectCallout">
            <a:avLst>
              <a:gd name="adj1" fmla="val -97305"/>
              <a:gd name="adj2" fmla="val -59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Para verificar passo a passo é só colar o código do vetor no para de fora</a:t>
            </a:r>
          </a:p>
        </p:txBody>
      </p:sp>
    </p:spTree>
    <p:extLst>
      <p:ext uri="{BB962C8B-B14F-4D97-AF65-F5344CB8AC3E}">
        <p14:creationId xmlns:p14="http://schemas.microsoft.com/office/powerpoint/2010/main" val="104704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35C81-F35A-46EC-A8DB-CADC70D5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/>
          <a:lstStyle/>
          <a:p>
            <a:r>
              <a:rPr lang="pt-BR" dirty="0"/>
              <a:t>Vamos exemplificar no </a:t>
            </a:r>
            <a:r>
              <a:rPr lang="pt-BR" dirty="0" err="1"/>
              <a:t>portugol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B92C2-79A8-4051-83F1-9E824E27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8" name="Estrela: 8 Pontas 7">
            <a:extLst>
              <a:ext uri="{FF2B5EF4-FFF2-40B4-BE49-F238E27FC236}">
                <a16:creationId xmlns:a16="http://schemas.microsoft.com/office/drawing/2014/main" id="{0EFCFE97-CB28-4E82-948D-B2862CA8BA2C}"/>
              </a:ext>
            </a:extLst>
          </p:cNvPr>
          <p:cNvSpPr/>
          <p:nvPr/>
        </p:nvSpPr>
        <p:spPr>
          <a:xfrm>
            <a:off x="9465427" y="4411396"/>
            <a:ext cx="2305050" cy="869037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Executa!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517EDE8-7148-4F73-809D-00B1966441C3}"/>
              </a:ext>
            </a:extLst>
          </p:cNvPr>
          <p:cNvSpPr/>
          <p:nvPr/>
        </p:nvSpPr>
        <p:spPr>
          <a:xfrm>
            <a:off x="23568" y="1122045"/>
            <a:ext cx="59536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programa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		</a:t>
            </a:r>
            <a:r>
              <a:rPr lang="pt-BR" dirty="0" err="1"/>
              <a:t>funcao</a:t>
            </a:r>
            <a:r>
              <a:rPr lang="pt-BR" dirty="0"/>
              <a:t> inicio()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inteiro vetor[5]</a:t>
            </a:r>
          </a:p>
          <a:p>
            <a:endParaRPr lang="pt-BR" dirty="0"/>
          </a:p>
          <a:p>
            <a:r>
              <a:rPr lang="pt-BR" dirty="0"/>
              <a:t>		vetor[0] = 20</a:t>
            </a:r>
          </a:p>
          <a:p>
            <a:r>
              <a:rPr lang="pt-BR" dirty="0"/>
              <a:t>		vetor[1] = 9</a:t>
            </a:r>
          </a:p>
          <a:p>
            <a:r>
              <a:rPr lang="pt-BR" dirty="0"/>
              <a:t>		vetor[2] = 3</a:t>
            </a:r>
          </a:p>
          <a:p>
            <a:r>
              <a:rPr lang="pt-BR" dirty="0"/>
              <a:t>		vetor[3] = 10</a:t>
            </a:r>
          </a:p>
          <a:p>
            <a:r>
              <a:rPr lang="pt-BR" dirty="0"/>
              <a:t>		vetor[4] = 1</a:t>
            </a:r>
          </a:p>
          <a:p>
            <a:endParaRPr lang="pt-BR" dirty="0"/>
          </a:p>
          <a:p>
            <a:r>
              <a:rPr lang="pt-BR" dirty="0"/>
              <a:t>		//apresentar o Vetor</a:t>
            </a:r>
          </a:p>
          <a:p>
            <a:r>
              <a:rPr lang="pt-BR" dirty="0"/>
              <a:t>		para ( inteiro i = 0; i &lt; 5; i++){</a:t>
            </a:r>
          </a:p>
          <a:p>
            <a:r>
              <a:rPr lang="pt-BR" dirty="0"/>
              <a:t>			se (i == 4){</a:t>
            </a:r>
          </a:p>
          <a:p>
            <a:r>
              <a:rPr lang="pt-BR" dirty="0"/>
              <a:t>				escreva(vetor[i])</a:t>
            </a:r>
          </a:p>
          <a:p>
            <a:r>
              <a:rPr lang="pt-BR" dirty="0"/>
              <a:t>			}</a:t>
            </a:r>
            <a:r>
              <a:rPr lang="pt-BR" dirty="0" err="1"/>
              <a:t>senao</a:t>
            </a:r>
            <a:r>
              <a:rPr lang="pt-BR" dirty="0"/>
              <a:t>{</a:t>
            </a:r>
          </a:p>
          <a:p>
            <a:r>
              <a:rPr lang="pt-BR" dirty="0"/>
              <a:t>				escreva(vetor[i],"-")</a:t>
            </a:r>
          </a:p>
          <a:p>
            <a:r>
              <a:rPr lang="pt-BR" dirty="0"/>
              <a:t>			}</a:t>
            </a:r>
          </a:p>
          <a:p>
            <a:r>
              <a:rPr lang="pt-BR" dirty="0"/>
              <a:t>		}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0BA222-AF65-4A30-8DD8-A4D574A91552}"/>
              </a:ext>
            </a:extLst>
          </p:cNvPr>
          <p:cNvSpPr/>
          <p:nvPr/>
        </p:nvSpPr>
        <p:spPr>
          <a:xfrm>
            <a:off x="4914900" y="127635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	// ordenação </a:t>
            </a:r>
            <a:r>
              <a:rPr lang="pt-BR" sz="1200" dirty="0" err="1"/>
              <a:t>BubbleSort</a:t>
            </a:r>
            <a:endParaRPr lang="pt-BR" sz="1200" dirty="0"/>
          </a:p>
          <a:p>
            <a:r>
              <a:rPr lang="pt-BR" sz="1200" dirty="0"/>
              <a:t>	para (inteiro y = 4; y&gt;=0; y--){</a:t>
            </a:r>
          </a:p>
          <a:p>
            <a:r>
              <a:rPr lang="pt-BR" sz="1200" dirty="0"/>
              <a:t>	        para(inteiro x =0; x&lt;y; x++){</a:t>
            </a:r>
          </a:p>
          <a:p>
            <a:r>
              <a:rPr lang="pt-BR" sz="1200" dirty="0"/>
              <a:t>	              se(vetor[x] &gt; vetor[x+1]){</a:t>
            </a:r>
          </a:p>
          <a:p>
            <a:r>
              <a:rPr lang="pt-BR" sz="1200" dirty="0"/>
              <a:t>		</a:t>
            </a:r>
            <a:r>
              <a:rPr lang="pt-BR" sz="1200" dirty="0" err="1"/>
              <a:t>inteiro.aux</a:t>
            </a:r>
            <a:r>
              <a:rPr lang="pt-BR" sz="1200" dirty="0"/>
              <a:t> = vetor[x]</a:t>
            </a:r>
          </a:p>
          <a:p>
            <a:r>
              <a:rPr lang="pt-BR" sz="1200" dirty="0"/>
              <a:t>		vetor[x] = vetor[x+1]</a:t>
            </a:r>
          </a:p>
          <a:p>
            <a:r>
              <a:rPr lang="pt-BR" sz="1200" dirty="0"/>
              <a:t>		vetor[x+1] = </a:t>
            </a:r>
            <a:r>
              <a:rPr lang="pt-BR" sz="1200" dirty="0" err="1"/>
              <a:t>aux</a:t>
            </a:r>
            <a:endParaRPr lang="pt-BR" sz="1200" dirty="0"/>
          </a:p>
          <a:p>
            <a:r>
              <a:rPr lang="pt-BR" sz="1200" dirty="0"/>
              <a:t>		}</a:t>
            </a:r>
          </a:p>
          <a:p>
            <a:r>
              <a:rPr lang="pt-BR" sz="1200" dirty="0"/>
              <a:t>	}</a:t>
            </a:r>
          </a:p>
          <a:p>
            <a:r>
              <a:rPr lang="pt-BR" sz="1200" dirty="0"/>
              <a:t>	escreva("\</a:t>
            </a:r>
            <a:r>
              <a:rPr lang="pt-BR" sz="1200" dirty="0" err="1"/>
              <a:t>nValor</a:t>
            </a:r>
            <a:r>
              <a:rPr lang="pt-BR" sz="1200" dirty="0"/>
              <a:t> Parcialmente Ordenado  ")</a:t>
            </a:r>
          </a:p>
          <a:p>
            <a:r>
              <a:rPr lang="pt-BR" sz="1200" dirty="0"/>
              <a:t>	       para ( inteiro i = 0; i &lt; 5; i++){</a:t>
            </a:r>
          </a:p>
          <a:p>
            <a:r>
              <a:rPr lang="pt-BR" sz="1200" dirty="0"/>
              <a:t>	                  se (i == 4){</a:t>
            </a:r>
          </a:p>
          <a:p>
            <a:r>
              <a:rPr lang="pt-BR" sz="1200" dirty="0"/>
              <a:t>		escreva(vetor[i])</a:t>
            </a:r>
          </a:p>
          <a:p>
            <a:r>
              <a:rPr lang="pt-BR" sz="1200" dirty="0"/>
              <a:t>	                   }</a:t>
            </a:r>
            <a:r>
              <a:rPr lang="pt-BR" sz="1200" dirty="0" err="1"/>
              <a:t>senao</a:t>
            </a:r>
            <a:r>
              <a:rPr lang="pt-BR" sz="1200" dirty="0"/>
              <a:t>{</a:t>
            </a:r>
          </a:p>
          <a:p>
            <a:r>
              <a:rPr lang="pt-BR" sz="1200" dirty="0"/>
              <a:t>		escreva(vetor[i],"-")</a:t>
            </a:r>
          </a:p>
          <a:p>
            <a:r>
              <a:rPr lang="pt-BR" sz="1200" dirty="0"/>
              <a:t>	                   }</a:t>
            </a:r>
          </a:p>
          <a:p>
            <a:r>
              <a:rPr lang="pt-BR" sz="1200" dirty="0"/>
              <a:t>	}</a:t>
            </a:r>
          </a:p>
          <a:p>
            <a:r>
              <a:rPr lang="pt-BR" sz="1200" dirty="0"/>
              <a:t>                }    </a:t>
            </a:r>
          </a:p>
          <a:p>
            <a:r>
              <a:rPr lang="pt-BR" sz="1200" dirty="0"/>
              <a:t>	escreva("\</a:t>
            </a:r>
            <a:r>
              <a:rPr lang="pt-BR" sz="1200" dirty="0" err="1"/>
              <a:t>nValor</a:t>
            </a:r>
            <a:r>
              <a:rPr lang="pt-BR" sz="1200" dirty="0"/>
              <a:t> Ordenado")</a:t>
            </a:r>
          </a:p>
          <a:p>
            <a:r>
              <a:rPr lang="pt-BR" sz="1200" dirty="0"/>
              <a:t>	              para ( inteiro i = 0; i &lt; 5; i++){</a:t>
            </a:r>
          </a:p>
          <a:p>
            <a:r>
              <a:rPr lang="pt-BR" sz="1200" dirty="0"/>
              <a:t>		se (i == 4){</a:t>
            </a:r>
          </a:p>
          <a:p>
            <a:r>
              <a:rPr lang="pt-BR" sz="1200" dirty="0"/>
              <a:t>		      escreva(vetor[i])</a:t>
            </a:r>
          </a:p>
          <a:p>
            <a:r>
              <a:rPr lang="pt-BR" sz="1200" dirty="0"/>
              <a:t>		}</a:t>
            </a:r>
            <a:r>
              <a:rPr lang="pt-BR" sz="1200" dirty="0" err="1"/>
              <a:t>senao</a:t>
            </a:r>
            <a:r>
              <a:rPr lang="pt-BR" sz="1200" dirty="0"/>
              <a:t>{</a:t>
            </a:r>
          </a:p>
          <a:p>
            <a:r>
              <a:rPr lang="pt-BR" sz="1200" dirty="0"/>
              <a:t>		       escreva(vetor[i],"-")</a:t>
            </a:r>
          </a:p>
          <a:p>
            <a:r>
              <a:rPr lang="pt-BR" sz="1200" dirty="0"/>
              <a:t>	                   }                      </a:t>
            </a:r>
          </a:p>
          <a:p>
            <a:r>
              <a:rPr lang="pt-BR" sz="1200" dirty="0"/>
              <a:t>	         }</a:t>
            </a:r>
          </a:p>
          <a:p>
            <a:r>
              <a:rPr lang="pt-BR" sz="1200" dirty="0"/>
              <a:t>		</a:t>
            </a:r>
          </a:p>
          <a:p>
            <a:r>
              <a:rPr lang="pt-BR" sz="1200" dirty="0"/>
              <a:t>	  }</a:t>
            </a:r>
          </a:p>
          <a:p>
            <a:r>
              <a:rPr lang="pt-BR" sz="1200" dirty="0"/>
              <a:t>                     }    </a:t>
            </a:r>
          </a:p>
        </p:txBody>
      </p:sp>
    </p:spTree>
    <p:extLst>
      <p:ext uri="{BB962C8B-B14F-4D97-AF65-F5344CB8AC3E}">
        <p14:creationId xmlns:p14="http://schemas.microsoft.com/office/powerpoint/2010/main" val="216495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09F1BE-8350-4DAC-B949-1717480F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4C27973-E6CC-4C12-B462-2F6EFD010D07}"/>
              </a:ext>
            </a:extLst>
          </p:cNvPr>
          <p:cNvSpPr/>
          <p:nvPr/>
        </p:nvSpPr>
        <p:spPr>
          <a:xfrm>
            <a:off x="1285875" y="502117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/>
              <a:t>programa</a:t>
            </a:r>
          </a:p>
          <a:p>
            <a:r>
              <a:rPr lang="pt-BR" sz="800" dirty="0"/>
              <a:t>{</a:t>
            </a:r>
          </a:p>
          <a:p>
            <a:r>
              <a:rPr lang="pt-BR" sz="800" dirty="0"/>
              <a:t>         </a:t>
            </a:r>
            <a:r>
              <a:rPr lang="pt-BR" sz="800" dirty="0" err="1"/>
              <a:t>funcao</a:t>
            </a:r>
            <a:r>
              <a:rPr lang="pt-BR" sz="800" dirty="0"/>
              <a:t> inicio()</a:t>
            </a:r>
          </a:p>
          <a:p>
            <a:r>
              <a:rPr lang="pt-BR" sz="800" dirty="0"/>
              <a:t>	{</a:t>
            </a:r>
          </a:p>
          <a:p>
            <a:r>
              <a:rPr lang="pt-BR" sz="800" dirty="0"/>
              <a:t>		inteiro vetor[5]</a:t>
            </a:r>
          </a:p>
          <a:p>
            <a:endParaRPr lang="pt-BR" sz="800" dirty="0"/>
          </a:p>
          <a:p>
            <a:r>
              <a:rPr lang="pt-BR" sz="800" dirty="0"/>
              <a:t>		vetor[0] = 20</a:t>
            </a:r>
          </a:p>
          <a:p>
            <a:r>
              <a:rPr lang="pt-BR" sz="800" dirty="0"/>
              <a:t>		vetor[1] = 9</a:t>
            </a:r>
          </a:p>
          <a:p>
            <a:r>
              <a:rPr lang="pt-BR" sz="800" dirty="0"/>
              <a:t>		vetor[2] = 3</a:t>
            </a:r>
          </a:p>
          <a:p>
            <a:r>
              <a:rPr lang="pt-BR" sz="800" dirty="0"/>
              <a:t>		vetor[3] = 10</a:t>
            </a:r>
          </a:p>
          <a:p>
            <a:r>
              <a:rPr lang="pt-BR" sz="800" dirty="0"/>
              <a:t>		vetor[4] = 1</a:t>
            </a:r>
          </a:p>
          <a:p>
            <a:endParaRPr lang="pt-BR" sz="800" dirty="0"/>
          </a:p>
          <a:p>
            <a:r>
              <a:rPr lang="pt-BR" sz="800" dirty="0"/>
              <a:t>		//apresentar o Vetor</a:t>
            </a:r>
          </a:p>
          <a:p>
            <a:r>
              <a:rPr lang="pt-BR" sz="800" dirty="0"/>
              <a:t>		para ( inteiro i = 0; i &lt; 5; i++){</a:t>
            </a:r>
          </a:p>
          <a:p>
            <a:r>
              <a:rPr lang="pt-BR" sz="800" dirty="0"/>
              <a:t>			se (i == 4){</a:t>
            </a:r>
          </a:p>
          <a:p>
            <a:r>
              <a:rPr lang="pt-BR" sz="800" dirty="0"/>
              <a:t>				escreva(vetor[i])</a:t>
            </a:r>
          </a:p>
          <a:p>
            <a:r>
              <a:rPr lang="pt-BR" sz="800" dirty="0"/>
              <a:t>			}</a:t>
            </a:r>
            <a:r>
              <a:rPr lang="pt-BR" sz="800" dirty="0" err="1"/>
              <a:t>senao</a:t>
            </a:r>
            <a:r>
              <a:rPr lang="pt-BR" sz="800" dirty="0"/>
              <a:t>{</a:t>
            </a:r>
          </a:p>
          <a:p>
            <a:r>
              <a:rPr lang="pt-BR" sz="800" dirty="0"/>
              <a:t>				escreva(vetor[i],"-")</a:t>
            </a:r>
          </a:p>
          <a:p>
            <a:r>
              <a:rPr lang="pt-BR" sz="800" dirty="0"/>
              <a:t>			}</a:t>
            </a:r>
          </a:p>
          <a:p>
            <a:r>
              <a:rPr lang="pt-BR" sz="800" dirty="0"/>
              <a:t>		}</a:t>
            </a:r>
          </a:p>
          <a:p>
            <a:r>
              <a:rPr lang="pt-BR" sz="800" dirty="0"/>
              <a:t>		// ordenação </a:t>
            </a:r>
            <a:r>
              <a:rPr lang="pt-BR" sz="800" dirty="0" err="1"/>
              <a:t>BubbleSort</a:t>
            </a:r>
            <a:endParaRPr lang="pt-BR" sz="800" dirty="0"/>
          </a:p>
          <a:p>
            <a:r>
              <a:rPr lang="pt-BR" sz="800" dirty="0"/>
              <a:t>		para (inteiro y = 4; y&gt;=0; y--){</a:t>
            </a:r>
          </a:p>
          <a:p>
            <a:r>
              <a:rPr lang="pt-BR" sz="800" dirty="0"/>
              <a:t>			para(inteiro x =0; x&lt;y; x++){</a:t>
            </a:r>
          </a:p>
          <a:p>
            <a:r>
              <a:rPr lang="pt-BR" sz="800" dirty="0"/>
              <a:t>				se(vetor[x] &gt; vetor[x+1]){</a:t>
            </a:r>
          </a:p>
          <a:p>
            <a:r>
              <a:rPr lang="pt-BR" sz="800" dirty="0"/>
              <a:t>					</a:t>
            </a:r>
            <a:r>
              <a:rPr lang="pt-BR" sz="800" dirty="0" err="1"/>
              <a:t>inteiro.aux</a:t>
            </a:r>
            <a:r>
              <a:rPr lang="pt-BR" sz="800" dirty="0"/>
              <a:t> = vetor[x]</a:t>
            </a:r>
          </a:p>
          <a:p>
            <a:r>
              <a:rPr lang="pt-BR" sz="800" dirty="0"/>
              <a:t>					vetor[x] = vetor[x+1]</a:t>
            </a:r>
          </a:p>
          <a:p>
            <a:r>
              <a:rPr lang="pt-BR" sz="800" dirty="0"/>
              <a:t>					vetor[x+1] = </a:t>
            </a:r>
            <a:r>
              <a:rPr lang="pt-BR" sz="800" dirty="0" err="1"/>
              <a:t>aux</a:t>
            </a:r>
            <a:endParaRPr lang="pt-BR" sz="800" dirty="0"/>
          </a:p>
          <a:p>
            <a:r>
              <a:rPr lang="pt-BR" sz="800" dirty="0"/>
              <a:t>					}</a:t>
            </a:r>
          </a:p>
          <a:p>
            <a:r>
              <a:rPr lang="pt-BR" sz="800" dirty="0"/>
              <a:t>			}</a:t>
            </a:r>
          </a:p>
          <a:p>
            <a:r>
              <a:rPr lang="pt-BR" sz="800" dirty="0"/>
              <a:t>			escreva("\</a:t>
            </a:r>
            <a:r>
              <a:rPr lang="pt-BR" sz="800" dirty="0" err="1"/>
              <a:t>nValor</a:t>
            </a:r>
            <a:r>
              <a:rPr lang="pt-BR" sz="800" dirty="0"/>
              <a:t> Parcialmente Ordenado  ")</a:t>
            </a:r>
          </a:p>
          <a:p>
            <a:r>
              <a:rPr lang="pt-BR" sz="800" dirty="0"/>
              <a:t>			para ( inteiro i = 0; i &lt; 5; i++){</a:t>
            </a:r>
          </a:p>
          <a:p>
            <a:r>
              <a:rPr lang="pt-BR" sz="800" dirty="0"/>
              <a:t>				se (i == 4){</a:t>
            </a:r>
          </a:p>
          <a:p>
            <a:r>
              <a:rPr lang="pt-BR" sz="800" dirty="0"/>
              <a:t>					escreva(vetor[i])</a:t>
            </a:r>
          </a:p>
          <a:p>
            <a:r>
              <a:rPr lang="pt-BR" sz="800" dirty="0"/>
              <a:t>				}</a:t>
            </a:r>
            <a:r>
              <a:rPr lang="pt-BR" sz="800" dirty="0" err="1"/>
              <a:t>senao</a:t>
            </a:r>
            <a:r>
              <a:rPr lang="pt-BR" sz="800" dirty="0"/>
              <a:t>{</a:t>
            </a:r>
          </a:p>
          <a:p>
            <a:r>
              <a:rPr lang="pt-BR" sz="800" dirty="0"/>
              <a:t>					escreva(vetor[i],"-")</a:t>
            </a:r>
          </a:p>
          <a:p>
            <a:r>
              <a:rPr lang="pt-BR" sz="800" dirty="0"/>
              <a:t>			}</a:t>
            </a:r>
          </a:p>
          <a:p>
            <a:r>
              <a:rPr lang="pt-BR" sz="800" dirty="0"/>
              <a:t>			</a:t>
            </a:r>
          </a:p>
          <a:p>
            <a:r>
              <a:rPr lang="pt-BR" sz="800" dirty="0"/>
              <a:t>		}</a:t>
            </a:r>
          </a:p>
          <a:p>
            <a:r>
              <a:rPr lang="pt-BR" sz="800" dirty="0"/>
              <a:t>		}</a:t>
            </a:r>
          </a:p>
          <a:p>
            <a:r>
              <a:rPr lang="pt-BR" sz="800" dirty="0"/>
              <a:t>			escreva("\</a:t>
            </a:r>
            <a:r>
              <a:rPr lang="pt-BR" sz="800" dirty="0" err="1"/>
              <a:t>nValor</a:t>
            </a:r>
            <a:r>
              <a:rPr lang="pt-BR" sz="800" dirty="0"/>
              <a:t> Ordenado")</a:t>
            </a:r>
          </a:p>
          <a:p>
            <a:r>
              <a:rPr lang="pt-BR" sz="800" dirty="0"/>
              <a:t>			para ( inteiro i = 0; i &lt; 5; i++){</a:t>
            </a:r>
          </a:p>
          <a:p>
            <a:r>
              <a:rPr lang="pt-BR" sz="800" dirty="0"/>
              <a:t>				se (i == 4){</a:t>
            </a:r>
          </a:p>
          <a:p>
            <a:r>
              <a:rPr lang="pt-BR" sz="800" dirty="0"/>
              <a:t>					escreva(vetor[i])</a:t>
            </a:r>
          </a:p>
          <a:p>
            <a:r>
              <a:rPr lang="pt-BR" sz="800" dirty="0"/>
              <a:t>				}</a:t>
            </a:r>
            <a:r>
              <a:rPr lang="pt-BR" sz="800" dirty="0" err="1"/>
              <a:t>senao</a:t>
            </a:r>
            <a:r>
              <a:rPr lang="pt-BR" sz="800" dirty="0"/>
              <a:t>{</a:t>
            </a:r>
          </a:p>
          <a:p>
            <a:r>
              <a:rPr lang="pt-BR" sz="800" dirty="0"/>
              <a:t>					escreva(vetor[i],"-")</a:t>
            </a:r>
          </a:p>
          <a:p>
            <a:r>
              <a:rPr lang="pt-BR" sz="800" dirty="0"/>
              <a:t>			}</a:t>
            </a:r>
          </a:p>
          <a:p>
            <a:r>
              <a:rPr lang="pt-BR" sz="800" dirty="0"/>
              <a:t>			}</a:t>
            </a:r>
          </a:p>
          <a:p>
            <a:r>
              <a:rPr lang="pt-BR" sz="800" dirty="0"/>
              <a:t>		</a:t>
            </a:r>
          </a:p>
          <a:p>
            <a:r>
              <a:rPr lang="pt-BR" sz="800" dirty="0"/>
              <a:t>	}</a:t>
            </a:r>
          </a:p>
          <a:p>
            <a:r>
              <a:rPr lang="pt-BR" sz="800" dirty="0"/>
              <a:t>}</a:t>
            </a:r>
          </a:p>
        </p:txBody>
      </p:sp>
      <p:sp>
        <p:nvSpPr>
          <p:cNvPr id="7" name="Estrela: 8 Pontas 6">
            <a:extLst>
              <a:ext uri="{FF2B5EF4-FFF2-40B4-BE49-F238E27FC236}">
                <a16:creationId xmlns:a16="http://schemas.microsoft.com/office/drawing/2014/main" id="{41B4350D-0813-410B-B538-83118BA9147B}"/>
              </a:ext>
            </a:extLst>
          </p:cNvPr>
          <p:cNvSpPr/>
          <p:nvPr/>
        </p:nvSpPr>
        <p:spPr>
          <a:xfrm>
            <a:off x="8074776" y="1620571"/>
            <a:ext cx="3793373" cy="274187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Copia e cola no Portugol</a:t>
            </a:r>
          </a:p>
        </p:txBody>
      </p:sp>
    </p:spTree>
    <p:extLst>
      <p:ext uri="{BB962C8B-B14F-4D97-AF65-F5344CB8AC3E}">
        <p14:creationId xmlns:p14="http://schemas.microsoft.com/office/powerpoint/2010/main" val="373748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032EC-39C8-427A-832D-291A74D8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cap="none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</a:t>
            </a:r>
            <a:r>
              <a:rPr lang="pt-BR" b="1" i="1" cap="none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Bubble</a:t>
            </a:r>
            <a:r>
              <a:rPr lang="pt-BR" b="1" i="1" cap="none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i="1" cap="none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pt-BR" b="1" i="1" cap="none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54324B-BD65-4418-937F-C447A8BE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D62B30B-AB79-4064-8815-0FE511011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78" y="2369615"/>
            <a:ext cx="1089552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O </a:t>
            </a:r>
            <a:r>
              <a:rPr kumimoji="0" lang="pt-BR" altLang="pt-BR" sz="200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bubble</a:t>
            </a:r>
            <a:r>
              <a:rPr kumimoji="0" lang="pt-BR" altLang="pt-BR" sz="200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pt-BR" altLang="pt-BR" sz="200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sort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, ou ordenação por flutuação (literalmente "por bolha"), é um 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  <a:hlinkClick r:id="rId2" tooltip="Algoritmo de ordenaçã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algoritmo de ordenação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 dos mais simples. A ideia é percorrer o 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  <a:hlinkClick r:id="rId3" tooltip="Vect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vector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 diversas vezes, e a cada passagem fazer flutuar para o topo o maior elemento da sequência. Essa movimentação lembra a forma como as bolhas em um 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  <a:hlinkClick r:id="rId4" tooltip="Tanque (reservatóri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tanque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 de água procuram seu próprio nível, e disso vem o nome do algoritmo.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No melhor caso, o algoritmo executa operações relevantes, onde  representa o número de elementos do vector. No pior caso, são feitas operações. A 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  <a:hlinkClick r:id="rId5" tooltip="Complexida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complexidade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 desse 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  <a:hlinkClick r:id="rId6" tooltip="Algoritm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algoritmo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 é de 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  <a:hlinkClick r:id="rId7" tooltip="Ordem quadrátic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ordem quadrática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. Por isso, ele não é recomendado para programas que precisem de velocidade e operem com quantidade elevada de dados.</a:t>
            </a:r>
            <a:endParaRPr kumimoji="0" lang="pt-BR" altLang="pt-BR" sz="440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0" name="AutoShape 7" descr="n">
            <a:extLst>
              <a:ext uri="{FF2B5EF4-FFF2-40B4-BE49-F238E27FC236}">
                <a16:creationId xmlns:a16="http://schemas.microsoft.com/office/drawing/2014/main" id="{3A8EC30E-2544-427A-95C5-155C65391E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62175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8" descr="n">
            <a:extLst>
              <a:ext uri="{FF2B5EF4-FFF2-40B4-BE49-F238E27FC236}">
                <a16:creationId xmlns:a16="http://schemas.microsoft.com/office/drawing/2014/main" id="{D56DE691-72AA-4D69-8C46-EEBBA419F7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9" descr="n^2">
            <a:extLst>
              <a:ext uri="{FF2B5EF4-FFF2-40B4-BE49-F238E27FC236}">
                <a16:creationId xmlns:a16="http://schemas.microsoft.com/office/drawing/2014/main" id="{172A850E-A887-492F-A6CB-801D2E47A4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0913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77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032EC-39C8-427A-832D-291A74D8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cap="none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</a:t>
            </a:r>
            <a:r>
              <a:rPr lang="pt-BR" b="1" i="1" cap="none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Bubble</a:t>
            </a:r>
            <a:r>
              <a:rPr lang="pt-BR" b="1" i="1" cap="none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i="1" cap="none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pt-BR" b="1" i="1" cap="none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54324B-BD65-4418-937F-C447A8BE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D62B30B-AB79-4064-8815-0FE511011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79" y="2558828"/>
            <a:ext cx="1089552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Em outras palavras é um método que realiza troca e percorre o vetor várias vezes comparando um elemento com o seu sucessor, repetindo esse procedimento N vezes.</a:t>
            </a:r>
            <a:endParaRPr kumimoji="0" lang="pt-BR" altLang="pt-BR" sz="440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0" name="AutoShape 7" descr="n">
            <a:extLst>
              <a:ext uri="{FF2B5EF4-FFF2-40B4-BE49-F238E27FC236}">
                <a16:creationId xmlns:a16="http://schemas.microsoft.com/office/drawing/2014/main" id="{3A8EC30E-2544-427A-95C5-155C65391E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62175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8" descr="n">
            <a:extLst>
              <a:ext uri="{FF2B5EF4-FFF2-40B4-BE49-F238E27FC236}">
                <a16:creationId xmlns:a16="http://schemas.microsoft.com/office/drawing/2014/main" id="{D56DE691-72AA-4D69-8C46-EEBBA419F7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9" descr="n^2">
            <a:extLst>
              <a:ext uri="{FF2B5EF4-FFF2-40B4-BE49-F238E27FC236}">
                <a16:creationId xmlns:a16="http://schemas.microsoft.com/office/drawing/2014/main" id="{172A850E-A887-492F-A6CB-801D2E47A4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0913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1" name="Picture 3" descr="Resultado de imagem para metodo de ordenação bubblesort">
            <a:extLst>
              <a:ext uri="{FF2B5EF4-FFF2-40B4-BE49-F238E27FC236}">
                <a16:creationId xmlns:a16="http://schemas.microsoft.com/office/drawing/2014/main" id="{8290FB9A-E0D7-43D8-9004-6A41FED5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203" y="3390642"/>
            <a:ext cx="4060582" cy="268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27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0D21E-B87D-4E12-8698-4B8D15EE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ver como funciona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9DF30F4E-5F45-4819-9168-9D2EC30B6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932621"/>
              </p:ext>
            </p:extLst>
          </p:nvPr>
        </p:nvGraphicFramePr>
        <p:xfrm>
          <a:off x="1240548" y="2329639"/>
          <a:ext cx="5180673" cy="3452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626">
                  <a:extLst>
                    <a:ext uri="{9D8B030D-6E8A-4147-A177-3AD203B41FA5}">
                      <a16:colId xmlns:a16="http://schemas.microsoft.com/office/drawing/2014/main" val="2818918906"/>
                    </a:ext>
                  </a:extLst>
                </a:gridCol>
                <a:gridCol w="570194">
                  <a:extLst>
                    <a:ext uri="{9D8B030D-6E8A-4147-A177-3AD203B41FA5}">
                      <a16:colId xmlns:a16="http://schemas.microsoft.com/office/drawing/2014/main" val="3610339191"/>
                    </a:ext>
                  </a:extLst>
                </a:gridCol>
                <a:gridCol w="715046">
                  <a:extLst>
                    <a:ext uri="{9D8B030D-6E8A-4147-A177-3AD203B41FA5}">
                      <a16:colId xmlns:a16="http://schemas.microsoft.com/office/drawing/2014/main" val="1852622939"/>
                    </a:ext>
                  </a:extLst>
                </a:gridCol>
                <a:gridCol w="715046">
                  <a:extLst>
                    <a:ext uri="{9D8B030D-6E8A-4147-A177-3AD203B41FA5}">
                      <a16:colId xmlns:a16="http://schemas.microsoft.com/office/drawing/2014/main" val="3543430822"/>
                    </a:ext>
                  </a:extLst>
                </a:gridCol>
                <a:gridCol w="715046">
                  <a:extLst>
                    <a:ext uri="{9D8B030D-6E8A-4147-A177-3AD203B41FA5}">
                      <a16:colId xmlns:a16="http://schemas.microsoft.com/office/drawing/2014/main" val="2111241321"/>
                    </a:ext>
                  </a:extLst>
                </a:gridCol>
                <a:gridCol w="715046">
                  <a:extLst>
                    <a:ext uri="{9D8B030D-6E8A-4147-A177-3AD203B41FA5}">
                      <a16:colId xmlns:a16="http://schemas.microsoft.com/office/drawing/2014/main" val="1494329199"/>
                    </a:ext>
                  </a:extLst>
                </a:gridCol>
                <a:gridCol w="806669">
                  <a:extLst>
                    <a:ext uri="{9D8B030D-6E8A-4147-A177-3AD203B41FA5}">
                      <a16:colId xmlns:a16="http://schemas.microsoft.com/office/drawing/2014/main" val="2200302750"/>
                    </a:ext>
                  </a:extLst>
                </a:gridCol>
              </a:tblGrid>
              <a:tr h="4745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Indice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sim/não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1814870"/>
                  </a:ext>
                </a:extLst>
              </a:tr>
              <a:tr h="477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Passo 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troca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3557555"/>
                  </a:ext>
                </a:extLst>
              </a:tr>
              <a:tr h="477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Passo 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Não troca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38211"/>
                  </a:ext>
                </a:extLst>
              </a:tr>
              <a:tr h="477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Passo 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troca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6847187"/>
                  </a:ext>
                </a:extLst>
              </a:tr>
              <a:tr h="477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Passo 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troca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766143"/>
                  </a:ext>
                </a:extLst>
              </a:tr>
              <a:tr h="477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Passo 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Foi a ultima troca e ele sabe que chegou ao fim do vetor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6020566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BE7992-C8A8-4733-9F47-4C97C866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1447DE3C-7169-44E3-ACC1-B851D82C2BFB}"/>
              </a:ext>
            </a:extLst>
          </p:cNvPr>
          <p:cNvSpPr/>
          <p:nvPr/>
        </p:nvSpPr>
        <p:spPr>
          <a:xfrm rot="19465009">
            <a:off x="2811979" y="3337927"/>
            <a:ext cx="1055077" cy="86164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7D87280B-130E-4CC5-B9E1-35E20D9D6021}"/>
              </a:ext>
            </a:extLst>
          </p:cNvPr>
          <p:cNvSpPr/>
          <p:nvPr/>
        </p:nvSpPr>
        <p:spPr>
          <a:xfrm rot="19465009">
            <a:off x="2133426" y="2880324"/>
            <a:ext cx="1055077" cy="861646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7ACA4B-0759-4411-B866-8FB8E194AF32}"/>
              </a:ext>
            </a:extLst>
          </p:cNvPr>
          <p:cNvSpPr txBox="1"/>
          <p:nvPr/>
        </p:nvSpPr>
        <p:spPr>
          <a:xfrm>
            <a:off x="2447424" y="2603077"/>
            <a:ext cx="424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5&gt; 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1D9822-0B79-4C44-9BEC-23CB1324C09A}"/>
              </a:ext>
            </a:extLst>
          </p:cNvPr>
          <p:cNvSpPr txBox="1"/>
          <p:nvPr/>
        </p:nvSpPr>
        <p:spPr>
          <a:xfrm>
            <a:off x="3204731" y="2912033"/>
            <a:ext cx="581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5 &gt; 8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F7C94B5-E4B7-48C7-BCD1-1B29CCC8E9F8}"/>
              </a:ext>
            </a:extLst>
          </p:cNvPr>
          <p:cNvSpPr txBox="1"/>
          <p:nvPr/>
        </p:nvSpPr>
        <p:spPr>
          <a:xfrm>
            <a:off x="3830885" y="3546364"/>
            <a:ext cx="541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8&gt; 4</a:t>
            </a:r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7BECE2FC-29E5-4381-82E5-3A49DCC57344}"/>
              </a:ext>
            </a:extLst>
          </p:cNvPr>
          <p:cNvSpPr/>
          <p:nvPr/>
        </p:nvSpPr>
        <p:spPr>
          <a:xfrm rot="19465009">
            <a:off x="3490530" y="3808148"/>
            <a:ext cx="1055077" cy="86164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71569EA2-DB27-4122-81CC-E4530DF7E74E}"/>
              </a:ext>
            </a:extLst>
          </p:cNvPr>
          <p:cNvSpPr/>
          <p:nvPr/>
        </p:nvSpPr>
        <p:spPr>
          <a:xfrm rot="19465009">
            <a:off x="4240928" y="4246912"/>
            <a:ext cx="1055077" cy="86164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20D159-6525-42D6-84F6-A8F44613E8F6}"/>
              </a:ext>
            </a:extLst>
          </p:cNvPr>
          <p:cNvSpPr txBox="1"/>
          <p:nvPr/>
        </p:nvSpPr>
        <p:spPr>
          <a:xfrm>
            <a:off x="4687803" y="4046581"/>
            <a:ext cx="424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8&gt; 6</a:t>
            </a:r>
          </a:p>
        </p:txBody>
      </p:sp>
      <p:graphicFrame>
        <p:nvGraphicFramePr>
          <p:cNvPr id="15" name="Espaço Reservado para Conteúdo 4">
            <a:extLst>
              <a:ext uri="{FF2B5EF4-FFF2-40B4-BE49-F238E27FC236}">
                <a16:creationId xmlns:a16="http://schemas.microsoft.com/office/drawing/2014/main" id="{82EFC235-A35C-4F7E-B9E8-48ED104F95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259502"/>
              </p:ext>
            </p:extLst>
          </p:nvPr>
        </p:nvGraphicFramePr>
        <p:xfrm>
          <a:off x="6633953" y="2375468"/>
          <a:ext cx="5180673" cy="29751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626">
                  <a:extLst>
                    <a:ext uri="{9D8B030D-6E8A-4147-A177-3AD203B41FA5}">
                      <a16:colId xmlns:a16="http://schemas.microsoft.com/office/drawing/2014/main" val="2818918906"/>
                    </a:ext>
                  </a:extLst>
                </a:gridCol>
                <a:gridCol w="570194">
                  <a:extLst>
                    <a:ext uri="{9D8B030D-6E8A-4147-A177-3AD203B41FA5}">
                      <a16:colId xmlns:a16="http://schemas.microsoft.com/office/drawing/2014/main" val="3610339191"/>
                    </a:ext>
                  </a:extLst>
                </a:gridCol>
                <a:gridCol w="715046">
                  <a:extLst>
                    <a:ext uri="{9D8B030D-6E8A-4147-A177-3AD203B41FA5}">
                      <a16:colId xmlns:a16="http://schemas.microsoft.com/office/drawing/2014/main" val="1852622939"/>
                    </a:ext>
                  </a:extLst>
                </a:gridCol>
                <a:gridCol w="715046">
                  <a:extLst>
                    <a:ext uri="{9D8B030D-6E8A-4147-A177-3AD203B41FA5}">
                      <a16:colId xmlns:a16="http://schemas.microsoft.com/office/drawing/2014/main" val="3543430822"/>
                    </a:ext>
                  </a:extLst>
                </a:gridCol>
                <a:gridCol w="715046">
                  <a:extLst>
                    <a:ext uri="{9D8B030D-6E8A-4147-A177-3AD203B41FA5}">
                      <a16:colId xmlns:a16="http://schemas.microsoft.com/office/drawing/2014/main" val="2111241321"/>
                    </a:ext>
                  </a:extLst>
                </a:gridCol>
                <a:gridCol w="715046">
                  <a:extLst>
                    <a:ext uri="{9D8B030D-6E8A-4147-A177-3AD203B41FA5}">
                      <a16:colId xmlns:a16="http://schemas.microsoft.com/office/drawing/2014/main" val="1494329199"/>
                    </a:ext>
                  </a:extLst>
                </a:gridCol>
                <a:gridCol w="806669">
                  <a:extLst>
                    <a:ext uri="{9D8B030D-6E8A-4147-A177-3AD203B41FA5}">
                      <a16:colId xmlns:a16="http://schemas.microsoft.com/office/drawing/2014/main" val="2200302750"/>
                    </a:ext>
                  </a:extLst>
                </a:gridCol>
              </a:tblGrid>
              <a:tr h="4745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Indice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sim/não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1814870"/>
                  </a:ext>
                </a:extLst>
              </a:tr>
              <a:tr h="477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Passo 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Não troca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3557555"/>
                  </a:ext>
                </a:extLst>
              </a:tr>
              <a:tr h="477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Passo 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troca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38211"/>
                  </a:ext>
                </a:extLst>
              </a:tr>
              <a:tr h="477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Passo 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Não troca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6847187"/>
                  </a:ext>
                </a:extLst>
              </a:tr>
              <a:tr h="477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Passo 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Não troca e foi a ultima troca pois o 8 já esta ordenado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766143"/>
                  </a:ext>
                </a:extLst>
              </a:tr>
            </a:tbl>
          </a:graphicData>
        </a:graphic>
      </p:graphicFrame>
      <p:sp>
        <p:nvSpPr>
          <p:cNvPr id="16" name="Arco 15">
            <a:extLst>
              <a:ext uri="{FF2B5EF4-FFF2-40B4-BE49-F238E27FC236}">
                <a16:creationId xmlns:a16="http://schemas.microsoft.com/office/drawing/2014/main" id="{6CC67614-4C63-43EF-8473-B7ACB4FCD06D}"/>
              </a:ext>
            </a:extLst>
          </p:cNvPr>
          <p:cNvSpPr/>
          <p:nvPr/>
        </p:nvSpPr>
        <p:spPr>
          <a:xfrm rot="19465009">
            <a:off x="7564186" y="2866160"/>
            <a:ext cx="1055077" cy="861646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1430D6EC-5D66-4588-9324-64DAB1B08604}"/>
              </a:ext>
            </a:extLst>
          </p:cNvPr>
          <p:cNvSpPr/>
          <p:nvPr/>
        </p:nvSpPr>
        <p:spPr>
          <a:xfrm rot="19465009">
            <a:off x="8264550" y="3322739"/>
            <a:ext cx="1055077" cy="861646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BCF9EB18-0DE2-435A-BB4E-89BD169B6C73}"/>
              </a:ext>
            </a:extLst>
          </p:cNvPr>
          <p:cNvSpPr/>
          <p:nvPr/>
        </p:nvSpPr>
        <p:spPr>
          <a:xfrm rot="19465009">
            <a:off x="8944272" y="3808149"/>
            <a:ext cx="1055077" cy="861646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6142ACB-C239-41CE-A396-31486309D90B}"/>
              </a:ext>
            </a:extLst>
          </p:cNvPr>
          <p:cNvSpPr txBox="1"/>
          <p:nvPr/>
        </p:nvSpPr>
        <p:spPr>
          <a:xfrm>
            <a:off x="7959035" y="2632437"/>
            <a:ext cx="541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3&gt;5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541F0CA-E486-468A-A77C-F689919CF853}"/>
              </a:ext>
            </a:extLst>
          </p:cNvPr>
          <p:cNvSpPr txBox="1"/>
          <p:nvPr/>
        </p:nvSpPr>
        <p:spPr>
          <a:xfrm>
            <a:off x="8636430" y="3061810"/>
            <a:ext cx="541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5&gt; 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B318568-9E8D-4E7C-A3AF-068AA9955FC5}"/>
              </a:ext>
            </a:extLst>
          </p:cNvPr>
          <p:cNvSpPr txBox="1"/>
          <p:nvPr/>
        </p:nvSpPr>
        <p:spPr>
          <a:xfrm>
            <a:off x="9362677" y="3537918"/>
            <a:ext cx="541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5&gt; 6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F9A50-E735-46F8-9843-2E01CA4EDB9F}"/>
              </a:ext>
            </a:extLst>
          </p:cNvPr>
          <p:cNvSpPr txBox="1"/>
          <p:nvPr/>
        </p:nvSpPr>
        <p:spPr>
          <a:xfrm>
            <a:off x="10093598" y="4349081"/>
            <a:ext cx="541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6&gt; 8</a:t>
            </a:r>
          </a:p>
        </p:txBody>
      </p:sp>
      <p:sp>
        <p:nvSpPr>
          <p:cNvPr id="28" name="Arco 27">
            <a:extLst>
              <a:ext uri="{FF2B5EF4-FFF2-40B4-BE49-F238E27FC236}">
                <a16:creationId xmlns:a16="http://schemas.microsoft.com/office/drawing/2014/main" id="{A576BD66-1B08-4533-AB42-A1AC47E3B11C}"/>
              </a:ext>
            </a:extLst>
          </p:cNvPr>
          <p:cNvSpPr/>
          <p:nvPr/>
        </p:nvSpPr>
        <p:spPr>
          <a:xfrm rot="19465009">
            <a:off x="9681271" y="4575601"/>
            <a:ext cx="1055077" cy="861646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B98B50C-A611-4536-ADB5-2B13899DBAB1}"/>
              </a:ext>
            </a:extLst>
          </p:cNvPr>
          <p:cNvSpPr/>
          <p:nvPr/>
        </p:nvSpPr>
        <p:spPr>
          <a:xfrm>
            <a:off x="6730172" y="1977220"/>
            <a:ext cx="77296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Etapa 2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E23D9969-2CFD-42E8-917F-6734FC1EE895}"/>
              </a:ext>
            </a:extLst>
          </p:cNvPr>
          <p:cNvSpPr/>
          <p:nvPr/>
        </p:nvSpPr>
        <p:spPr>
          <a:xfrm>
            <a:off x="1419263" y="1979283"/>
            <a:ext cx="77296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Etapa 1</a:t>
            </a:r>
          </a:p>
        </p:txBody>
      </p:sp>
    </p:spTree>
    <p:extLst>
      <p:ext uri="{BB962C8B-B14F-4D97-AF65-F5344CB8AC3E}">
        <p14:creationId xmlns:p14="http://schemas.microsoft.com/office/powerpoint/2010/main" val="300166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0D21E-B87D-4E12-8698-4B8D15EE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ver como funciona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9DF30F4E-5F45-4819-9168-9D2EC30B6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363210"/>
              </p:ext>
            </p:extLst>
          </p:nvPr>
        </p:nvGraphicFramePr>
        <p:xfrm>
          <a:off x="1240548" y="2329639"/>
          <a:ext cx="5169777" cy="30358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626">
                  <a:extLst>
                    <a:ext uri="{9D8B030D-6E8A-4147-A177-3AD203B41FA5}">
                      <a16:colId xmlns:a16="http://schemas.microsoft.com/office/drawing/2014/main" val="2818918906"/>
                    </a:ext>
                  </a:extLst>
                </a:gridCol>
                <a:gridCol w="570194">
                  <a:extLst>
                    <a:ext uri="{9D8B030D-6E8A-4147-A177-3AD203B41FA5}">
                      <a16:colId xmlns:a16="http://schemas.microsoft.com/office/drawing/2014/main" val="3610339191"/>
                    </a:ext>
                  </a:extLst>
                </a:gridCol>
                <a:gridCol w="715046">
                  <a:extLst>
                    <a:ext uri="{9D8B030D-6E8A-4147-A177-3AD203B41FA5}">
                      <a16:colId xmlns:a16="http://schemas.microsoft.com/office/drawing/2014/main" val="1852622939"/>
                    </a:ext>
                  </a:extLst>
                </a:gridCol>
                <a:gridCol w="715046">
                  <a:extLst>
                    <a:ext uri="{9D8B030D-6E8A-4147-A177-3AD203B41FA5}">
                      <a16:colId xmlns:a16="http://schemas.microsoft.com/office/drawing/2014/main" val="3543430822"/>
                    </a:ext>
                  </a:extLst>
                </a:gridCol>
                <a:gridCol w="715046">
                  <a:extLst>
                    <a:ext uri="{9D8B030D-6E8A-4147-A177-3AD203B41FA5}">
                      <a16:colId xmlns:a16="http://schemas.microsoft.com/office/drawing/2014/main" val="2111241321"/>
                    </a:ext>
                  </a:extLst>
                </a:gridCol>
                <a:gridCol w="715046">
                  <a:extLst>
                    <a:ext uri="{9D8B030D-6E8A-4147-A177-3AD203B41FA5}">
                      <a16:colId xmlns:a16="http://schemas.microsoft.com/office/drawing/2014/main" val="1494329199"/>
                    </a:ext>
                  </a:extLst>
                </a:gridCol>
                <a:gridCol w="795773">
                  <a:extLst>
                    <a:ext uri="{9D8B030D-6E8A-4147-A177-3AD203B41FA5}">
                      <a16:colId xmlns:a16="http://schemas.microsoft.com/office/drawing/2014/main" val="2200302750"/>
                    </a:ext>
                  </a:extLst>
                </a:gridCol>
              </a:tblGrid>
              <a:tr h="4745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Indice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sim/não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1814870"/>
                  </a:ext>
                </a:extLst>
              </a:tr>
              <a:tr h="477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Passo 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Não troca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3557555"/>
                  </a:ext>
                </a:extLst>
              </a:tr>
              <a:tr h="477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Passo 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Não troca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38211"/>
                  </a:ext>
                </a:extLst>
              </a:tr>
              <a:tr h="477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Passo 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Não troca e Foi a ultima troca e ele sabe que chegou ao fim do vetor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6847187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BE7992-C8A8-4733-9F47-4C97C866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1447DE3C-7169-44E3-ACC1-B851D82C2BFB}"/>
              </a:ext>
            </a:extLst>
          </p:cNvPr>
          <p:cNvSpPr/>
          <p:nvPr/>
        </p:nvSpPr>
        <p:spPr>
          <a:xfrm rot="19465009">
            <a:off x="2885018" y="3260916"/>
            <a:ext cx="1055077" cy="86164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7D87280B-130E-4CC5-B9E1-35E20D9D6021}"/>
              </a:ext>
            </a:extLst>
          </p:cNvPr>
          <p:cNvSpPr/>
          <p:nvPr/>
        </p:nvSpPr>
        <p:spPr>
          <a:xfrm rot="19465009">
            <a:off x="2205297" y="2800757"/>
            <a:ext cx="1055077" cy="861646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7ACA4B-0759-4411-B866-8FB8E194AF32}"/>
              </a:ext>
            </a:extLst>
          </p:cNvPr>
          <p:cNvSpPr txBox="1"/>
          <p:nvPr/>
        </p:nvSpPr>
        <p:spPr>
          <a:xfrm>
            <a:off x="2631942" y="2568600"/>
            <a:ext cx="424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3&gt;4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1D9822-0B79-4C44-9BEC-23CB1324C09A}"/>
              </a:ext>
            </a:extLst>
          </p:cNvPr>
          <p:cNvSpPr txBox="1"/>
          <p:nvPr/>
        </p:nvSpPr>
        <p:spPr>
          <a:xfrm>
            <a:off x="3300260" y="2980803"/>
            <a:ext cx="581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4&gt;5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F7C94B5-E4B7-48C7-BCD1-1B29CCC8E9F8}"/>
              </a:ext>
            </a:extLst>
          </p:cNvPr>
          <p:cNvSpPr txBox="1"/>
          <p:nvPr/>
        </p:nvSpPr>
        <p:spPr>
          <a:xfrm>
            <a:off x="7769768" y="2621534"/>
            <a:ext cx="541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3&gt; 4</a:t>
            </a:r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7BECE2FC-29E5-4381-82E5-3A49DCC57344}"/>
              </a:ext>
            </a:extLst>
          </p:cNvPr>
          <p:cNvSpPr/>
          <p:nvPr/>
        </p:nvSpPr>
        <p:spPr>
          <a:xfrm rot="19465009">
            <a:off x="3487390" y="4272643"/>
            <a:ext cx="1055077" cy="86164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20D159-6525-42D6-84F6-A8F44613E8F6}"/>
              </a:ext>
            </a:extLst>
          </p:cNvPr>
          <p:cNvSpPr txBox="1"/>
          <p:nvPr/>
        </p:nvSpPr>
        <p:spPr>
          <a:xfrm>
            <a:off x="3978428" y="3954326"/>
            <a:ext cx="424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5&gt; 6</a:t>
            </a:r>
          </a:p>
        </p:txBody>
      </p:sp>
      <p:graphicFrame>
        <p:nvGraphicFramePr>
          <p:cNvPr id="15" name="Espaço Reservado para Conteúdo 4">
            <a:extLst>
              <a:ext uri="{FF2B5EF4-FFF2-40B4-BE49-F238E27FC236}">
                <a16:creationId xmlns:a16="http://schemas.microsoft.com/office/drawing/2014/main" id="{82EFC235-A35C-4F7E-B9E8-48ED104F95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800994"/>
              </p:ext>
            </p:extLst>
          </p:nvPr>
        </p:nvGraphicFramePr>
        <p:xfrm>
          <a:off x="6696074" y="2162228"/>
          <a:ext cx="5118551" cy="20203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1504">
                  <a:extLst>
                    <a:ext uri="{9D8B030D-6E8A-4147-A177-3AD203B41FA5}">
                      <a16:colId xmlns:a16="http://schemas.microsoft.com/office/drawing/2014/main" val="2818918906"/>
                    </a:ext>
                  </a:extLst>
                </a:gridCol>
                <a:gridCol w="570194">
                  <a:extLst>
                    <a:ext uri="{9D8B030D-6E8A-4147-A177-3AD203B41FA5}">
                      <a16:colId xmlns:a16="http://schemas.microsoft.com/office/drawing/2014/main" val="3610339191"/>
                    </a:ext>
                  </a:extLst>
                </a:gridCol>
                <a:gridCol w="715046">
                  <a:extLst>
                    <a:ext uri="{9D8B030D-6E8A-4147-A177-3AD203B41FA5}">
                      <a16:colId xmlns:a16="http://schemas.microsoft.com/office/drawing/2014/main" val="1852622939"/>
                    </a:ext>
                  </a:extLst>
                </a:gridCol>
                <a:gridCol w="715046">
                  <a:extLst>
                    <a:ext uri="{9D8B030D-6E8A-4147-A177-3AD203B41FA5}">
                      <a16:colId xmlns:a16="http://schemas.microsoft.com/office/drawing/2014/main" val="3543430822"/>
                    </a:ext>
                  </a:extLst>
                </a:gridCol>
                <a:gridCol w="715046">
                  <a:extLst>
                    <a:ext uri="{9D8B030D-6E8A-4147-A177-3AD203B41FA5}">
                      <a16:colId xmlns:a16="http://schemas.microsoft.com/office/drawing/2014/main" val="2111241321"/>
                    </a:ext>
                  </a:extLst>
                </a:gridCol>
                <a:gridCol w="715046">
                  <a:extLst>
                    <a:ext uri="{9D8B030D-6E8A-4147-A177-3AD203B41FA5}">
                      <a16:colId xmlns:a16="http://schemas.microsoft.com/office/drawing/2014/main" val="1494329199"/>
                    </a:ext>
                  </a:extLst>
                </a:gridCol>
                <a:gridCol w="806669">
                  <a:extLst>
                    <a:ext uri="{9D8B030D-6E8A-4147-A177-3AD203B41FA5}">
                      <a16:colId xmlns:a16="http://schemas.microsoft.com/office/drawing/2014/main" val="2200302750"/>
                    </a:ext>
                  </a:extLst>
                </a:gridCol>
              </a:tblGrid>
              <a:tr h="4745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Indice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sim/não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1814870"/>
                  </a:ext>
                </a:extLst>
              </a:tr>
              <a:tr h="477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Passo 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Não troca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3557555"/>
                  </a:ext>
                </a:extLst>
              </a:tr>
              <a:tr h="477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Passo 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Não troca e foi a ultima troca pois o 5,6 e 8 já esta ordenado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38211"/>
                  </a:ext>
                </a:extLst>
              </a:tr>
            </a:tbl>
          </a:graphicData>
        </a:graphic>
      </p:graphicFrame>
      <p:sp>
        <p:nvSpPr>
          <p:cNvPr id="16" name="Arco 15">
            <a:extLst>
              <a:ext uri="{FF2B5EF4-FFF2-40B4-BE49-F238E27FC236}">
                <a16:creationId xmlns:a16="http://schemas.microsoft.com/office/drawing/2014/main" id="{6CC67614-4C63-43EF-8473-B7ACB4FCD06D}"/>
              </a:ext>
            </a:extLst>
          </p:cNvPr>
          <p:cNvSpPr/>
          <p:nvPr/>
        </p:nvSpPr>
        <p:spPr>
          <a:xfrm rot="19465009">
            <a:off x="7584819" y="2866161"/>
            <a:ext cx="1055077" cy="861646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1430D6EC-5D66-4588-9324-64DAB1B08604}"/>
              </a:ext>
            </a:extLst>
          </p:cNvPr>
          <p:cNvSpPr/>
          <p:nvPr/>
        </p:nvSpPr>
        <p:spPr>
          <a:xfrm rot="19465009">
            <a:off x="8192617" y="3309232"/>
            <a:ext cx="1055077" cy="861646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BCF9EB18-0DE2-435A-BB4E-89BD169B6C73}"/>
              </a:ext>
            </a:extLst>
          </p:cNvPr>
          <p:cNvSpPr/>
          <p:nvPr/>
        </p:nvSpPr>
        <p:spPr>
          <a:xfrm rot="19465009">
            <a:off x="7381850" y="5014625"/>
            <a:ext cx="1055077" cy="861646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6142ACB-C239-41CE-A396-31486309D90B}"/>
              </a:ext>
            </a:extLst>
          </p:cNvPr>
          <p:cNvSpPr txBox="1"/>
          <p:nvPr/>
        </p:nvSpPr>
        <p:spPr>
          <a:xfrm>
            <a:off x="8013399" y="2613674"/>
            <a:ext cx="541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3&gt;4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541F0CA-E486-468A-A77C-F689919CF853}"/>
              </a:ext>
            </a:extLst>
          </p:cNvPr>
          <p:cNvSpPr txBox="1"/>
          <p:nvPr/>
        </p:nvSpPr>
        <p:spPr>
          <a:xfrm>
            <a:off x="8643507" y="2980803"/>
            <a:ext cx="541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4&gt; 5</a:t>
            </a:r>
          </a:p>
        </p:txBody>
      </p:sp>
      <p:graphicFrame>
        <p:nvGraphicFramePr>
          <p:cNvPr id="29" name="Espaço Reservado para Conteúdo 4">
            <a:extLst>
              <a:ext uri="{FF2B5EF4-FFF2-40B4-BE49-F238E27FC236}">
                <a16:creationId xmlns:a16="http://schemas.microsoft.com/office/drawing/2014/main" id="{F3D9743B-59FA-42D8-97DF-0CA323A03F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936334"/>
              </p:ext>
            </p:extLst>
          </p:nvPr>
        </p:nvGraphicFramePr>
        <p:xfrm>
          <a:off x="6696075" y="4625166"/>
          <a:ext cx="5118551" cy="20203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1504">
                  <a:extLst>
                    <a:ext uri="{9D8B030D-6E8A-4147-A177-3AD203B41FA5}">
                      <a16:colId xmlns:a16="http://schemas.microsoft.com/office/drawing/2014/main" val="2818918906"/>
                    </a:ext>
                  </a:extLst>
                </a:gridCol>
                <a:gridCol w="570194">
                  <a:extLst>
                    <a:ext uri="{9D8B030D-6E8A-4147-A177-3AD203B41FA5}">
                      <a16:colId xmlns:a16="http://schemas.microsoft.com/office/drawing/2014/main" val="3610339191"/>
                    </a:ext>
                  </a:extLst>
                </a:gridCol>
                <a:gridCol w="715046">
                  <a:extLst>
                    <a:ext uri="{9D8B030D-6E8A-4147-A177-3AD203B41FA5}">
                      <a16:colId xmlns:a16="http://schemas.microsoft.com/office/drawing/2014/main" val="1852622939"/>
                    </a:ext>
                  </a:extLst>
                </a:gridCol>
                <a:gridCol w="715046">
                  <a:extLst>
                    <a:ext uri="{9D8B030D-6E8A-4147-A177-3AD203B41FA5}">
                      <a16:colId xmlns:a16="http://schemas.microsoft.com/office/drawing/2014/main" val="3543430822"/>
                    </a:ext>
                  </a:extLst>
                </a:gridCol>
                <a:gridCol w="715046">
                  <a:extLst>
                    <a:ext uri="{9D8B030D-6E8A-4147-A177-3AD203B41FA5}">
                      <a16:colId xmlns:a16="http://schemas.microsoft.com/office/drawing/2014/main" val="2111241321"/>
                    </a:ext>
                  </a:extLst>
                </a:gridCol>
                <a:gridCol w="715046">
                  <a:extLst>
                    <a:ext uri="{9D8B030D-6E8A-4147-A177-3AD203B41FA5}">
                      <a16:colId xmlns:a16="http://schemas.microsoft.com/office/drawing/2014/main" val="1494329199"/>
                    </a:ext>
                  </a:extLst>
                </a:gridCol>
                <a:gridCol w="806669">
                  <a:extLst>
                    <a:ext uri="{9D8B030D-6E8A-4147-A177-3AD203B41FA5}">
                      <a16:colId xmlns:a16="http://schemas.microsoft.com/office/drawing/2014/main" val="2200302750"/>
                    </a:ext>
                  </a:extLst>
                </a:gridCol>
              </a:tblGrid>
              <a:tr h="4745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Indice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sim/não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1814870"/>
                  </a:ext>
                </a:extLst>
              </a:tr>
              <a:tr h="477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Passo 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Não troca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3557555"/>
                  </a:ext>
                </a:extLst>
              </a:tr>
              <a:tr h="477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Passo 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Não troca e foi a ultima troca pois o 3,4,5,6 e 8 já esta ordenado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38211"/>
                  </a:ext>
                </a:extLst>
              </a:tr>
            </a:tbl>
          </a:graphicData>
        </a:graphic>
      </p:graphicFrame>
      <p:sp>
        <p:nvSpPr>
          <p:cNvPr id="12" name="Arco 11">
            <a:extLst>
              <a:ext uri="{FF2B5EF4-FFF2-40B4-BE49-F238E27FC236}">
                <a16:creationId xmlns:a16="http://schemas.microsoft.com/office/drawing/2014/main" id="{71569EA2-DB27-4122-81CC-E4530DF7E74E}"/>
              </a:ext>
            </a:extLst>
          </p:cNvPr>
          <p:cNvSpPr/>
          <p:nvPr/>
        </p:nvSpPr>
        <p:spPr>
          <a:xfrm rot="19465009">
            <a:off x="7548022" y="5009274"/>
            <a:ext cx="1055077" cy="86164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F9A50-E735-46F8-9843-2E01CA4EDB9F}"/>
              </a:ext>
            </a:extLst>
          </p:cNvPr>
          <p:cNvSpPr txBox="1"/>
          <p:nvPr/>
        </p:nvSpPr>
        <p:spPr>
          <a:xfrm>
            <a:off x="7932137" y="4786904"/>
            <a:ext cx="541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3&gt; 4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FB709DF-F4BC-40EE-97BE-78F3A295B85B}"/>
              </a:ext>
            </a:extLst>
          </p:cNvPr>
          <p:cNvSpPr/>
          <p:nvPr/>
        </p:nvSpPr>
        <p:spPr>
          <a:xfrm>
            <a:off x="1280145" y="1990273"/>
            <a:ext cx="77296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Etapa 3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7BDA086A-1F6B-4D17-A8F3-A79BA644F37D}"/>
              </a:ext>
            </a:extLst>
          </p:cNvPr>
          <p:cNvSpPr/>
          <p:nvPr/>
        </p:nvSpPr>
        <p:spPr>
          <a:xfrm>
            <a:off x="6696075" y="1854451"/>
            <a:ext cx="77296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Etapa 4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ADB161E-290A-4DEE-B166-1F9F768657BD}"/>
              </a:ext>
            </a:extLst>
          </p:cNvPr>
          <p:cNvSpPr/>
          <p:nvPr/>
        </p:nvSpPr>
        <p:spPr>
          <a:xfrm>
            <a:off x="6738106" y="4300022"/>
            <a:ext cx="77296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Etapa 5</a:t>
            </a:r>
          </a:p>
        </p:txBody>
      </p:sp>
    </p:spTree>
    <p:extLst>
      <p:ext uri="{BB962C8B-B14F-4D97-AF65-F5344CB8AC3E}">
        <p14:creationId xmlns:p14="http://schemas.microsoft.com/office/powerpoint/2010/main" val="134079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91364-941F-4AAA-9D77-B73652E3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</a:t>
            </a:r>
            <a:r>
              <a:rPr lang="pt-BR" dirty="0" err="1"/>
              <a:t>exercicitar</a:t>
            </a:r>
            <a:r>
              <a:rPr lang="pt-BR" dirty="0"/>
              <a:t> – Faça em seu caderno ou no </a:t>
            </a:r>
            <a:r>
              <a:rPr lang="pt-BR" dirty="0" err="1"/>
              <a:t>word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412EB7-4897-479A-9FFF-1CF703A7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19/06/2020</a:t>
            </a:fld>
            <a:endParaRPr lang="en-US" dirty="0"/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DE17C1B3-10B7-43E3-8E10-4A18A5B8B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561114"/>
              </p:ext>
            </p:extLst>
          </p:nvPr>
        </p:nvGraphicFramePr>
        <p:xfrm>
          <a:off x="581191" y="2593659"/>
          <a:ext cx="5943434" cy="2619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557">
                  <a:extLst>
                    <a:ext uri="{9D8B030D-6E8A-4147-A177-3AD203B41FA5}">
                      <a16:colId xmlns:a16="http://schemas.microsoft.com/office/drawing/2014/main" val="37228938"/>
                    </a:ext>
                  </a:extLst>
                </a:gridCol>
                <a:gridCol w="584155">
                  <a:extLst>
                    <a:ext uri="{9D8B030D-6E8A-4147-A177-3AD203B41FA5}">
                      <a16:colId xmlns:a16="http://schemas.microsoft.com/office/drawing/2014/main" val="1367433733"/>
                    </a:ext>
                  </a:extLst>
                </a:gridCol>
                <a:gridCol w="584155">
                  <a:extLst>
                    <a:ext uri="{9D8B030D-6E8A-4147-A177-3AD203B41FA5}">
                      <a16:colId xmlns:a16="http://schemas.microsoft.com/office/drawing/2014/main" val="1970744868"/>
                    </a:ext>
                  </a:extLst>
                </a:gridCol>
                <a:gridCol w="584155">
                  <a:extLst>
                    <a:ext uri="{9D8B030D-6E8A-4147-A177-3AD203B41FA5}">
                      <a16:colId xmlns:a16="http://schemas.microsoft.com/office/drawing/2014/main" val="3204502230"/>
                    </a:ext>
                  </a:extLst>
                </a:gridCol>
                <a:gridCol w="584155">
                  <a:extLst>
                    <a:ext uri="{9D8B030D-6E8A-4147-A177-3AD203B41FA5}">
                      <a16:colId xmlns:a16="http://schemas.microsoft.com/office/drawing/2014/main" val="1511477852"/>
                    </a:ext>
                  </a:extLst>
                </a:gridCol>
                <a:gridCol w="584155">
                  <a:extLst>
                    <a:ext uri="{9D8B030D-6E8A-4147-A177-3AD203B41FA5}">
                      <a16:colId xmlns:a16="http://schemas.microsoft.com/office/drawing/2014/main" val="1491625981"/>
                    </a:ext>
                  </a:extLst>
                </a:gridCol>
                <a:gridCol w="584155">
                  <a:extLst>
                    <a:ext uri="{9D8B030D-6E8A-4147-A177-3AD203B41FA5}">
                      <a16:colId xmlns:a16="http://schemas.microsoft.com/office/drawing/2014/main" val="2122123300"/>
                    </a:ext>
                  </a:extLst>
                </a:gridCol>
                <a:gridCol w="584155">
                  <a:extLst>
                    <a:ext uri="{9D8B030D-6E8A-4147-A177-3AD203B41FA5}">
                      <a16:colId xmlns:a16="http://schemas.microsoft.com/office/drawing/2014/main" val="3437453578"/>
                    </a:ext>
                  </a:extLst>
                </a:gridCol>
                <a:gridCol w="534221">
                  <a:extLst>
                    <a:ext uri="{9D8B030D-6E8A-4147-A177-3AD203B41FA5}">
                      <a16:colId xmlns:a16="http://schemas.microsoft.com/office/drawing/2014/main" val="868361517"/>
                    </a:ext>
                  </a:extLst>
                </a:gridCol>
                <a:gridCol w="667571">
                  <a:extLst>
                    <a:ext uri="{9D8B030D-6E8A-4147-A177-3AD203B41FA5}">
                      <a16:colId xmlns:a16="http://schemas.microsoft.com/office/drawing/2014/main" val="29893489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Indice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4435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Passo 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92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86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Não troca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008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Passo 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92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86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troca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4744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Passo 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92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86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33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troca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035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Passo 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92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86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troca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04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Passo 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92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86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Não troca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7580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Passo 6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86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92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troca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701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Passo 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86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highlight>
                            <a:srgbClr val="FFFF00"/>
                          </a:highlight>
                        </a:rPr>
                        <a:t>92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Troca e passa a ser o ultimo numero do vetor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8664663"/>
                  </a:ext>
                </a:extLst>
              </a:tr>
            </a:tbl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68F256DF-3B9E-4594-886F-917AC0B68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21364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Realize os passos para deixar o Vetor abaixo Ordenado. (Ordem Crescente)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A2FD55ED-FBD9-485B-ACAA-DCA28A3B1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843643"/>
              </p:ext>
            </p:extLst>
          </p:nvPr>
        </p:nvGraphicFramePr>
        <p:xfrm>
          <a:off x="6677192" y="3536656"/>
          <a:ext cx="5393690" cy="2619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5790">
                  <a:extLst>
                    <a:ext uri="{9D8B030D-6E8A-4147-A177-3AD203B41FA5}">
                      <a16:colId xmlns:a16="http://schemas.microsoft.com/office/drawing/2014/main" val="3828577807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962813206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52634177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585474115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41608834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243254778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336714684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1462460265"/>
                    </a:ext>
                  </a:extLst>
                </a:gridCol>
                <a:gridCol w="495935">
                  <a:extLst>
                    <a:ext uri="{9D8B030D-6E8A-4147-A177-3AD203B41FA5}">
                      <a16:colId xmlns:a16="http://schemas.microsoft.com/office/drawing/2014/main" val="1761609556"/>
                    </a:ext>
                  </a:extLst>
                </a:gridCol>
                <a:gridCol w="495935">
                  <a:extLst>
                    <a:ext uri="{9D8B030D-6E8A-4147-A177-3AD203B41FA5}">
                      <a16:colId xmlns:a16="http://schemas.microsoft.com/office/drawing/2014/main" val="4284513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Indice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9805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Passo 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48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37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86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highlight>
                            <a:srgbClr val="FFFF00"/>
                          </a:highlight>
                        </a:rPr>
                        <a:t>92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0481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Passo 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highlight>
                            <a:srgbClr val="FFFF00"/>
                          </a:highlight>
                        </a:rPr>
                        <a:t>92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3863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Passo 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highlight>
                            <a:srgbClr val="FFFF00"/>
                          </a:highlight>
                        </a:rPr>
                        <a:t>92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0675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Passo 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highlight>
                            <a:srgbClr val="FFFF00"/>
                          </a:highlight>
                        </a:rPr>
                        <a:t>92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8572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Passo 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highlight>
                            <a:srgbClr val="FFFF00"/>
                          </a:highlight>
                        </a:rPr>
                        <a:t>92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7538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Passo 6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highlight>
                            <a:srgbClr val="FFFF00"/>
                          </a:highlight>
                        </a:rPr>
                        <a:t>92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0076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strike="sngStrike">
                          <a:effectLst/>
                        </a:rPr>
                        <a:t>Passo 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strike="sngStrike">
                          <a:effectLst/>
                          <a:highlight>
                            <a:srgbClr val="FFFF00"/>
                          </a:highlight>
                        </a:rPr>
                        <a:t>92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232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50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35C81-F35A-46EC-A8DB-CADC70D5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/>
          <a:lstStyle/>
          <a:p>
            <a:r>
              <a:rPr lang="pt-BR" dirty="0"/>
              <a:t>Vamos exemplificar no </a:t>
            </a:r>
            <a:r>
              <a:rPr lang="pt-BR" dirty="0" err="1"/>
              <a:t>portugol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B92C2-79A8-4051-83F1-9E824E27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288159D-BC89-4E5C-ADFA-28CCC34937D2}"/>
              </a:ext>
            </a:extLst>
          </p:cNvPr>
          <p:cNvSpPr/>
          <p:nvPr/>
        </p:nvSpPr>
        <p:spPr>
          <a:xfrm>
            <a:off x="933450" y="1276350"/>
            <a:ext cx="52959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programa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  <a:r>
              <a:rPr lang="pt-BR" dirty="0" err="1"/>
              <a:t>funcao</a:t>
            </a:r>
            <a:r>
              <a:rPr lang="pt-BR" dirty="0"/>
              <a:t> inicio()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inteiro vetor[5]</a:t>
            </a:r>
          </a:p>
          <a:p>
            <a:endParaRPr lang="pt-BR" dirty="0"/>
          </a:p>
          <a:p>
            <a:r>
              <a:rPr lang="pt-BR" dirty="0"/>
              <a:t>		vetor[0] = 20</a:t>
            </a:r>
          </a:p>
          <a:p>
            <a:r>
              <a:rPr lang="pt-BR" dirty="0"/>
              <a:t>		vetor[1] = 9</a:t>
            </a:r>
          </a:p>
          <a:p>
            <a:r>
              <a:rPr lang="pt-BR" dirty="0"/>
              <a:t>		vetor[2] = 3</a:t>
            </a:r>
          </a:p>
          <a:p>
            <a:r>
              <a:rPr lang="pt-BR" dirty="0"/>
              <a:t>		vetor[3] = 10</a:t>
            </a:r>
          </a:p>
          <a:p>
            <a:r>
              <a:rPr lang="pt-BR" dirty="0"/>
              <a:t>		vetor[4] = 1</a:t>
            </a:r>
          </a:p>
          <a:p>
            <a:endParaRPr lang="pt-BR" dirty="0"/>
          </a:p>
          <a:p>
            <a:r>
              <a:rPr lang="pt-BR" dirty="0"/>
              <a:t>		//apresentar o Vetor</a:t>
            </a:r>
          </a:p>
          <a:p>
            <a:r>
              <a:rPr lang="pt-BR" dirty="0"/>
              <a:t>		para ( inteiro i = 0; i &lt; 5; i++){</a:t>
            </a:r>
          </a:p>
          <a:p>
            <a:r>
              <a:rPr lang="pt-BR" dirty="0"/>
              <a:t>			escreva(vetor[i],"-")</a:t>
            </a:r>
          </a:p>
          <a:p>
            <a:r>
              <a:rPr lang="pt-BR" dirty="0"/>
              <a:t>			}</a:t>
            </a:r>
          </a:p>
          <a:p>
            <a:r>
              <a:rPr lang="pt-BR" dirty="0"/>
              <a:t>		}</a:t>
            </a:r>
          </a:p>
          <a:p>
            <a:r>
              <a:rPr lang="pt-BR" dirty="0"/>
              <a:t>}</a:t>
            </a:r>
          </a:p>
        </p:txBody>
      </p:sp>
      <p:sp>
        <p:nvSpPr>
          <p:cNvPr id="6" name="Balão de Fala: Oval 5">
            <a:extLst>
              <a:ext uri="{FF2B5EF4-FFF2-40B4-BE49-F238E27FC236}">
                <a16:creationId xmlns:a16="http://schemas.microsoft.com/office/drawing/2014/main" id="{B5AB1236-A6C4-4308-A455-5D8936C3194E}"/>
              </a:ext>
            </a:extLst>
          </p:cNvPr>
          <p:cNvSpPr/>
          <p:nvPr/>
        </p:nvSpPr>
        <p:spPr>
          <a:xfrm>
            <a:off x="5977176" y="2305050"/>
            <a:ext cx="3257550" cy="857250"/>
          </a:xfrm>
          <a:prstGeom prst="wedgeEllipseCallout">
            <a:avLst>
              <a:gd name="adj1" fmla="val -93932"/>
              <a:gd name="adj2" fmla="val 123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Declaração de Vetor numérico</a:t>
            </a:r>
          </a:p>
        </p:txBody>
      </p:sp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C7932536-72C9-4BDE-A7BF-FD996B23CCC2}"/>
              </a:ext>
            </a:extLst>
          </p:cNvPr>
          <p:cNvSpPr/>
          <p:nvPr/>
        </p:nvSpPr>
        <p:spPr>
          <a:xfrm>
            <a:off x="7399575" y="3762375"/>
            <a:ext cx="3257550" cy="857250"/>
          </a:xfrm>
          <a:prstGeom prst="wedgeEllipseCallout">
            <a:avLst>
              <a:gd name="adj1" fmla="val -93932"/>
              <a:gd name="adj2" fmla="val 123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Cria-se um laço de repetição (PARA) para exibir o vetor</a:t>
            </a:r>
          </a:p>
        </p:txBody>
      </p:sp>
      <p:sp>
        <p:nvSpPr>
          <p:cNvPr id="8" name="Estrela: 8 Pontas 7">
            <a:extLst>
              <a:ext uri="{FF2B5EF4-FFF2-40B4-BE49-F238E27FC236}">
                <a16:creationId xmlns:a16="http://schemas.microsoft.com/office/drawing/2014/main" id="{0EFCFE97-CB28-4E82-948D-B2862CA8BA2C}"/>
              </a:ext>
            </a:extLst>
          </p:cNvPr>
          <p:cNvSpPr/>
          <p:nvPr/>
        </p:nvSpPr>
        <p:spPr>
          <a:xfrm>
            <a:off x="6615029" y="5841313"/>
            <a:ext cx="2305050" cy="869037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Executa</a:t>
            </a:r>
          </a:p>
        </p:txBody>
      </p:sp>
    </p:spTree>
    <p:extLst>
      <p:ext uri="{BB962C8B-B14F-4D97-AF65-F5344CB8AC3E}">
        <p14:creationId xmlns:p14="http://schemas.microsoft.com/office/powerpoint/2010/main" val="376008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35C81-F35A-46EC-A8DB-CADC70D5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/>
          <a:lstStyle/>
          <a:p>
            <a:r>
              <a:rPr lang="pt-BR" dirty="0"/>
              <a:t>Vamos exemplificar no </a:t>
            </a:r>
            <a:r>
              <a:rPr lang="pt-BR" dirty="0" err="1"/>
              <a:t>portugol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B92C2-79A8-4051-83F1-9E824E27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C7932536-72C9-4BDE-A7BF-FD996B23CCC2}"/>
              </a:ext>
            </a:extLst>
          </p:cNvPr>
          <p:cNvSpPr/>
          <p:nvPr/>
        </p:nvSpPr>
        <p:spPr>
          <a:xfrm>
            <a:off x="7494825" y="3429000"/>
            <a:ext cx="3249375" cy="1143000"/>
          </a:xfrm>
          <a:prstGeom prst="wedgeEllipseCallout">
            <a:avLst>
              <a:gd name="adj1" fmla="val -93932"/>
              <a:gd name="adj2" fmla="val 123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Vamos deixa-lo mais elegante. Tirar o tracinho que fica no final</a:t>
            </a:r>
          </a:p>
        </p:txBody>
      </p:sp>
      <p:sp>
        <p:nvSpPr>
          <p:cNvPr id="8" name="Estrela: 8 Pontas 7">
            <a:extLst>
              <a:ext uri="{FF2B5EF4-FFF2-40B4-BE49-F238E27FC236}">
                <a16:creationId xmlns:a16="http://schemas.microsoft.com/office/drawing/2014/main" id="{0EFCFE97-CB28-4E82-948D-B2862CA8BA2C}"/>
              </a:ext>
            </a:extLst>
          </p:cNvPr>
          <p:cNvSpPr/>
          <p:nvPr/>
        </p:nvSpPr>
        <p:spPr>
          <a:xfrm>
            <a:off x="6615029" y="5841313"/>
            <a:ext cx="2305050" cy="869037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Executa! Viu a diferença.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517EDE8-7148-4F73-809D-00B1966441C3}"/>
              </a:ext>
            </a:extLst>
          </p:cNvPr>
          <p:cNvSpPr/>
          <p:nvPr/>
        </p:nvSpPr>
        <p:spPr>
          <a:xfrm>
            <a:off x="23568" y="1122045"/>
            <a:ext cx="59536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programa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		</a:t>
            </a:r>
            <a:r>
              <a:rPr lang="pt-BR" dirty="0" err="1"/>
              <a:t>funcao</a:t>
            </a:r>
            <a:r>
              <a:rPr lang="pt-BR" dirty="0"/>
              <a:t> inicio()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inteiro vetor[5]</a:t>
            </a:r>
          </a:p>
          <a:p>
            <a:endParaRPr lang="pt-BR" dirty="0"/>
          </a:p>
          <a:p>
            <a:r>
              <a:rPr lang="pt-BR" dirty="0"/>
              <a:t>		vetor[0] = 20</a:t>
            </a:r>
          </a:p>
          <a:p>
            <a:r>
              <a:rPr lang="pt-BR" dirty="0"/>
              <a:t>		vetor[1] = 9</a:t>
            </a:r>
          </a:p>
          <a:p>
            <a:r>
              <a:rPr lang="pt-BR" dirty="0"/>
              <a:t>		vetor[2] = 3</a:t>
            </a:r>
          </a:p>
          <a:p>
            <a:r>
              <a:rPr lang="pt-BR" dirty="0"/>
              <a:t>		vetor[3] = 10</a:t>
            </a:r>
          </a:p>
          <a:p>
            <a:r>
              <a:rPr lang="pt-BR" dirty="0"/>
              <a:t>		vetor[4] = 1</a:t>
            </a:r>
          </a:p>
          <a:p>
            <a:endParaRPr lang="pt-BR" dirty="0"/>
          </a:p>
          <a:p>
            <a:r>
              <a:rPr lang="pt-BR" dirty="0"/>
              <a:t>		//apresentar o Vetor</a:t>
            </a:r>
          </a:p>
          <a:p>
            <a:r>
              <a:rPr lang="pt-BR" dirty="0"/>
              <a:t>		para ( inteiro i = 0; i &lt; 5; i++){</a:t>
            </a:r>
          </a:p>
          <a:p>
            <a:r>
              <a:rPr lang="pt-BR" dirty="0"/>
              <a:t>			se (i == 4){</a:t>
            </a:r>
          </a:p>
          <a:p>
            <a:r>
              <a:rPr lang="pt-BR" dirty="0"/>
              <a:t>				escreva(vetor[i])</a:t>
            </a:r>
          </a:p>
          <a:p>
            <a:r>
              <a:rPr lang="pt-BR" dirty="0"/>
              <a:t>			}</a:t>
            </a:r>
            <a:r>
              <a:rPr lang="pt-BR" dirty="0" err="1"/>
              <a:t>senao</a:t>
            </a:r>
            <a:r>
              <a:rPr lang="pt-BR" dirty="0"/>
              <a:t>{</a:t>
            </a:r>
          </a:p>
          <a:p>
            <a:r>
              <a:rPr lang="pt-BR" dirty="0"/>
              <a:t>				escreva(vetor[i],"-")</a:t>
            </a:r>
          </a:p>
          <a:p>
            <a:r>
              <a:rPr lang="pt-BR" dirty="0"/>
              <a:t>			}</a:t>
            </a:r>
          </a:p>
          <a:p>
            <a:r>
              <a:rPr lang="pt-BR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09457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35C81-F35A-46EC-A8DB-CADC70D5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/>
          <a:lstStyle/>
          <a:p>
            <a:r>
              <a:rPr lang="pt-BR" dirty="0"/>
              <a:t>Vamos exemplificar no </a:t>
            </a:r>
            <a:r>
              <a:rPr lang="pt-BR" dirty="0" err="1"/>
              <a:t>portugol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B92C2-79A8-4051-83F1-9E824E27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19/06/2020</a:t>
            </a:fld>
            <a:endParaRPr lang="en-US" dirty="0"/>
          </a:p>
        </p:txBody>
      </p:sp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C7932536-72C9-4BDE-A7BF-FD996B23CCC2}"/>
              </a:ext>
            </a:extLst>
          </p:cNvPr>
          <p:cNvSpPr/>
          <p:nvPr/>
        </p:nvSpPr>
        <p:spPr>
          <a:xfrm>
            <a:off x="8692712" y="3074382"/>
            <a:ext cx="3249375" cy="1227011"/>
          </a:xfrm>
          <a:prstGeom prst="wedgeEllipseCallout">
            <a:avLst>
              <a:gd name="adj1" fmla="val -22409"/>
              <a:gd name="adj2" fmla="val -115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Verifica se o elemento que está na posição x é maior do que o está no x+1</a:t>
            </a:r>
          </a:p>
        </p:txBody>
      </p:sp>
      <p:sp>
        <p:nvSpPr>
          <p:cNvPr id="8" name="Estrela: 8 Pontas 7">
            <a:extLst>
              <a:ext uri="{FF2B5EF4-FFF2-40B4-BE49-F238E27FC236}">
                <a16:creationId xmlns:a16="http://schemas.microsoft.com/office/drawing/2014/main" id="{0EFCFE97-CB28-4E82-948D-B2862CA8BA2C}"/>
              </a:ext>
            </a:extLst>
          </p:cNvPr>
          <p:cNvSpPr/>
          <p:nvPr/>
        </p:nvSpPr>
        <p:spPr>
          <a:xfrm>
            <a:off x="6824579" y="4186863"/>
            <a:ext cx="2305050" cy="869037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Executa!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517EDE8-7148-4F73-809D-00B1966441C3}"/>
              </a:ext>
            </a:extLst>
          </p:cNvPr>
          <p:cNvSpPr/>
          <p:nvPr/>
        </p:nvSpPr>
        <p:spPr>
          <a:xfrm>
            <a:off x="23568" y="1122045"/>
            <a:ext cx="59536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programa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		</a:t>
            </a:r>
            <a:r>
              <a:rPr lang="pt-BR" dirty="0" err="1"/>
              <a:t>funcao</a:t>
            </a:r>
            <a:r>
              <a:rPr lang="pt-BR" dirty="0"/>
              <a:t> inicio()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inteiro vetor[5]</a:t>
            </a:r>
          </a:p>
          <a:p>
            <a:endParaRPr lang="pt-BR" dirty="0"/>
          </a:p>
          <a:p>
            <a:r>
              <a:rPr lang="pt-BR" dirty="0"/>
              <a:t>		vetor[0] = 20</a:t>
            </a:r>
          </a:p>
          <a:p>
            <a:r>
              <a:rPr lang="pt-BR" dirty="0"/>
              <a:t>		vetor[1] = 9</a:t>
            </a:r>
          </a:p>
          <a:p>
            <a:r>
              <a:rPr lang="pt-BR" dirty="0"/>
              <a:t>		vetor[2] = 3</a:t>
            </a:r>
          </a:p>
          <a:p>
            <a:r>
              <a:rPr lang="pt-BR" dirty="0"/>
              <a:t>		vetor[3] = 10</a:t>
            </a:r>
          </a:p>
          <a:p>
            <a:r>
              <a:rPr lang="pt-BR" dirty="0"/>
              <a:t>		vetor[4] = 1</a:t>
            </a:r>
          </a:p>
          <a:p>
            <a:endParaRPr lang="pt-BR" dirty="0"/>
          </a:p>
          <a:p>
            <a:r>
              <a:rPr lang="pt-BR" dirty="0"/>
              <a:t>		//apresentar o Vetor</a:t>
            </a:r>
          </a:p>
          <a:p>
            <a:r>
              <a:rPr lang="pt-BR" dirty="0"/>
              <a:t>		para ( inteiro i = 0; i &lt; 5; i++){</a:t>
            </a:r>
          </a:p>
          <a:p>
            <a:r>
              <a:rPr lang="pt-BR" dirty="0"/>
              <a:t>			se (i == 4){</a:t>
            </a:r>
          </a:p>
          <a:p>
            <a:r>
              <a:rPr lang="pt-BR" dirty="0"/>
              <a:t>				escreva(vetor[i])</a:t>
            </a:r>
          </a:p>
          <a:p>
            <a:r>
              <a:rPr lang="pt-BR" dirty="0"/>
              <a:t>			}</a:t>
            </a:r>
            <a:r>
              <a:rPr lang="pt-BR" dirty="0" err="1"/>
              <a:t>senao</a:t>
            </a:r>
            <a:r>
              <a:rPr lang="pt-BR" dirty="0"/>
              <a:t>{</a:t>
            </a:r>
          </a:p>
          <a:p>
            <a:r>
              <a:rPr lang="pt-BR" dirty="0"/>
              <a:t>				escreva(vetor[i],"-")</a:t>
            </a:r>
          </a:p>
          <a:p>
            <a:r>
              <a:rPr lang="pt-BR" dirty="0"/>
              <a:t>			}</a:t>
            </a:r>
          </a:p>
          <a:p>
            <a:r>
              <a:rPr lang="pt-BR" dirty="0"/>
              <a:t>		}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9BB39C9-6D85-4A06-93F9-352C4AF421E4}"/>
              </a:ext>
            </a:extLst>
          </p:cNvPr>
          <p:cNvSpPr/>
          <p:nvPr/>
        </p:nvSpPr>
        <p:spPr>
          <a:xfrm>
            <a:off x="5243429" y="137956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// ordenação </a:t>
            </a:r>
            <a:r>
              <a:rPr lang="pt-BR" dirty="0" err="1"/>
              <a:t>BubbleSort</a:t>
            </a:r>
            <a:r>
              <a:rPr lang="pt-BR" dirty="0"/>
              <a:t> – percorre o vetor</a:t>
            </a:r>
          </a:p>
          <a:p>
            <a:r>
              <a:rPr lang="pt-BR" dirty="0"/>
              <a:t>	para(inteiro x =0; x&lt;5; x++){</a:t>
            </a:r>
          </a:p>
          <a:p>
            <a:r>
              <a:rPr lang="pt-BR" dirty="0"/>
              <a:t>		se(vetor[x] &gt; vetor[x+1]){</a:t>
            </a:r>
          </a:p>
          <a:p>
            <a:r>
              <a:rPr lang="pt-BR" dirty="0"/>
              <a:t>		       </a:t>
            </a:r>
            <a:r>
              <a:rPr lang="pt-BR" dirty="0" err="1"/>
              <a:t>inteiro.aux</a:t>
            </a:r>
            <a:r>
              <a:rPr lang="pt-BR" dirty="0"/>
              <a:t> = vetor[x]</a:t>
            </a:r>
          </a:p>
          <a:p>
            <a:r>
              <a:rPr lang="pt-BR" dirty="0"/>
              <a:t>		        vetor[x] = vetor[x+1]</a:t>
            </a:r>
          </a:p>
          <a:p>
            <a:r>
              <a:rPr lang="pt-BR" dirty="0"/>
              <a:t>		         vetor[x+1] = </a:t>
            </a:r>
            <a:r>
              <a:rPr lang="pt-BR" dirty="0" err="1"/>
              <a:t>aux</a:t>
            </a:r>
            <a:endParaRPr lang="pt-BR" dirty="0"/>
          </a:p>
          <a:p>
            <a:r>
              <a:rPr lang="pt-BR" dirty="0"/>
              <a:t>		}</a:t>
            </a:r>
          </a:p>
          <a:p>
            <a:r>
              <a:rPr lang="pt-BR" dirty="0"/>
              <a:t>	}</a:t>
            </a:r>
          </a:p>
        </p:txBody>
      </p:sp>
      <p:sp>
        <p:nvSpPr>
          <p:cNvPr id="11" name="Onda 10">
            <a:extLst>
              <a:ext uri="{FF2B5EF4-FFF2-40B4-BE49-F238E27FC236}">
                <a16:creationId xmlns:a16="http://schemas.microsoft.com/office/drawing/2014/main" id="{960FF644-C9EF-4021-AE1A-ECD78B2FD77B}"/>
              </a:ext>
            </a:extLst>
          </p:cNvPr>
          <p:cNvSpPr/>
          <p:nvPr/>
        </p:nvSpPr>
        <p:spPr>
          <a:xfrm>
            <a:off x="8291429" y="5123848"/>
            <a:ext cx="2844799" cy="1134606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É.. Ai...</a:t>
            </a:r>
          </a:p>
        </p:txBody>
      </p:sp>
    </p:spTree>
    <p:extLst>
      <p:ext uri="{BB962C8B-B14F-4D97-AF65-F5344CB8AC3E}">
        <p14:creationId xmlns:p14="http://schemas.microsoft.com/office/powerpoint/2010/main" val="21923387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1B81998A0E3641AB2E5CBEB704A65C" ma:contentTypeVersion="2" ma:contentTypeDescription="Crie um novo documento." ma:contentTypeScope="" ma:versionID="948bee696139d5cb0c0632aba620f28a">
  <xsd:schema xmlns:xsd="http://www.w3.org/2001/XMLSchema" xmlns:xs="http://www.w3.org/2001/XMLSchema" xmlns:p="http://schemas.microsoft.com/office/2006/metadata/properties" xmlns:ns2="cd320f6d-5a55-4912-a642-89a7b7b43be2" targetNamespace="http://schemas.microsoft.com/office/2006/metadata/properties" ma:root="true" ma:fieldsID="c8a5b9e7ce0ddfcbf8718270659725e9" ns2:_="">
    <xsd:import namespace="cd320f6d-5a55-4912-a642-89a7b7b43b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320f6d-5a55-4912-a642-89a7b7b4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B787D5-4D4D-43D4-8024-5CD9C1CCAA14}"/>
</file>

<file path=customXml/itemProps2.xml><?xml version="1.0" encoding="utf-8"?>
<ds:datastoreItem xmlns:ds="http://schemas.openxmlformats.org/officeDocument/2006/customXml" ds:itemID="{063040F3-0B49-4E65-84B7-1F281E3F26C7}"/>
</file>

<file path=customXml/itemProps3.xml><?xml version="1.0" encoding="utf-8"?>
<ds:datastoreItem xmlns:ds="http://schemas.openxmlformats.org/officeDocument/2006/customXml" ds:itemID="{2534C5D2-01D1-421C-AE71-F885D8541449}"/>
</file>

<file path=docProps/app.xml><?xml version="1.0" encoding="utf-8"?>
<Properties xmlns="http://schemas.openxmlformats.org/officeDocument/2006/extended-properties" xmlns:vt="http://schemas.openxmlformats.org/officeDocument/2006/docPropsVTypes">
  <Template>{D2FA3770-49C4-45D9-B527-F53A23EF6B8B}tf33552983</Template>
  <TotalTime>0</TotalTime>
  <Words>3130</Words>
  <Application>Microsoft Office PowerPoint</Application>
  <PresentationFormat>Widescreen</PresentationFormat>
  <Paragraphs>705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Wingdings 2</vt:lpstr>
      <vt:lpstr>DividendVTI</vt:lpstr>
      <vt:lpstr>Vetor – parte 2 – Bubble Sort – Ordenação em bolha</vt:lpstr>
      <vt:lpstr>O que é Bubble Sort?</vt:lpstr>
      <vt:lpstr>O que é Bubble Sort?</vt:lpstr>
      <vt:lpstr>Vamos ver como funciona</vt:lpstr>
      <vt:lpstr>Vamos ver como funciona</vt:lpstr>
      <vt:lpstr>Vamos exercicitar – Faça em seu caderno ou no word</vt:lpstr>
      <vt:lpstr>Vamos exemplificar no portugol</vt:lpstr>
      <vt:lpstr>Vamos exemplificar no portugol</vt:lpstr>
      <vt:lpstr>Vamos exemplificar no portugol</vt:lpstr>
      <vt:lpstr>Vamos exemplificar no portugol</vt:lpstr>
      <vt:lpstr>Vamos exemplificar no portugol</vt:lpstr>
      <vt:lpstr>Vamos exemplificar no portugol</vt:lpstr>
      <vt:lpstr>Vamos exemplificar no portugol</vt:lpstr>
      <vt:lpstr>Vamos exemplificar no portugol</vt:lpstr>
      <vt:lpstr>Vamos exemplificar no portugol</vt:lpstr>
      <vt:lpstr>Vamos exemplificar no portugol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2020-06-19T12:01:00Z</dcterms:created>
  <dcterms:modified xsi:type="dcterms:W3CDTF">2020-06-19T14:49:35Z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0x010100CD1B81998A0E3641AB2E5CBEB704A65C</vt:lpwstr>
  </property>
</Properties>
</file>