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uqK4fhT7+5pQ0wAgNYrgr+oTJ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B2C5D1-D99D-4A31-A7E5-88A7BF6D1CC2}">
  <a:tblStyle styleId="{50B2C5D1-D99D-4A31-A7E5-88A7BF6D1C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42afdaae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f42afdaa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 txBox="1"/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b="0" sz="135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24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/>
          <p:nvPr>
            <p:ph idx="2" type="pic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411"/>
            </a:schemeClr>
          </a:solidFill>
          <a:ln>
            <a:noFill/>
          </a:ln>
        </p:spPr>
      </p:sp>
      <p:sp>
        <p:nvSpPr>
          <p:cNvPr id="96" name="Google Shape;96;p33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/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99" name="Google Shape;99;p3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4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4"/>
          <p:cNvSpPr txBox="1"/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5"/>
          <p:cNvSpPr txBox="1"/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2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7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9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9"/>
          <p:cNvSpPr txBox="1"/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4" name="Google Shape;64;p29"/>
          <p:cNvSpPr txBox="1"/>
          <p:nvPr>
            <p:ph idx="4" type="body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0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30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/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2" type="body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3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3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914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8607" lvl="3" marL="18288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3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brielFVieira/PDV_Grupo5_Projeto_Softwa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5949"/>
              <a:buFont typeface="Arial"/>
              <a:buNone/>
            </a:pPr>
            <a:r>
              <a:rPr lang="pt-BR"/>
              <a:t>Ponto de Venda: </a:t>
            </a:r>
            <a:r>
              <a:rPr lang="pt-BR" sz="3300"/>
              <a:t>Caixa de Mercado</a:t>
            </a:r>
            <a:endParaRPr sz="330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>
                <a:solidFill>
                  <a:srgbClr val="08664C"/>
                </a:solidFill>
              </a:rPr>
              <a:t>IC/UFF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>
                <a:solidFill>
                  <a:srgbClr val="08664C"/>
                </a:solidFill>
              </a:rPr>
              <a:t>Projeto de Software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Professor: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Paulo Figueiredo Pires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400">
                <a:solidFill>
                  <a:srgbClr val="08664C"/>
                </a:solidFill>
              </a:rPr>
              <a:t>Grupo 5: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Gabriel Figueiredo Vieira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Jair de Lima Ribeiro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Marcio Bedran M. da Costa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Rodrigo dos Santos Carvalho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Thiago R. da Motta Fagundes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Victor Verdan Braga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Winne P. I. Domingues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2022.1</a:t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26" name="Google Shape;126;p1"/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do projeto: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9100"/>
                <a:gridCol w="58803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usuários em seu </a:t>
                      </a:r>
                      <a:r>
                        <a:rPr lang="pt-BR" sz="1350"/>
                        <a:t>p</a:t>
                      </a:r>
                      <a:r>
                        <a:rPr lang="pt-BR" sz="1350"/>
                        <a:t>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editar um dos usuários já cadastrados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altera o nome do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salva a edição dos dados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atualizado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811032" y="445025"/>
            <a:ext cx="802126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81103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3225"/>
                <a:gridCol w="58921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UC4 - </a:t>
                      </a:r>
                      <a:r>
                        <a:rPr lang="pt-BR" sz="1350"/>
                        <a:t>Redefinir senha do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redefinir a senha de um usuário que esqueceu qual era sua senha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UC1, UC2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Acessar a funcionalidade de redefinir senha de um usuário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Usuário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Nova senha temporária para o usuário gerada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9"/>
          <p:cNvGraphicFramePr/>
          <p:nvPr/>
        </p:nvGraphicFramePr>
        <p:xfrm>
          <a:off x="81103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acessa a área de controle de usuários em seu painel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o usuário cuja senha deseja redefinir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“Redefinir senha”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pede uma confirmação para a ação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confirma a redefinição de senha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redefine senha do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retorna para o administrador nova senha temporária do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para copiar a senha temporária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para voltar para o painel de controle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retorna para a tela de controle de usuários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 Administrador seleciona para cancelar redefinição de senha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5.1.1 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UC5 -</a:t>
                      </a:r>
                      <a:r>
                        <a:rPr lang="pt-BR" sz="1350"/>
                        <a:t> Ativar/Desativar usuário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ativar/desativar o acesso de um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2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Acessar a funcionalidade de ativar/desativar um usuário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Acesso do usuário ativado/desativado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11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acessa a área de controle de usuários em seu painel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o usuário que deseja ativar/desativar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“Reativar usuário”/“Desativar usuário”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pede uma confirmação para a ação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confirma a desativação do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ativa/desativa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retorna para a tela de controle de usuários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 Administrador cancela a ação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5.1.1 Sistema retorna para a tela de controle de usuários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05" name="Google Shape;205;p12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UC6 -</a:t>
                      </a:r>
                      <a:r>
                        <a:rPr lang="pt-BR" sz="1350"/>
                        <a:t> Cadastrar novo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 novo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produtos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Novo 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3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produtos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 novo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o nome, código de barras, preço e quantidade em estoque do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o novo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produtos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já existe um produto cadastrado com o código de barras informado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o cadastro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produtos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16" name="Google Shape;216;p14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UC7 -</a:t>
                      </a:r>
                      <a:r>
                        <a:rPr lang="pt-BR" sz="1350"/>
                        <a:t> Editar produto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editar o cadastro de um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cap="none" strike="noStrike"/>
                        <a:t>UC6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edição de produtos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Produto editado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15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produtos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editar um dos produtos já cadastrados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altera o dado desejado do produto (código de barras, nome, preço e/ou quantidade do produto)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salva a edição dos dados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atualizado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produtos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o novo código de barras informado já está em uso por outro produto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a edição d</a:t>
                      </a:r>
                      <a:r>
                        <a:rPr lang="pt-BR" sz="1350"/>
                        <a:t>o </a:t>
                      </a:r>
                      <a:r>
                        <a:rPr lang="pt-BR" sz="1350"/>
                        <a:t>produto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produtos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27" name="Google Shape;227;p16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UC8 - </a:t>
                      </a:r>
                      <a:r>
                        <a:rPr lang="pt-BR" sz="1350"/>
                        <a:t>Efetuar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operador deseja iniciar uma nova venda para o cliente que se encontra atualmente no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vendas no painel do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Venda realizada ou cancelada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803082" y="93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1180100"/>
                <a:gridCol w="1766900"/>
                <a:gridCol w="5006250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75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o sistema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a área de login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preenche suas credenciais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se autentica com sucesso no sistema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o cadastro e edição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produto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se o produto cadastrado aparece na listagem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edição de produtos já cadastrados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seleciona um produto já cadastrado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seleciona para editar o produto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altera os dados necessários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salva os dados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dados do produto são alterados no sistema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cadastro 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edição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usuário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que o usuário cadastrado aparece na listagem de usuários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1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9100"/>
                <a:gridCol w="5880300"/>
              </a:tblGrid>
              <a:tr h="25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seleciona para iniciar uma venda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insere o código de barras e quantidade de cada produto que o cliente deseja comprar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seleciona para finalizar a venda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solicita a forma de pagamento desejada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seleciona “Pagamento em dinheiro”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confirma o pagamento do cliente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registra a saída dos produtos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gera a nota fiscal da venda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retorna para o painel inicial do operador de caixa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 Operador de caixa seleciona um produto adicionado no carrinho para removê-lo da compra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2.1.1 Operador de caixa confirma a remoção do produto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2.1.2 Sistema informa que o produto foi removido com sucesso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Fluxo continua a partir da etapa 3 do fluxo principal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gf42afdaaeb_0_58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9100"/>
                <a:gridCol w="5880300"/>
              </a:tblGrid>
              <a:tr h="45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</a:t>
                      </a: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 Operador de caixa seleciona para cancelar a venda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3.1.1 Sistema solicita a confirmação para cancelar a venda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 Operador de caixa confirma o cancelamento da venda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3.1.3 Sistema retorna para o painel inicial do operador de caixa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3.1.2.1 Operador de caixa cancela o cancelamento da venda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3.1.2.2 Sistema retorna para a tela da venda em andamento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 Operador de caixa seleciona “Pagamento com cartão de crédito”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5.1.1 Sistema envia os dados do valor da venda para o sistema de pagamentos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5.1.2 Sistema de pagamentos informa ao sistema de vendas que a transação foi concluída com sucesso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Fluxo continua a partir da etapa 7 do fluxo principal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UC9 - </a:t>
                      </a:r>
                      <a:r>
                        <a:rPr lang="pt-BR" sz="1350"/>
                        <a:t>Verificar preço do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cliente solicitou ao operador do caixa para verificar o preço de um determinado produto sem adicioná-lo ao carrinho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UC1, UC8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consulta de preços no painel do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Venda em andamento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Preço do produto consultado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de caixa seleciona em seu painel para verificar o preço de um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solicita o código de barras do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de caixa preenche o código de barras do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o preço do produto cadastrado com esse código de barras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de caixa informa ao cliente o preço do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de caixa fecha a consulta de preço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da venda em andamento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o código informado não possui um produto atrelado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Operador de caixa fecha a consulta de preço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da venda em andamento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continuação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856972" y="94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761900"/>
                <a:gridCol w="1811200"/>
                <a:gridCol w="5364250"/>
              </a:tblGrid>
              <a:tr h="33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edição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seleciona um usuário já cadastrado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seleciona para editar o usuário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altera os dados necessários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salva os dados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dados do usuário são alterados no sistema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inicia uma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registra um produto na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confirma a inclusão do produto na venda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seleciona para finalizar uma venda previamente iniciada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segue pelas etapas de seleção da forma de pagamento e confirma o mesmo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verifica que a venda foi finalizada e a nota fiscal gerada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ser capaz de cancelar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/>
                        <a:t>O operador registra produtos em uma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</a:t>
                      </a:r>
                      <a:r>
                        <a:rPr lang="pt-BR" sz="1200"/>
                        <a:t>seleciona para cancelar a venda aberta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operador confirma a exclusão da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retorna para a página inicial, cancelando a venda.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2"/>
          <p:cNvGraphicFramePr/>
          <p:nvPr/>
        </p:nvGraphicFramePr>
        <p:xfrm>
          <a:off x="826936" y="1017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129750"/>
                <a:gridCol w="6111800"/>
              </a:tblGrid>
              <a:tr h="4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ser intuitivo, </a:t>
                      </a:r>
                      <a:r>
                        <a:rPr lang="pt-BR" sz="1200"/>
                        <a:t>possuindo um tutorial guiado para aprendizado dos fluxos básicos, além de menus de ajuda para todas as funcionalidades.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</a:t>
                      </a:r>
                      <a:r>
                        <a:rPr lang="pt-BR" sz="1200"/>
                        <a:t>estar disponível durante 99% durante o horário de funcionamento do estabelecimento.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 integrar com um sistema de pagamento via cartão de crédito ou d</a:t>
                      </a:r>
                      <a:r>
                        <a:rPr lang="pt-BR" sz="1200"/>
                        <a:t>ébito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2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Não Funcionais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50" name="Google Shape;150;p2"/>
          <p:cNvGraphicFramePr/>
          <p:nvPr/>
        </p:nvGraphicFramePr>
        <p:xfrm>
          <a:off x="850790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2950"/>
                <a:gridCol w="5862625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UC1 - </a:t>
                      </a:r>
                      <a:r>
                        <a:rPr lang="pt-BR" sz="1350"/>
                        <a:t>Autenticar-se</a:t>
                      </a:r>
                      <a:r>
                        <a:rPr lang="pt-BR" sz="1350" u="none" cap="none" strike="noStrike"/>
                        <a:t>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Administrador,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deseja se autenticar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usuário acessa a funcionalidade de login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não pode estar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está </a:t>
                      </a: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sz="1350" u="none" cap="none" strike="noStrike"/>
                        <a:t>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"/>
          <p:cNvGraphicFramePr/>
          <p:nvPr/>
        </p:nvGraphicFramePr>
        <p:xfrm>
          <a:off x="842838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5000"/>
                <a:gridCol w="58685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inicia o sistema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acessa a página de login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preenche suas credenciais de acesso no sistema (login e senha)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clica em “entrar”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libera o acesso para o usuário</a:t>
                      </a:r>
                      <a:endParaRPr sz="135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 Sistema solicita para o usuário definir uma nova senha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5.1.1 Usuário preenche uma nova senha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5.1.2 Usuário seleciona para salvar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5.1.3 Sistema informa que a senha foi atualizada com sucesso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5.1.4 Sistema libera o acesso para o usuário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61" name="Google Shape;161;p4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UC2 - Cadastrar novo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 novo administrador ou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usuários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Novo 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5"/>
          <p:cNvGraphicFramePr/>
          <p:nvPr/>
        </p:nvGraphicFramePr>
        <p:xfrm>
          <a:off x="858740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0875"/>
                <a:gridCol w="58567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usuários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o nome e matrícula do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o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gera uma senha temporária para que o administrador passe para o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copiar a senha temporária informada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voltar para o painel de controle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já existe um usuário cadastrado com a matrícula informada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o cadastro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{50B2C5D1-D99D-4A31-A7E5-88A7BF6D1CC2}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UC3 - </a:t>
                      </a:r>
                      <a:r>
                        <a:rPr lang="pt-BR" sz="1350"/>
                        <a:t>Editar usuário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editar o cadastro de um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UC1, UC3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edição de usuários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</a:t>
                      </a:r>
                      <a:r>
                        <a:rPr lang="pt-BR" sz="1350" u="none" cap="none" strike="noStrike"/>
                        <a:t>editado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