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gV+Dp6fdQTweBCjhFCpBTSiK+u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F82DEE-3E52-4977-AEAA-BADF5471FC41}">
  <a:tblStyle styleId="{4AF82DEE-3E52-4977-AEAA-BADF5471FC4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b8331a50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3b8331a5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b8331a50d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3b8331a50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b8331a50d_1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3b8331a50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b8331a50d_1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3b8331a50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b8331a50d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3b8331a5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b8331a50d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3b8331a5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b8331a50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3b8331a5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42afdaaeb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f42afdaae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b8331a50d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13b8331a5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b8331a50d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13b8331a50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b8331a50d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13b8331a50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b8331a50d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3b8331a5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b8331a50d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3b8331a5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b8331a50d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3b8331a5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/>
          <p:nvPr/>
        </p:nvSpPr>
        <p:spPr>
          <a:xfrm>
            <a:off x="755650" y="0"/>
            <a:ext cx="5950761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4"/>
          <p:cNvSpPr/>
          <p:nvPr/>
        </p:nvSpPr>
        <p:spPr>
          <a:xfrm>
            <a:off x="6706411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4"/>
          <p:cNvSpPr txBox="1"/>
          <p:nvPr>
            <p:ph type="ctrTitle"/>
          </p:nvPr>
        </p:nvSpPr>
        <p:spPr>
          <a:xfrm>
            <a:off x="1958856" y="2571749"/>
            <a:ext cx="4138550" cy="1701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subTitle"/>
          </p:nvPr>
        </p:nvSpPr>
        <p:spPr>
          <a:xfrm>
            <a:off x="2079206" y="1701590"/>
            <a:ext cx="4018200" cy="870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lvl="0" algn="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15"/>
              <a:buNone/>
              <a:defRPr b="0" sz="135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/>
            </a:lvl2pPr>
            <a:lvl3pPr lvl="2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sz="1200"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" name="Google Shape;23;p24"/>
          <p:cNvSpPr txBox="1"/>
          <p:nvPr/>
        </p:nvSpPr>
        <p:spPr>
          <a:xfrm>
            <a:off x="1643462" y="2447139"/>
            <a:ext cx="311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3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3"/>
          <p:cNvSpPr/>
          <p:nvPr>
            <p:ph idx="2" type="pic"/>
          </p:nvPr>
        </p:nvSpPr>
        <p:spPr>
          <a:xfrm>
            <a:off x="5060296" y="2422"/>
            <a:ext cx="3472301" cy="5143500"/>
          </a:xfrm>
          <a:prstGeom prst="rect">
            <a:avLst/>
          </a:prstGeom>
          <a:solidFill>
            <a:schemeClr val="lt1">
              <a:alpha val="9411"/>
            </a:schemeClr>
          </a:solidFill>
          <a:ln>
            <a:noFill/>
          </a:ln>
        </p:spPr>
      </p:sp>
      <p:sp>
        <p:nvSpPr>
          <p:cNvPr id="96" name="Google Shape;96;p33"/>
          <p:cNvSpPr txBox="1"/>
          <p:nvPr/>
        </p:nvSpPr>
        <p:spPr>
          <a:xfrm>
            <a:off x="1166015" y="845662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3"/>
          <p:cNvSpPr txBox="1"/>
          <p:nvPr>
            <p:ph type="title"/>
          </p:nvPr>
        </p:nvSpPr>
        <p:spPr>
          <a:xfrm>
            <a:off x="1478430" y="961839"/>
            <a:ext cx="2978240" cy="1425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" type="body"/>
          </p:nvPr>
        </p:nvSpPr>
        <p:spPr>
          <a:xfrm>
            <a:off x="1477741" y="2387196"/>
            <a:ext cx="2978906" cy="1789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500"/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945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81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675"/>
              <a:buNone/>
              <a:defRPr sz="750"/>
            </a:lvl9pPr>
          </a:lstStyle>
          <a:p/>
        </p:txBody>
      </p:sp>
      <p:sp>
        <p:nvSpPr>
          <p:cNvPr id="99" name="Google Shape;99;p33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4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4"/>
          <p:cNvSpPr txBox="1"/>
          <p:nvPr/>
        </p:nvSpPr>
        <p:spPr>
          <a:xfrm>
            <a:off x="1645677" y="48091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4"/>
          <p:cNvSpPr txBox="1"/>
          <p:nvPr>
            <p:ph type="title"/>
          </p:nvPr>
        </p:nvSpPr>
        <p:spPr>
          <a:xfrm>
            <a:off x="1958857" y="606042"/>
            <a:ext cx="5965568" cy="8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4"/>
          <p:cNvSpPr txBox="1"/>
          <p:nvPr>
            <p:ph idx="1" type="body"/>
          </p:nvPr>
        </p:nvSpPr>
        <p:spPr>
          <a:xfrm rot="5400000">
            <a:off x="3504716" y="114570"/>
            <a:ext cx="2998371" cy="5847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5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5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5"/>
          <p:cNvSpPr txBox="1"/>
          <p:nvPr/>
        </p:nvSpPr>
        <p:spPr>
          <a:xfrm rot="5400000">
            <a:off x="7752856" y="300504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5"/>
          <p:cNvSpPr txBox="1"/>
          <p:nvPr>
            <p:ph type="title"/>
          </p:nvPr>
        </p:nvSpPr>
        <p:spPr>
          <a:xfrm rot="5400000">
            <a:off x="5460433" y="2073466"/>
            <a:ext cx="3933095" cy="994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5"/>
          <p:cNvSpPr txBox="1"/>
          <p:nvPr>
            <p:ph idx="1" type="body"/>
          </p:nvPr>
        </p:nvSpPr>
        <p:spPr>
          <a:xfrm rot="5400000">
            <a:off x="2476827" y="207544"/>
            <a:ext cx="3809651" cy="4850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5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6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 txBox="1"/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" type="body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" name="Google Shape;36;p26"/>
          <p:cNvSpPr txBox="1"/>
          <p:nvPr/>
        </p:nvSpPr>
        <p:spPr>
          <a:xfrm>
            <a:off x="1646207" y="48091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7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7"/>
          <p:cNvSpPr txBox="1"/>
          <p:nvPr/>
        </p:nvSpPr>
        <p:spPr>
          <a:xfrm>
            <a:off x="1643882" y="222193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7"/>
          <p:cNvSpPr txBox="1"/>
          <p:nvPr>
            <p:ph type="title"/>
          </p:nvPr>
        </p:nvSpPr>
        <p:spPr>
          <a:xfrm>
            <a:off x="1957405" y="2360440"/>
            <a:ext cx="5967420" cy="106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2080477" y="1701590"/>
            <a:ext cx="5843948" cy="65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215"/>
              <a:buNone/>
              <a:defRPr sz="135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7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8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8"/>
          <p:cNvSpPr txBox="1"/>
          <p:nvPr>
            <p:ph type="title"/>
          </p:nvPr>
        </p:nvSpPr>
        <p:spPr>
          <a:xfrm>
            <a:off x="1957405" y="604363"/>
            <a:ext cx="5963238" cy="81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" type="body"/>
          </p:nvPr>
        </p:nvSpPr>
        <p:spPr>
          <a:xfrm>
            <a:off x="1954031" y="1539087"/>
            <a:ext cx="2918970" cy="2998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2" type="body"/>
          </p:nvPr>
        </p:nvSpPr>
        <p:spPr>
          <a:xfrm>
            <a:off x="4999977" y="1539086"/>
            <a:ext cx="2920667" cy="2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" name="Google Shape;55;p28"/>
          <p:cNvSpPr txBox="1"/>
          <p:nvPr/>
        </p:nvSpPr>
        <p:spPr>
          <a:xfrm>
            <a:off x="1647129" y="480917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9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9"/>
          <p:cNvSpPr txBox="1"/>
          <p:nvPr/>
        </p:nvSpPr>
        <p:spPr>
          <a:xfrm>
            <a:off x="1645238" y="477318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9"/>
          <p:cNvSpPr txBox="1"/>
          <p:nvPr>
            <p:ph type="title"/>
          </p:nvPr>
        </p:nvSpPr>
        <p:spPr>
          <a:xfrm>
            <a:off x="1957405" y="604364"/>
            <a:ext cx="5967420" cy="808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" type="body"/>
          </p:nvPr>
        </p:nvSpPr>
        <p:spPr>
          <a:xfrm>
            <a:off x="1956964" y="1539086"/>
            <a:ext cx="2922350" cy="535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85"/>
              <a:buNone/>
              <a:defRPr b="0" sz="165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b="1" sz="1200"/>
            </a:lvl9pPr>
          </a:lstStyle>
          <a:p/>
        </p:txBody>
      </p:sp>
      <p:sp>
        <p:nvSpPr>
          <p:cNvPr id="62" name="Google Shape;62;p29"/>
          <p:cNvSpPr txBox="1"/>
          <p:nvPr>
            <p:ph idx="2" type="body"/>
          </p:nvPr>
        </p:nvSpPr>
        <p:spPr>
          <a:xfrm>
            <a:off x="1956964" y="2138498"/>
            <a:ext cx="2920217" cy="230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3" type="body"/>
          </p:nvPr>
        </p:nvSpPr>
        <p:spPr>
          <a:xfrm>
            <a:off x="4999975" y="1539086"/>
            <a:ext cx="2924849" cy="535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85"/>
              <a:buNone/>
              <a:defRPr b="0" sz="1650" cap="none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35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215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08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080"/>
              <a:buNone/>
              <a:defRPr b="1" sz="1200"/>
            </a:lvl9pPr>
          </a:lstStyle>
          <a:p/>
        </p:txBody>
      </p:sp>
      <p:sp>
        <p:nvSpPr>
          <p:cNvPr id="64" name="Google Shape;64;p29"/>
          <p:cNvSpPr txBox="1"/>
          <p:nvPr>
            <p:ph idx="4" type="body"/>
          </p:nvPr>
        </p:nvSpPr>
        <p:spPr>
          <a:xfrm>
            <a:off x="4999976" y="2138498"/>
            <a:ext cx="2924849" cy="2303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0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0"/>
          <p:cNvSpPr txBox="1"/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" name="Google Shape;75;p30"/>
          <p:cNvSpPr txBox="1"/>
          <p:nvPr/>
        </p:nvSpPr>
        <p:spPr>
          <a:xfrm>
            <a:off x="1647129" y="480919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1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1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/>
          <p:nvPr/>
        </p:nvSpPr>
        <p:spPr>
          <a:xfrm>
            <a:off x="753359" y="0"/>
            <a:ext cx="7779237" cy="5143500"/>
          </a:xfrm>
          <a:prstGeom prst="rect">
            <a:avLst/>
          </a:prstGeom>
          <a:solidFill>
            <a:schemeClr val="dk2">
              <a:alpha val="9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2"/>
          <p:cNvSpPr/>
          <p:nvPr/>
        </p:nvSpPr>
        <p:spPr>
          <a:xfrm>
            <a:off x="8532996" y="0"/>
            <a:ext cx="20574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2"/>
          <p:cNvSpPr txBox="1"/>
          <p:nvPr/>
        </p:nvSpPr>
        <p:spPr>
          <a:xfrm>
            <a:off x="1165616" y="845662"/>
            <a:ext cx="311727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350" u="none" cap="none" strike="noStrik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b="0" i="0" sz="75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2"/>
          <p:cNvSpPr txBox="1"/>
          <p:nvPr>
            <p:ph type="title"/>
          </p:nvPr>
        </p:nvSpPr>
        <p:spPr>
          <a:xfrm>
            <a:off x="1477743" y="961839"/>
            <a:ext cx="1998271" cy="14274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" type="body"/>
          </p:nvPr>
        </p:nvSpPr>
        <p:spPr>
          <a:xfrm>
            <a:off x="3840115" y="604363"/>
            <a:ext cx="4084709" cy="3933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5pPr>
            <a:lvl6pPr indent="-33147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6pPr>
            <a:lvl7pPr indent="-33147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7pPr>
            <a:lvl8pPr indent="-33147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1620"/>
              <a:buChar char="▪"/>
              <a:defRPr/>
            </a:lvl8pPr>
            <a:lvl9pPr indent="-33147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1620"/>
              <a:buChar char="▪"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2" type="body"/>
          </p:nvPr>
        </p:nvSpPr>
        <p:spPr>
          <a:xfrm>
            <a:off x="1477742" y="2389616"/>
            <a:ext cx="1998271" cy="1789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945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81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SzPts val="675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SzPts val="675"/>
              <a:buNone/>
              <a:defRPr sz="750"/>
            </a:lvl9pPr>
          </a:lstStyle>
          <a:p/>
        </p:txBody>
      </p:sp>
      <p:sp>
        <p:nvSpPr>
          <p:cNvPr id="89" name="Google Shape;89;p32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23846" y="1578901"/>
            <a:ext cx="7020154" cy="356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9142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3"/>
          <p:cNvSpPr/>
          <p:nvPr/>
        </p:nvSpPr>
        <p:spPr>
          <a:xfrm>
            <a:off x="0" y="0"/>
            <a:ext cx="723131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3"/>
          <p:cNvSpPr txBox="1"/>
          <p:nvPr>
            <p:ph type="title"/>
          </p:nvPr>
        </p:nvSpPr>
        <p:spPr>
          <a:xfrm>
            <a:off x="1958857" y="606042"/>
            <a:ext cx="5968748" cy="807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Font typeface="Arial"/>
              <a:buNone/>
              <a:defRPr b="0" i="0" sz="25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" type="body"/>
          </p:nvPr>
        </p:nvSpPr>
        <p:spPr>
          <a:xfrm>
            <a:off x="2080199" y="1539087"/>
            <a:ext cx="5847405" cy="2998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5752" lvl="1" marL="9144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215"/>
              <a:buFont typeface="Noto Sans Symbols"/>
              <a:buChar char="▪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7180" lvl="2" marL="13716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8607" lvl="3" marL="18288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945"/>
              <a:buFont typeface="Noto Sans Symbols"/>
              <a:buChar char="▪"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0035" lvl="4" marL="22860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0035" lvl="5" marL="27432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0035" lvl="6" marL="32004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0034" lvl="7" marL="3657600" marR="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0034" lvl="8" marL="4114800" marR="0" rtl="0" algn="l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6"/>
              </a:buClr>
              <a:buSzPts val="810"/>
              <a:buFont typeface="Noto Sans Symbols"/>
              <a:buChar char="▪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0" type="dt"/>
          </p:nvPr>
        </p:nvSpPr>
        <p:spPr>
          <a:xfrm rot="5400000">
            <a:off x="-607549" y="3952953"/>
            <a:ext cx="1997047" cy="1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8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1" type="ftr"/>
          </p:nvPr>
        </p:nvSpPr>
        <p:spPr>
          <a:xfrm rot="5400000">
            <a:off x="-1677848" y="2745858"/>
            <a:ext cx="4414014" cy="134382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2" type="sldNum"/>
          </p:nvPr>
        </p:nvSpPr>
        <p:spPr>
          <a:xfrm>
            <a:off x="118806" y="123445"/>
            <a:ext cx="477545" cy="242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" name="Google Shape;14;p23"/>
          <p:cNvSpPr/>
          <p:nvPr/>
        </p:nvSpPr>
        <p:spPr>
          <a:xfrm>
            <a:off x="721532" y="0"/>
            <a:ext cx="34289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GabrielFVieira/PDV_Grupo5_Projeto_Softwar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/>
          <p:nvPr>
            <p:ph type="ctrTitle"/>
          </p:nvPr>
        </p:nvSpPr>
        <p:spPr>
          <a:xfrm>
            <a:off x="1704414" y="607956"/>
            <a:ext cx="4138550" cy="10936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85949"/>
              <a:buFont typeface="Arial"/>
              <a:buNone/>
            </a:pPr>
            <a:r>
              <a:rPr lang="pt-BR"/>
              <a:t>Ponto de Venda: </a:t>
            </a:r>
            <a:r>
              <a:rPr lang="pt-BR" sz="3300"/>
              <a:t>Fast-Food</a:t>
            </a:r>
            <a:endParaRPr sz="3300"/>
          </a:p>
        </p:txBody>
      </p:sp>
      <p:sp>
        <p:nvSpPr>
          <p:cNvPr id="125" name="Google Shape;125;p1"/>
          <p:cNvSpPr txBox="1"/>
          <p:nvPr>
            <p:ph idx="1" type="subTitle"/>
          </p:nvPr>
        </p:nvSpPr>
        <p:spPr>
          <a:xfrm>
            <a:off x="6742706" y="607956"/>
            <a:ext cx="2401294" cy="40594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2000">
                <a:solidFill>
                  <a:srgbClr val="08664C"/>
                </a:solidFill>
              </a:rPr>
              <a:t>IC/UFF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800">
                <a:solidFill>
                  <a:srgbClr val="08664C"/>
                </a:solidFill>
              </a:rPr>
              <a:t>Projeto de Software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00">
              <a:solidFill>
                <a:srgbClr val="08664C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>
                <a:solidFill>
                  <a:srgbClr val="08664C"/>
                </a:solidFill>
              </a:rPr>
              <a:t>Professor: 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>
                <a:solidFill>
                  <a:srgbClr val="08664C"/>
                </a:solidFill>
              </a:rPr>
              <a:t>Paulo Figueiredo Pires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00">
              <a:solidFill>
                <a:srgbClr val="08664C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pt-BR" sz="1400">
                <a:solidFill>
                  <a:srgbClr val="08664C"/>
                </a:solidFill>
              </a:rPr>
              <a:t>Grupo 5: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Gabriel Figueiredo Vieira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Jair de Lima Ribeiro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Marcio Bedran M. da Costa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Rodrigo dos Santos Carvalho 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Thiago R. da Motta Fagundes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Victor Verdan Braga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00">
                <a:solidFill>
                  <a:srgbClr val="08664C"/>
                </a:solidFill>
              </a:rPr>
              <a:t>Winne P. I. Domingues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00">
              <a:solidFill>
                <a:srgbClr val="08664C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600">
                <a:solidFill>
                  <a:srgbClr val="08664C"/>
                </a:solidFill>
              </a:rPr>
              <a:t>2022.1</a:t>
            </a:r>
            <a:endParaRPr sz="1600">
              <a:solidFill>
                <a:srgbClr val="08664C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  <p:sp>
        <p:nvSpPr>
          <p:cNvPr id="126" name="Google Shape;126;p1"/>
          <p:cNvSpPr txBox="1"/>
          <p:nvPr/>
        </p:nvSpPr>
        <p:spPr>
          <a:xfrm>
            <a:off x="764120" y="2571750"/>
            <a:ext cx="58760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Repositório do projeto: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type="title"/>
          </p:nvPr>
        </p:nvSpPr>
        <p:spPr>
          <a:xfrm>
            <a:off x="811032" y="445025"/>
            <a:ext cx="802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78" name="Google Shape;178;p8"/>
          <p:cNvGraphicFramePr/>
          <p:nvPr/>
        </p:nvGraphicFramePr>
        <p:xfrm>
          <a:off x="811032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{4AF82DEE-3E52-4977-AEAA-BADF5471FC41}</a:tableStyleId>
              </a:tblPr>
              <a:tblGrid>
                <a:gridCol w="2053225"/>
                <a:gridCol w="58921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</a:t>
                      </a:r>
                      <a:r>
                        <a:rPr lang="pt-BR" sz="1350"/>
                        <a:t>3</a:t>
                      </a:r>
                      <a:r>
                        <a:rPr lang="pt-BR" sz="1350" u="none" cap="none" strike="noStrike"/>
                        <a:t> - </a:t>
                      </a:r>
                      <a:r>
                        <a:rPr lang="pt-BR" sz="1350"/>
                        <a:t>Redefinir senha do usuário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O administrador deseja redefinir a senha de um usuário que esqueceu qual era sua senha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UC1, UC2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Acessar a funcionalidade de redefinir senha de um usuário no painel do 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 autenticado no sistema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Usuário cadastrado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Nova senha temporária para o usuário gerada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Google Shape;183;p9"/>
          <p:cNvGraphicFramePr/>
          <p:nvPr/>
        </p:nvGraphicFramePr>
        <p:xfrm>
          <a:off x="811032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{4AF82DEE-3E52-4977-AEAA-BADF5471FC41}</a:tableStyleId>
              </a:tblPr>
              <a:tblGrid>
                <a:gridCol w="2053225"/>
                <a:gridCol w="5892100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 acessa a área de controle de usuários em seu painel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 seleciona o usuário cuja senha deseja redefinir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 seleciona “Redefinir senha”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Sistema pede uma confirmação para a ação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 confirma a redefinição de senha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Sistema redefine senha do usuário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Sistema retorna para o administrador nova senha temporária do usuário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 seleciona para copiar a senha temporária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 seleciona para voltar para o painel de controle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AutoNum type="arabicPeriod"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Sistema retorna para a tela de controle de usuários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5.1 Administrador seleciona para cancelar redefinição de senha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5.1.1 Sistema retorna para a tela de controle de usuários</a:t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title"/>
          </p:nvPr>
        </p:nvSpPr>
        <p:spPr>
          <a:xfrm>
            <a:off x="818984" y="445025"/>
            <a:ext cx="801331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89" name="Google Shape;189;p12"/>
          <p:cNvGraphicFramePr/>
          <p:nvPr/>
        </p:nvGraphicFramePr>
        <p:xfrm>
          <a:off x="818984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{4AF82DEE-3E52-4977-AEAA-BADF5471FC41}</a:tableStyleId>
              </a:tblPr>
              <a:tblGrid>
                <a:gridCol w="2051150"/>
                <a:gridCol w="58862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</a:t>
                      </a:r>
                      <a:r>
                        <a:rPr lang="pt-BR" sz="1350"/>
                        <a:t>4</a:t>
                      </a:r>
                      <a:r>
                        <a:rPr lang="pt-BR" sz="1350" u="none" cap="none" strike="noStrike"/>
                        <a:t> -</a:t>
                      </a:r>
                      <a:r>
                        <a:rPr lang="pt-BR" sz="1350"/>
                        <a:t> Cadastrar novo produto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O administrador deseja cadastrar um novo produto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UC1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Acessar a funcionalidade de cadastro de produtos no painel do 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Administrador autenticado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Novo produto cadastrado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p13"/>
          <p:cNvGraphicFramePr/>
          <p:nvPr/>
        </p:nvGraphicFramePr>
        <p:xfrm>
          <a:off x="803082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{4AF82DEE-3E52-4977-AEAA-BADF5471FC41}</a:tableStyleId>
              </a:tblPr>
              <a:tblGrid>
                <a:gridCol w="2055275"/>
                <a:gridCol w="5898000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acessa a área de controle de produtos em seu painel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cadastrar um novo produto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preenche o código, nome, descrição, categoria e preço do produto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salvar o novo produto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informa que o cadastro foi realizado com sucesso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retorna para a tela de controle de produtos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 Sistema informa que já existe um produto ativo com o código informado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4.1.1 Administrador seleciona para cancelar o cadastro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4.1.2 Sistema retorna para a tela de controle de produtos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b8331a50d_1_0"/>
          <p:cNvSpPr txBox="1"/>
          <p:nvPr>
            <p:ph type="title"/>
          </p:nvPr>
        </p:nvSpPr>
        <p:spPr>
          <a:xfrm>
            <a:off x="818984" y="445025"/>
            <a:ext cx="801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00" name="Google Shape;200;g13b8331a50d_1_0"/>
          <p:cNvGraphicFramePr/>
          <p:nvPr/>
        </p:nvGraphicFramePr>
        <p:xfrm>
          <a:off x="818984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{4AF82DEE-3E52-4977-AEAA-BADF5471FC41}</a:tableStyleId>
              </a:tblPr>
              <a:tblGrid>
                <a:gridCol w="2051150"/>
                <a:gridCol w="58862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</a:t>
                      </a:r>
                      <a:r>
                        <a:rPr lang="pt-BR" sz="1350"/>
                        <a:t>5</a:t>
                      </a:r>
                      <a:r>
                        <a:rPr lang="pt-BR" sz="1350" u="none" cap="none" strike="noStrike"/>
                        <a:t> -</a:t>
                      </a:r>
                      <a:r>
                        <a:rPr lang="pt-BR" sz="1350"/>
                        <a:t> Cadastrar nova categoria de produto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O administrador deseja cadastrar uma nova categoria de produto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UC1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Acessar a funcionalidade de cadastro de categorias no painel do 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Administrador autenticado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Nova categoria cadastrado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g13b8331a50d_1_5"/>
          <p:cNvGraphicFramePr/>
          <p:nvPr/>
        </p:nvGraphicFramePr>
        <p:xfrm>
          <a:off x="803082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{4AF82DEE-3E52-4977-AEAA-BADF5471FC41}</a:tableStyleId>
              </a:tblPr>
              <a:tblGrid>
                <a:gridCol w="2055275"/>
                <a:gridCol w="5898000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acessa a área de controle de categorias em seu painel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cadastrar uma categoria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preenche o nome da categoria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salvar a nova</a:t>
                      </a:r>
                      <a:r>
                        <a:rPr lang="pt-BR" sz="1350"/>
                        <a:t> categoria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informa que o cadastro foi realizado com sucesso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retorna para a tela de controle de categorias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 Sistema informa que já existe uma categoria com o nome informado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4.1.1 Administrador seleciona para cancelar o cadastro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4.1.2 Sistema retorna para a tela de controle de categorias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b8331a50d_1_9"/>
          <p:cNvSpPr txBox="1"/>
          <p:nvPr>
            <p:ph type="title"/>
          </p:nvPr>
        </p:nvSpPr>
        <p:spPr>
          <a:xfrm>
            <a:off x="818984" y="445025"/>
            <a:ext cx="801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11" name="Google Shape;211;g13b8331a50d_1_9"/>
          <p:cNvGraphicFramePr/>
          <p:nvPr/>
        </p:nvGraphicFramePr>
        <p:xfrm>
          <a:off x="895184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{4AF82DEE-3E52-4977-AEAA-BADF5471FC41}</a:tableStyleId>
              </a:tblPr>
              <a:tblGrid>
                <a:gridCol w="2051150"/>
                <a:gridCol w="58862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</a:t>
                      </a:r>
                      <a:r>
                        <a:rPr lang="pt-BR" sz="1350"/>
                        <a:t>6</a:t>
                      </a:r>
                      <a:r>
                        <a:rPr lang="pt-BR" sz="1350" u="none" cap="none" strike="noStrike"/>
                        <a:t> -</a:t>
                      </a:r>
                      <a:r>
                        <a:rPr lang="pt-BR" sz="1350"/>
                        <a:t> Cadastrar cupom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O administrador deseja cadastrar um novo cupom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UC1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Acessar a funcionalidade de cadastro de cupom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Administrador autenticado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Novo cupom cadastrado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" name="Google Shape;216;g13b8331a50d_1_14"/>
          <p:cNvGraphicFramePr/>
          <p:nvPr/>
        </p:nvGraphicFramePr>
        <p:xfrm>
          <a:off x="803082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{4AF82DEE-3E52-4977-AEAA-BADF5471FC41}</a:tableStyleId>
              </a:tblPr>
              <a:tblGrid>
                <a:gridCol w="2055275"/>
                <a:gridCol w="5898000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acessa a área de controle de cupons em seu painel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cadastrar um novo cupom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preenche a descrição, valor de desconto (porcentagem), data de </a:t>
                      </a:r>
                      <a:r>
                        <a:rPr lang="pt-BR" sz="1350"/>
                        <a:t>início</a:t>
                      </a:r>
                      <a:r>
                        <a:rPr lang="pt-BR" sz="1350"/>
                        <a:t> e fim do cupom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salvar o novo cupom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informa que o cadastro foi realizado com sucesso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retorna para a tela de controle de cupons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b8331a50d_0_15"/>
          <p:cNvSpPr txBox="1"/>
          <p:nvPr>
            <p:ph type="title"/>
          </p:nvPr>
        </p:nvSpPr>
        <p:spPr>
          <a:xfrm>
            <a:off x="818984" y="445025"/>
            <a:ext cx="801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22" name="Google Shape;222;g13b8331a50d_0_15"/>
          <p:cNvGraphicFramePr/>
          <p:nvPr/>
        </p:nvGraphicFramePr>
        <p:xfrm>
          <a:off x="818984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{4AF82DEE-3E52-4977-AEAA-BADF5471FC41}</a:tableStyleId>
              </a:tblPr>
              <a:tblGrid>
                <a:gridCol w="2051150"/>
                <a:gridCol w="58862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</a:t>
                      </a:r>
                      <a:r>
                        <a:rPr lang="pt-BR" sz="1350"/>
                        <a:t>7</a:t>
                      </a:r>
                      <a:r>
                        <a:rPr lang="pt-BR" sz="1350" u="none" cap="none" strike="noStrike"/>
                        <a:t> -</a:t>
                      </a:r>
                      <a:r>
                        <a:rPr lang="pt-BR" sz="1350"/>
                        <a:t> Desativar forma de pagamento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O administrador deseja desativar uma forma de pagamento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UC1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Acessar a funcionalidade de listagem de formas de pagamento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Administrador autenticado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Forma de pagamento desativada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" name="Google Shape;227;g13b8331a50d_0_20"/>
          <p:cNvGraphicFramePr/>
          <p:nvPr/>
        </p:nvGraphicFramePr>
        <p:xfrm>
          <a:off x="811032" y="24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{4AF82DEE-3E52-4977-AEAA-BADF5471FC41}</a:tableStyleId>
              </a:tblPr>
              <a:tblGrid>
                <a:gridCol w="2053225"/>
                <a:gridCol w="5892100"/>
              </a:tblGrid>
              <a:tr h="22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acessa a listagem de formas de pagamento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desativar uma determinada forma de pagamento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desativa forma de pagamento</a:t>
                      </a:r>
                      <a:endParaRPr sz="135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149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b8331a50d_0_0"/>
          <p:cNvSpPr txBox="1"/>
          <p:nvPr>
            <p:ph type="title"/>
          </p:nvPr>
        </p:nvSpPr>
        <p:spPr>
          <a:xfrm>
            <a:off x="803082" y="364775"/>
            <a:ext cx="802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Requisitos Funcionais - 1/3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32" name="Google Shape;132;g13b8331a50d_0_0"/>
          <p:cNvGraphicFramePr/>
          <p:nvPr/>
        </p:nvGraphicFramePr>
        <p:xfrm>
          <a:off x="803082" y="8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{4AF82DEE-3E52-4977-AEAA-BADF5471FC41}</a:tableStyleId>
              </a:tblPr>
              <a:tblGrid>
                <a:gridCol w="1180100"/>
                <a:gridCol w="1978475"/>
                <a:gridCol w="4794675"/>
              </a:tblGrid>
              <a:tr h="26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ID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Especificação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Teste de Validação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75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permitir a autenticação de usuários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usuário acessa o sistema</a:t>
                      </a:r>
                      <a:endParaRPr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usuário acessa a área de login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usuário preenche suas credenciais</a:t>
                      </a:r>
                      <a:endParaRPr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usuário se autentica com sucesso no sistema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permitir que o administrador cadastre e edi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te</a:t>
                      </a: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 produtos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cadastra um produto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verifica se o produto cadastrado aparece na listagem de produtos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</a:t>
                      </a:r>
                      <a:r>
                        <a:rPr lang="pt-BR" sz="1200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permitir q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ue o administrador </a:t>
                      </a: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cadastr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 e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edite</a:t>
                      </a: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 usuários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cadastra um usuário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verifica que o usuário cadastrado aparece na listagem de usuários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RF4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permitir q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ue o administrador </a:t>
                      </a: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cadastr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 e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edite</a:t>
                      </a: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categorias de produtos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cadastra um</a:t>
                      </a:r>
                      <a:r>
                        <a:rPr lang="pt-BR" sz="1200"/>
                        <a:t>a categoria de produto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verifica que </a:t>
                      </a:r>
                      <a:r>
                        <a:rPr lang="pt-BR" sz="1200"/>
                        <a:t>a categoria cadastrada aparece na listagem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 txBox="1"/>
          <p:nvPr>
            <p:ph type="title"/>
          </p:nvPr>
        </p:nvSpPr>
        <p:spPr>
          <a:xfrm>
            <a:off x="803082" y="445025"/>
            <a:ext cx="802921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33" name="Google Shape;233;p16"/>
          <p:cNvGraphicFramePr/>
          <p:nvPr/>
        </p:nvGraphicFramePr>
        <p:xfrm>
          <a:off x="803082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{4AF82DEE-3E52-4977-AEAA-BADF5471FC41}</a:tableStyleId>
              </a:tblPr>
              <a:tblGrid>
                <a:gridCol w="2055275"/>
                <a:gridCol w="58980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</a:t>
                      </a:r>
                      <a:r>
                        <a:rPr lang="pt-BR" sz="1350"/>
                        <a:t>8</a:t>
                      </a:r>
                      <a:r>
                        <a:rPr lang="pt-BR" sz="1350" u="none" cap="none" strike="noStrike"/>
                        <a:t> - </a:t>
                      </a:r>
                      <a:r>
                        <a:rPr lang="pt-BR" sz="1350"/>
                        <a:t>Efetuar pedido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Operador de caixa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O operador deseja iniciar um novo pedido para o cliente que se encontra atualmente no caixa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</a:t>
                      </a:r>
                      <a:r>
                        <a:rPr lang="pt-BR" sz="1350"/>
                        <a:t>1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Acessar a funcionalidade de pedidos no painel do operador de caixa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Usuário autenticado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Pedido realizado ou cancelado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Google Shape;238;p17"/>
          <p:cNvGraphicFramePr/>
          <p:nvPr/>
        </p:nvGraphicFramePr>
        <p:xfrm>
          <a:off x="826936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{4AF82DEE-3E52-4977-AEAA-BADF5471FC41}</a:tableStyleId>
              </a:tblPr>
              <a:tblGrid>
                <a:gridCol w="2049100"/>
                <a:gridCol w="5880300"/>
              </a:tblGrid>
              <a:tr h="258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Operador de caixa seleciona para iniciar um pedido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Operador de caixa insere o código do produto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Operador de caixa insere quantidade do produto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Operador de caixa seleciona para finalizar o pedido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Sistema solicita a forma de pagamento desejada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Operador de caixa selecion</a:t>
                      </a:r>
                      <a:r>
                        <a:rPr lang="pt-BR" sz="1350"/>
                        <a:t>a “Pagamento em dinheiro”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Operador de caixa confirma o pagamento do cliente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Sistema registra a saída dos produtos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Sistema gera a nota fiscal do pedido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Sistema retorna para o painel inicial do operador de caixa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2.1 Operador de caixa seleciona um produto adicionado no carrinho para removê-lo do pedido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2.1.1 Operador de caixa confirma a remoção do produto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2.1.2 Sistema informa que o produto foi removido com sucesso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Fluxo continua a partir da etapa 3 do fluxo principal</a:t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Google Shape;243;gf42afdaaeb_0_58"/>
          <p:cNvGraphicFramePr/>
          <p:nvPr/>
        </p:nvGraphicFramePr>
        <p:xfrm>
          <a:off x="826936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{4AF82DEE-3E52-4977-AEAA-BADF5471FC41}</a:tableStyleId>
              </a:tblPr>
              <a:tblGrid>
                <a:gridCol w="2049100"/>
                <a:gridCol w="5880300"/>
              </a:tblGrid>
              <a:tr h="45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</a:t>
                      </a: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3.1 Operador de caixa seleciona para cancelar o pedido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3.1.1 Sistema solicita a confirmação para cancelar o pedido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3.1.2 Operador de caixa confirma o cancelamento do pedido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3.1.3 Sistema retorna para o painel inicial do operador de caixa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3.1.2.1 Operador de caixa cancela o cancelamento do pedido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3.1.2.2 Sistema retorna para a tela da venda em andamento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5.1 Operador de caixa seleciona “Pagamento com cartão de crédito”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5.1.1 Sistema envia os dados do valor da venda para o sistema de pagamentos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5.1.2 Sistema de pagamentos informa ao sistema de vendas que a transação foi concluída com sucesso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Fluxo continua a partir da etapa 7 do fluxo principal</a:t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b8331a50d_0_24"/>
          <p:cNvSpPr txBox="1"/>
          <p:nvPr>
            <p:ph type="title"/>
          </p:nvPr>
        </p:nvSpPr>
        <p:spPr>
          <a:xfrm>
            <a:off x="803082" y="445025"/>
            <a:ext cx="802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49" name="Google Shape;249;g13b8331a50d_0_24"/>
          <p:cNvGraphicFramePr/>
          <p:nvPr/>
        </p:nvGraphicFramePr>
        <p:xfrm>
          <a:off x="803082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{4AF82DEE-3E52-4977-AEAA-BADF5471FC41}</a:tableStyleId>
              </a:tblPr>
              <a:tblGrid>
                <a:gridCol w="2055275"/>
                <a:gridCol w="58980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</a:t>
                      </a:r>
                      <a:r>
                        <a:rPr lang="pt-BR" sz="1350"/>
                        <a:t>9</a:t>
                      </a:r>
                      <a:r>
                        <a:rPr lang="pt-BR" sz="1350" u="none" cap="none" strike="noStrike"/>
                        <a:t> - </a:t>
                      </a:r>
                      <a:r>
                        <a:rPr lang="pt-BR" sz="1350"/>
                        <a:t>Preparar pedido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Cozinheiro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O cozinheiro deseja preparar um pedido que foi efetuado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</a:t>
                      </a:r>
                      <a:r>
                        <a:rPr lang="pt-BR" sz="1350"/>
                        <a:t>1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Acessar a funcionalidade de listagem de pedidos ativos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Usuário autenticado no sistema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Pedido efetuado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Pedido em preparação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g13b8331a50d_0_29"/>
          <p:cNvGraphicFramePr/>
          <p:nvPr/>
        </p:nvGraphicFramePr>
        <p:xfrm>
          <a:off x="826936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{4AF82DEE-3E52-4977-AEAA-BADF5471FC41}</a:tableStyleId>
              </a:tblPr>
              <a:tblGrid>
                <a:gridCol w="2049100"/>
                <a:gridCol w="5880300"/>
              </a:tblGrid>
              <a:tr h="258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Cozinheiro acessa a listagem de pedidos em aberto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Cozinheiro seleciona pedido em aberto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Cozinheiro seleciona para iniciar o preparo do pedido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Sistema atualiza o status do pedido para “Em preparação”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Sistema exibe detalhes do pedido para preparo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b8331a50d_0_33"/>
          <p:cNvSpPr txBox="1"/>
          <p:nvPr>
            <p:ph type="title"/>
          </p:nvPr>
        </p:nvSpPr>
        <p:spPr>
          <a:xfrm>
            <a:off x="803082" y="445025"/>
            <a:ext cx="802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260" name="Google Shape;260;g13b8331a50d_0_33"/>
          <p:cNvGraphicFramePr/>
          <p:nvPr/>
        </p:nvGraphicFramePr>
        <p:xfrm>
          <a:off x="803082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{4AF82DEE-3E52-4977-AEAA-BADF5471FC41}</a:tableStyleId>
              </a:tblPr>
              <a:tblGrid>
                <a:gridCol w="2055275"/>
                <a:gridCol w="58980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</a:t>
                      </a:r>
                      <a:r>
                        <a:rPr lang="pt-BR" sz="1350"/>
                        <a:t>10</a:t>
                      </a:r>
                      <a:r>
                        <a:rPr lang="pt-BR" sz="1350" u="none" cap="none" strike="noStrike"/>
                        <a:t> - </a:t>
                      </a:r>
                      <a:r>
                        <a:rPr lang="pt-BR" sz="1350"/>
                        <a:t>Finalizar</a:t>
                      </a:r>
                      <a:r>
                        <a:rPr lang="pt-BR" sz="1350"/>
                        <a:t> pedido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Cozinheiro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O cozinheiro deseja finalizar um pedido que foi preparado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</a:t>
                      </a:r>
                      <a:r>
                        <a:rPr lang="pt-BR" sz="1350"/>
                        <a:t>1, UC8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Acessar o pedido em preparo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Usuário autenticado no sistema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Pedido em preparação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Pedido finalizado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g13b8331a50d_0_38"/>
          <p:cNvGraphicFramePr/>
          <p:nvPr/>
        </p:nvGraphicFramePr>
        <p:xfrm>
          <a:off x="826936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{4AF82DEE-3E52-4977-AEAA-BADF5471FC41}</a:tableStyleId>
              </a:tblPr>
              <a:tblGrid>
                <a:gridCol w="2049100"/>
                <a:gridCol w="5880300"/>
              </a:tblGrid>
              <a:tr h="258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Cozinheiro acessa o pedido em preparação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Cozinheiro seleciona para finalizar o preparo do pedido</a:t>
                      </a:r>
                      <a:endParaRPr sz="1350"/>
                    </a:p>
                    <a:p>
                      <a:pPr indent="-314325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50"/>
                        <a:buAutoNum type="arabicPeriod"/>
                      </a:pPr>
                      <a:r>
                        <a:rPr lang="pt-BR" sz="1350"/>
                        <a:t>Sistema atualiza o status do pedido para “Finalizado”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b8331a50d_0_5"/>
          <p:cNvSpPr txBox="1"/>
          <p:nvPr>
            <p:ph type="title"/>
          </p:nvPr>
        </p:nvSpPr>
        <p:spPr>
          <a:xfrm>
            <a:off x="803082" y="364775"/>
            <a:ext cx="802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Requisitos Funcionais - 2/3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38" name="Google Shape;138;g13b8331a50d_0_5"/>
          <p:cNvGraphicFramePr/>
          <p:nvPr/>
        </p:nvGraphicFramePr>
        <p:xfrm>
          <a:off x="803082" y="8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{4AF82DEE-3E52-4977-AEAA-BADF5471FC41}</a:tableStyleId>
              </a:tblPr>
              <a:tblGrid>
                <a:gridCol w="1180100"/>
                <a:gridCol w="1978475"/>
                <a:gridCol w="4794675"/>
              </a:tblGrid>
              <a:tr h="26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ID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Especificação</a:t>
                      </a:r>
                      <a:endParaRPr sz="135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Teste de Validação</a:t>
                      </a:r>
                      <a:endParaRPr sz="135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</a:t>
                      </a:r>
                      <a:r>
                        <a:rPr lang="pt-BR" sz="1200"/>
                        <a:t>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permitir que o administrador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ative e desative formas de pagamento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</a:t>
                      </a:r>
                      <a:r>
                        <a:rPr lang="pt-BR" sz="1200"/>
                        <a:t>acessa a listagem de formas de pagamento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</a:t>
                      </a:r>
                      <a:r>
                        <a:rPr lang="pt-BR" sz="1200"/>
                        <a:t>seleciona para desativar a forma de pagamento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sistema informa que a forma de pagamento foi desativada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vendedor não consegue cadastrar um pedido com essa forma de pagamento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</a:t>
                      </a:r>
                      <a:r>
                        <a:rPr lang="pt-BR" sz="1200"/>
                        <a:t>6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permitir que o administrador cadastre e edi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te</a:t>
                      </a: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cupons de desconto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cadastra um </a:t>
                      </a:r>
                      <a:r>
                        <a:rPr lang="pt-BR" sz="1200"/>
                        <a:t>cupom de desconto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administrador verifica se o </a:t>
                      </a:r>
                      <a:r>
                        <a:rPr lang="pt-BR" sz="1200"/>
                        <a:t>cupom cadastrado aparece na listagem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</a:t>
                      </a:r>
                      <a:r>
                        <a:rPr lang="pt-BR" sz="1200"/>
                        <a:t>7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permitir q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ue o caixa possa realizar uma venda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/>
                        <a:t>O caixa inicia um pedido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caixa seleciona produtos para incluir no pedido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caixa seleciona a forma de pagamento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cliente realiza o pagamento na forma de pagamento escolhida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sistema efetua </a:t>
                      </a:r>
                      <a:r>
                        <a:rPr lang="pt-BR" sz="1200"/>
                        <a:t>a venda</a:t>
                      </a:r>
                      <a:r>
                        <a:rPr lang="pt-BR" sz="1200"/>
                        <a:t> e libera o pedido para preparação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b8331a50d_0_10"/>
          <p:cNvSpPr txBox="1"/>
          <p:nvPr>
            <p:ph type="title"/>
          </p:nvPr>
        </p:nvSpPr>
        <p:spPr>
          <a:xfrm>
            <a:off x="803082" y="364775"/>
            <a:ext cx="802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Requisitos Funcionais - 3/3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44" name="Google Shape;144;g13b8331a50d_0_10"/>
          <p:cNvGraphicFramePr/>
          <p:nvPr/>
        </p:nvGraphicFramePr>
        <p:xfrm>
          <a:off x="803082" y="8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{4AF82DEE-3E52-4977-AEAA-BADF5471FC41}</a:tableStyleId>
              </a:tblPr>
              <a:tblGrid>
                <a:gridCol w="1180100"/>
                <a:gridCol w="2190050"/>
                <a:gridCol w="4583100"/>
              </a:tblGrid>
              <a:tr h="38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ID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Especificação</a:t>
                      </a:r>
                      <a:endParaRPr sz="135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Teste de Validação</a:t>
                      </a:r>
                      <a:endParaRPr sz="135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</a:t>
                      </a:r>
                      <a:r>
                        <a:rPr lang="pt-BR" sz="1200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 gerar nota fiscal após uma venda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</a:t>
                      </a:r>
                      <a:r>
                        <a:rPr lang="pt-BR" sz="1200"/>
                        <a:t>caixa finaliza uma venda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sistema gera a nota fiscal com os dados da venda efetuada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</a:t>
                      </a:r>
                      <a:r>
                        <a:rPr lang="pt-BR" sz="1200"/>
                        <a:t>9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 deve permitir que o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caixa cancele uma venda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 u="none" cap="none" strike="noStrike"/>
                        <a:t>O </a:t>
                      </a:r>
                      <a:r>
                        <a:rPr lang="pt-BR" sz="1200"/>
                        <a:t>caixa inicia uma venda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caixa seleciona para finalizar uma venda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sistema finaliza a venda e permite que uma nova venda possa ser iniciada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RF</a:t>
                      </a:r>
                      <a:r>
                        <a:rPr lang="pt-BR" sz="1200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chemeClr val="dk1"/>
                          </a:solidFill>
                        </a:rPr>
                        <a:t>O sistema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 deve permitir que os cozinheiros visualizem um pedido feito e possam iniciar o preparo do mesmo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pt-BR" sz="1200"/>
                        <a:t>O caixa finaliza uma venda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sistema lista para os cozinheiros o pedido feito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cozinheiro seleciona para iniciar o preparo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/>
                        <a:t>O sistema exibe os dados do pedido que será preparado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RF11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sistema deve permitir que o cozinheiro finalize um preparo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cozinheiro inicia o preparo de um pedido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cozinheiro seleciona para finalizar o preparo do pedido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AutoNum type="arabicPeriod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O sistema finaliza a venda e retorna para a listagem de pedidos em aberto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2286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22"/>
          <p:cNvGraphicFramePr/>
          <p:nvPr/>
        </p:nvGraphicFramePr>
        <p:xfrm>
          <a:off x="826936" y="10177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{4AF82DEE-3E52-4977-AEAA-BADF5471FC41}</a:tableStyleId>
              </a:tblPr>
              <a:tblGrid>
                <a:gridCol w="2129750"/>
                <a:gridCol w="6111800"/>
              </a:tblGrid>
              <a:tr h="47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cap="none" strike="noStrike"/>
                        <a:t>ID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Especificação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4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RNF1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O sistema deve ser intuitivo, </a:t>
                      </a:r>
                      <a:r>
                        <a:rPr lang="pt-BR" sz="1200"/>
                        <a:t>possuindo um tutorial guiado para aprendizado dos fluxos básicos, além de menus de ajuda para todas as funcionalidades.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452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RNF2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O sistema deve </a:t>
                      </a:r>
                      <a:r>
                        <a:rPr lang="pt-BR" sz="1200"/>
                        <a:t>estar disponível durante 99% durante o horário de funcionamento do estabelecimento.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93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RNF3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/>
                        <a:t>O sistema deve se integrar com um sistema de pagamento via cartão de crédito ou d</a:t>
                      </a:r>
                      <a:r>
                        <a:rPr lang="pt-BR" sz="1200"/>
                        <a:t>ébito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93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RNF4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O sistema deve utilizar banco de dados PostgreSQL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Google Shape;150;p22"/>
          <p:cNvSpPr txBox="1"/>
          <p:nvPr>
            <p:ph type="title"/>
          </p:nvPr>
        </p:nvSpPr>
        <p:spPr>
          <a:xfrm>
            <a:off x="826936" y="445025"/>
            <a:ext cx="800536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Requisitos Não Funcionais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850790" y="445025"/>
            <a:ext cx="798151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56" name="Google Shape;156;p2"/>
          <p:cNvGraphicFramePr/>
          <p:nvPr/>
        </p:nvGraphicFramePr>
        <p:xfrm>
          <a:off x="850790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{4AF82DEE-3E52-4977-AEAA-BADF5471FC41}</a:tableStyleId>
              </a:tblPr>
              <a:tblGrid>
                <a:gridCol w="2042950"/>
                <a:gridCol w="5862625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UC1 - </a:t>
                      </a:r>
                      <a:r>
                        <a:rPr lang="pt-BR" sz="1350"/>
                        <a:t>Autenticar-se</a:t>
                      </a:r>
                      <a:r>
                        <a:rPr lang="pt-BR" sz="1350" u="none" cap="none" strike="noStrike"/>
                        <a:t>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Administrador, Operador de Caixa, Cozinheiro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Usuário deseja se autenticar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O usuário acessa a funcionalidade de login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Usuário não pode estar autenticado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Usuário está </a:t>
                      </a: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autenticado </a:t>
                      </a:r>
                      <a:r>
                        <a:rPr lang="pt-BR" sz="1350" u="none" cap="none" strike="noStrike"/>
                        <a:t>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3"/>
          <p:cNvGraphicFramePr/>
          <p:nvPr/>
        </p:nvGraphicFramePr>
        <p:xfrm>
          <a:off x="842838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{4AF82DEE-3E52-4977-AEAA-BADF5471FC41}</a:tableStyleId>
              </a:tblPr>
              <a:tblGrid>
                <a:gridCol w="2045000"/>
                <a:gridCol w="5868525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Usuário inicia o sistema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Usuário acessa a página de login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Usuário preenche suas credenciais de acesso no sistema (login e senha)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Usuário clica em “entrar”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libera o acesso para o usuário</a:t>
                      </a:r>
                      <a:endParaRPr sz="135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5.1 Sistema solicita para o usuário definir uma nova senha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5.1.1 Usuário preenche uma nova senha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5.1.2 Usuário seleciona para salvar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5.1.3 Sistema informa que a senha foi atualizada com sucesso</a:t>
                      </a:r>
                      <a:endParaRPr sz="135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5.1.4 Sistema libera o acesso para o usuário</a:t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826936" y="445025"/>
            <a:ext cx="800536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</a:pPr>
            <a:r>
              <a:rPr lang="pt-BR">
                <a:solidFill>
                  <a:schemeClr val="accent4"/>
                </a:solidFill>
              </a:rPr>
              <a:t>Casos de Uso</a:t>
            </a:r>
            <a:endParaRPr>
              <a:solidFill>
                <a:schemeClr val="accent4"/>
              </a:solidFill>
            </a:endParaRPr>
          </a:p>
        </p:txBody>
      </p:sp>
      <p:graphicFrame>
        <p:nvGraphicFramePr>
          <p:cNvPr id="167" name="Google Shape;167;p4"/>
          <p:cNvGraphicFramePr/>
          <p:nvPr/>
        </p:nvGraphicFramePr>
        <p:xfrm>
          <a:off x="826936" y="11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{4AF82DEE-3E52-4977-AEAA-BADF5471FC41}</a:tableStyleId>
              </a:tblPr>
              <a:tblGrid>
                <a:gridCol w="2049100"/>
                <a:gridCol w="5880300"/>
              </a:tblGrid>
              <a:tr h="47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Nome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UC2 - Cadastrar novo usuário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Ator(es)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>
                          <a:solidFill>
                            <a:schemeClr val="dk1"/>
                          </a:solidFill>
                        </a:rPr>
                        <a:t>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Descrição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O administrador deseja cadastrar um novo administrador ou operador de caixa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Referências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 u="none" cap="none" strike="noStrike">
                          <a:solidFill>
                            <a:schemeClr val="dk1"/>
                          </a:solidFill>
                        </a:rPr>
                        <a:t>UC1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Gatilho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Acessar a funcionalidade de cadastro de usuários no painel do administrador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Pré-condições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Administrador autenticado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Pós-condições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/>
                        <a:t>Novo usuário cadastrado no sistema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5"/>
          <p:cNvGraphicFramePr/>
          <p:nvPr/>
        </p:nvGraphicFramePr>
        <p:xfrm>
          <a:off x="858740" y="5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{4AF82DEE-3E52-4977-AEAA-BADF5471FC41}</a:tableStyleId>
              </a:tblPr>
              <a:tblGrid>
                <a:gridCol w="2040875"/>
                <a:gridCol w="5856725"/>
              </a:tblGrid>
              <a:tr h="25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principal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acessa a área de controle de usuários em seu painel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cadastrar um novo usuário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preenche o nome e matrícula do usuário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salvar o novo usuário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informa que o cadastro foi realizado com sucesso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gera uma senha temporária para que o administrador passe para o novo usuário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copiar a senha temporária informada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Administrador seleciona para voltar para o painel de controle</a:t>
                      </a:r>
                      <a:endParaRPr sz="1350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lang="pt-BR" sz="1350"/>
                        <a:t>Sistema retorna para a tela de controle de usuários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170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50"/>
                        <a:buFont typeface="Arial"/>
                        <a:buNone/>
                      </a:pPr>
                      <a:r>
                        <a:rPr lang="pt-BR" sz="1350" u="none" cap="none" strike="noStrike"/>
                        <a:t>Fluxo alternativo</a:t>
                      </a:r>
                      <a:endParaRPr sz="135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 Sistema informa que já existe um usuário cadastrado com a matrícula informada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4.1.1 Administrador seleciona para cancelar o cadastro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50"/>
                        <a:t>4.1.2 Sistema retorna para a tela de controle de usuários</a:t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