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1DBFE-7430-423A-92C8-91D8CF7FED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EA5B45-6A18-480A-B1EF-618D78CB7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E7592-C339-42F1-B24C-304F31CAD5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42986-5110-4A54-AF2C-72C7463082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1667B6-96E6-482B-9205-2D9EC8C2E46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CBAB54-88CC-4CFB-A62A-A2295015DC2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B45451-041B-40C6-906B-BA47265CDCF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802615-2A13-4D8A-8DE4-152045BD92E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1E8978-1108-4D1C-8604-65697530E57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1C3E5D-651F-4CF3-90CD-82E954A4611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13D327-CA32-4AB9-975D-651162D9B25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A492F-3D57-478C-9100-9FCE454974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50EEEE-0F7F-4B92-B5BA-2150D6CA8D2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BD64CE-5DA1-4CDF-8926-BFB2C29D32A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D0F596-AEBC-4BF1-8770-2C2CA372338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F58513-0307-40A1-9B7D-A2B6183A46E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321996-27CB-423A-B282-8178EF45968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C5172-C695-45A6-B662-58C403392C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FC6A9-3D22-4C94-95FA-0E7C44D5C6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6FD07-668E-47BF-800C-65F0D7E9AA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C71A2D-5FE4-4C2C-BC6F-414A77B172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1BF2E8-4EF2-4A3C-98C6-53941FDC50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C1721-65A3-443D-864E-586C725B9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A65E7-6547-4723-9B47-A2C989E86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3"/>
          <a:stretch/>
        </p:blipFill>
        <p:spPr>
          <a:xfrm>
            <a:off x="2124000" y="1578960"/>
            <a:ext cx="7019640" cy="35643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914220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7"/>
          <p:cNvSpPr/>
          <p:nvPr/>
        </p:nvSpPr>
        <p:spPr>
          <a:xfrm>
            <a:off x="0" y="0"/>
            <a:ext cx="72288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56"/>
          <p:cNvSpPr/>
          <p:nvPr/>
        </p:nvSpPr>
        <p:spPr>
          <a:xfrm>
            <a:off x="721440" y="0"/>
            <a:ext cx="33840" cy="5143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6"/>
          <p:cNvSpPr/>
          <p:nvPr/>
        </p:nvSpPr>
        <p:spPr>
          <a:xfrm>
            <a:off x="755640" y="0"/>
            <a:ext cx="5950440" cy="514332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6706440" y="0"/>
            <a:ext cx="20160" cy="5143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58760" y="2571840"/>
            <a:ext cx="4138200" cy="170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algn="r">
              <a:lnSpc>
                <a:spcPct val="90000"/>
              </a:lnSpc>
              <a:buNone/>
            </a:pPr>
            <a:r>
              <a:rPr b="0" lang="pt-BR" sz="4500" spc="-1" strike="noStrike">
                <a:solidFill>
                  <a:srgbClr val="ffffff"/>
                </a:solidFill>
                <a:latin typeface="Arial"/>
              </a:rPr>
              <a:t>Clique para editar o título Mestre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-606960" y="3952800"/>
            <a:ext cx="1996560" cy="136800"/>
          </a:xfrm>
          <a:prstGeom prst="rect">
            <a:avLst/>
          </a:prstGeom>
          <a:noFill/>
          <a:ln w="0">
            <a:noFill/>
          </a:ln>
        </p:spPr>
        <p:txBody>
          <a:bodyPr tIns="1836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6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6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-1677240" y="2745720"/>
            <a:ext cx="4413600" cy="133920"/>
          </a:xfrm>
          <a:prstGeom prst="rect">
            <a:avLst/>
          </a:prstGeom>
          <a:noFill/>
          <a:ln w="0">
            <a:noFill/>
          </a:ln>
        </p:spPr>
        <p:txBody>
          <a:bodyPr bIns="18360" anchor="b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18800" y="123480"/>
            <a:ext cx="477360" cy="241920"/>
          </a:xfrm>
          <a:prstGeom prst="rect">
            <a:avLst/>
          </a:prstGeom>
          <a:noFill/>
          <a:ln w="0">
            <a:noFill/>
          </a:ln>
        </p:spPr>
        <p:txBody>
          <a:bodyPr rIns="4572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35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9AC4B33-BD1D-4698-9A38-4F69DCEBA60F}" type="slidenum">
              <a:rPr b="0" lang="pt-BR" sz="135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350" spc="-1" strike="noStrike">
              <a:latin typeface="Times New Roman"/>
            </a:endParaRPr>
          </a:p>
        </p:txBody>
      </p:sp>
      <p:sp>
        <p:nvSpPr>
          <p:cNvPr id="10" name="TextBox 12"/>
          <p:cNvSpPr/>
          <p:nvPr/>
        </p:nvSpPr>
        <p:spPr>
          <a:xfrm>
            <a:off x="1643400" y="2447280"/>
            <a:ext cx="311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ec0c1"/>
                </a:solidFill>
                <a:latin typeface="Wingdings 3"/>
              </a:rPr>
              <a:t>z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Clique para editar o formato do texto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 descr=""/>
          <p:cNvPicPr/>
          <p:nvPr/>
        </p:nvPicPr>
        <p:blipFill>
          <a:blip r:embed="rId3"/>
          <a:stretch/>
        </p:blipFill>
        <p:spPr>
          <a:xfrm>
            <a:off x="2124000" y="1578960"/>
            <a:ext cx="7019640" cy="356436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14" descr=""/>
          <p:cNvPicPr/>
          <p:nvPr/>
        </p:nvPicPr>
        <p:blipFill>
          <a:blip r:embed="rId4"/>
          <a:stretch/>
        </p:blipFill>
        <p:spPr>
          <a:xfrm>
            <a:off x="0" y="0"/>
            <a:ext cx="9142200" cy="5143320"/>
          </a:xfrm>
          <a:prstGeom prst="rect">
            <a:avLst/>
          </a:prstGeom>
          <a:ln w="0">
            <a:noFill/>
          </a:ln>
        </p:spPr>
      </p:pic>
      <p:sp>
        <p:nvSpPr>
          <p:cNvPr id="50" name="Rectangle 7"/>
          <p:cNvSpPr/>
          <p:nvPr/>
        </p:nvSpPr>
        <p:spPr>
          <a:xfrm>
            <a:off x="0" y="0"/>
            <a:ext cx="722880" cy="5143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56"/>
          <p:cNvSpPr/>
          <p:nvPr/>
        </p:nvSpPr>
        <p:spPr>
          <a:xfrm>
            <a:off x="721440" y="0"/>
            <a:ext cx="33840" cy="5143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255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Clique para editar o formato do texto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4.º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5.º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6.º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7.º nível da estrutura de tópicos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35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AA1B36-B4AE-4C56-B858-8B78F773D9F7}" type="slidenum">
              <a:rPr b="0" lang="pt-BR" sz="135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3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GabrielFVieira/PDV_Grupo5_Projeto_Software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04240" y="608040"/>
            <a:ext cx="4138200" cy="109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500" spc="-1" strike="noStrike">
                <a:solidFill>
                  <a:srgbClr val="ffffff"/>
                </a:solidFill>
                <a:latin typeface="Arial"/>
              </a:rPr>
              <a:t>Ponto de Venda: </a:t>
            </a:r>
            <a:r>
              <a:rPr b="0" lang="pt-BR" sz="3300" spc="-1" strike="noStrike">
                <a:solidFill>
                  <a:srgbClr val="ffffff"/>
                </a:solidFill>
                <a:latin typeface="Arial"/>
              </a:rPr>
              <a:t>Caixa de Mercado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742800" y="608040"/>
            <a:ext cx="2400840" cy="405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9674c"/>
                </a:solidFill>
                <a:latin typeface="Arial"/>
              </a:rPr>
              <a:t>IC/UFF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9674c"/>
                </a:solidFill>
                <a:latin typeface="Arial"/>
              </a:rPr>
              <a:t>Projeto de Software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9674c"/>
                </a:solidFill>
                <a:latin typeface="Arial"/>
              </a:rPr>
              <a:t>Professor: 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9674c"/>
                </a:solidFill>
                <a:latin typeface="Arial"/>
              </a:rPr>
              <a:t>Paulo Figueiredo Pires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9674c"/>
                </a:solidFill>
                <a:latin typeface="Arial"/>
              </a:rPr>
              <a:t>Grupo 5: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Gabriel Figueiredo Vieira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Jair de Lima Ribeiro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Marcio Bedran M. da Costa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Rodrigo dos Santos Carvalho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Thiago Rodrigues da Motta Fagundes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Victor Verdan Braga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9674c"/>
                </a:solidFill>
                <a:latin typeface="Arial"/>
              </a:rPr>
              <a:t>Winne P. I. Domingues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09674c"/>
                </a:solidFill>
                <a:latin typeface="Arial"/>
              </a:rPr>
              <a:t>2022.1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120" spc="-1" strike="noStrike">
              <a:latin typeface="Arial"/>
            </a:endParaRPr>
          </a:p>
        </p:txBody>
      </p:sp>
      <p:sp>
        <p:nvSpPr>
          <p:cNvPr id="93" name="CaixaDeTexto 1"/>
          <p:cNvSpPr/>
          <p:nvPr/>
        </p:nvSpPr>
        <p:spPr>
          <a:xfrm>
            <a:off x="764280" y="2571840"/>
            <a:ext cx="58755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Repositório do projeto: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 u="sng">
                <a:solidFill>
                  <a:srgbClr val="6d9d9b"/>
                </a:solidFill>
                <a:uFillTx/>
                <a:latin typeface="Arial"/>
                <a:hlinkClick r:id="rId1"/>
              </a:rPr>
              <a:t>GitHub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03160" y="444960"/>
            <a:ext cx="8028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7" name="Google Shape;105;p22"/>
          <p:cNvGraphicFramePr/>
          <p:nvPr/>
        </p:nvGraphicFramePr>
        <p:xfrm>
          <a:off x="803160" y="1127160"/>
          <a:ext cx="7952760" cy="3196800"/>
        </p:xfrm>
        <a:graphic>
          <a:graphicData uri="http://schemas.openxmlformats.org/drawingml/2006/table">
            <a:tbl>
              <a:tblPr/>
              <a:tblGrid>
                <a:gridCol w="2055240"/>
                <a:gridCol w="589788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UC5 - Editar usuário cadastrado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deseja editar o cadastro de um usuário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UC1,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UC3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Acessar a funcionalidade de edição de usuários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 cadastrado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editado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10;p23"/>
          <p:cNvGraphicFramePr/>
          <p:nvPr/>
        </p:nvGraphicFramePr>
        <p:xfrm>
          <a:off x="803160" y="525600"/>
          <a:ext cx="7952760" cy="4262400"/>
        </p:xfrm>
        <a:graphic>
          <a:graphicData uri="http://schemas.openxmlformats.org/drawingml/2006/table">
            <a:tbl>
              <a:tblPr/>
              <a:tblGrid>
                <a:gridCol w="2055240"/>
                <a:gridCol w="589788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acessa a listagem de usuários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a listagem de usuários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filtra pelo usuário desejado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uma listagem de usuários com base nos dados do filtro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seleciona para editar o usuário desejado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abre a tela de edição do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altera os dados que deseja no cadastro do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salva a edição dos dados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uma mensagem de sucesso para a edição realizada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9000" y="444960"/>
            <a:ext cx="8012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0" name="Google Shape;116;p24"/>
          <p:cNvGraphicFramePr/>
          <p:nvPr/>
        </p:nvGraphicFramePr>
        <p:xfrm>
          <a:off x="819000" y="1127160"/>
          <a:ext cx="7936920" cy="3196800"/>
        </p:xfrm>
        <a:graphic>
          <a:graphicData uri="http://schemas.openxmlformats.org/drawingml/2006/table">
            <a:tbl>
              <a:tblPr/>
              <a:tblGrid>
                <a:gridCol w="2050920"/>
                <a:gridCol w="588600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UC6 - Registrar produto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do caixa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operador deseja registrar um produto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Acessar a funcionalidade de cadastro de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Produto cadastrado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Produto registrado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21;p25"/>
          <p:cNvGraphicFramePr/>
          <p:nvPr/>
        </p:nvGraphicFramePr>
        <p:xfrm>
          <a:off x="803160" y="525600"/>
          <a:ext cx="7952760" cy="4262400"/>
        </p:xfrm>
        <a:graphic>
          <a:graphicData uri="http://schemas.openxmlformats.org/drawingml/2006/table">
            <a:tbl>
              <a:tblPr/>
              <a:tblGrid>
                <a:gridCol w="2055240"/>
                <a:gridCol w="589788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inicia uma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Para cada produto operador digita o código do produto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adiciona os produtos a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prossegue para a finalização da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9000" y="444960"/>
            <a:ext cx="8012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3" name="Google Shape;127;p26"/>
          <p:cNvGraphicFramePr/>
          <p:nvPr/>
        </p:nvGraphicFramePr>
        <p:xfrm>
          <a:off x="819000" y="1127160"/>
          <a:ext cx="7936920" cy="3196800"/>
        </p:xfrm>
        <a:graphic>
          <a:graphicData uri="http://schemas.openxmlformats.org/drawingml/2006/table">
            <a:tbl>
              <a:tblPr/>
              <a:tblGrid>
                <a:gridCol w="2050920"/>
                <a:gridCol w="588600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UC7 - Finalizar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do caixa, sistema de pagamento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deseja finalizar a venda e registrar o pagamento do cliente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UC1,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UC6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acessa a funcionalidade de finalizar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Produtos da venda em aberto já registrados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54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Pagamento recebido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Emissão da nota fiscal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Registro da venda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32;p27"/>
          <p:cNvGraphicFramePr/>
          <p:nvPr/>
        </p:nvGraphicFramePr>
        <p:xfrm>
          <a:off x="811080" y="242640"/>
          <a:ext cx="7944840" cy="4262400"/>
        </p:xfrm>
        <a:graphic>
          <a:graphicData uri="http://schemas.openxmlformats.org/drawingml/2006/table">
            <a:tbl>
              <a:tblPr/>
              <a:tblGrid>
                <a:gridCol w="2053080"/>
                <a:gridCol w="589176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seleciona que deseja finalizar a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solicita a forma de pagamento desejada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seleciona a opção “cartão de crédito/débito”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envia para o sistema de pagamento os dados a respeito do valor da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de pagamento informa ao sistema que a transação foi realizada com sucesso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registra a saída dos produtos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gera a nota fiscal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entrega a nota fiscal ao cliente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informa que a venda foi concluída com sucesso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8997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3.1    O operador seleciona a opção “dinheiro”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3.1.1 O operador registra no sistema a quantia entregue pelo cliente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    O pagamento é confirmado pelo operador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5.1.1 O sistema informa que a quantia entregue é superior ao valor total da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5.1.2 O sistema informa a quantia a ser estornada ao cliente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03160" y="444960"/>
            <a:ext cx="8028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6" name="Google Shape;138;p28"/>
          <p:cNvGraphicFramePr/>
          <p:nvPr/>
        </p:nvGraphicFramePr>
        <p:xfrm>
          <a:off x="803160" y="1127160"/>
          <a:ext cx="7952760" cy="3196800"/>
        </p:xfrm>
        <a:graphic>
          <a:graphicData uri="http://schemas.openxmlformats.org/drawingml/2006/table">
            <a:tbl>
              <a:tblPr/>
              <a:tblGrid>
                <a:gridCol w="2055240"/>
                <a:gridCol w="589788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UC8 - Remover um produto da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 caixa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 caixa deseja remover um produto adicionado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UC7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Cliente solicita a remoção de um produto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Produto adicionado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Produto seleciona removido da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43;p29"/>
          <p:cNvGraphicFramePr/>
          <p:nvPr/>
        </p:nvGraphicFramePr>
        <p:xfrm>
          <a:off x="826920" y="525600"/>
          <a:ext cx="7929000" cy="4262400"/>
        </p:xfrm>
        <a:graphic>
          <a:graphicData uri="http://schemas.openxmlformats.org/drawingml/2006/table">
            <a:tbl>
              <a:tblPr/>
              <a:tblGrid>
                <a:gridCol w="2048760"/>
                <a:gridCol w="588024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seleciona produto desejado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marca produto como selecionado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seleciona opção de remover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remove produto selecionado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9000" y="444960"/>
            <a:ext cx="8012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9" name="Google Shape;149;p30"/>
          <p:cNvGraphicFramePr/>
          <p:nvPr/>
        </p:nvGraphicFramePr>
        <p:xfrm>
          <a:off x="819000" y="1127160"/>
          <a:ext cx="7936920" cy="3196800"/>
        </p:xfrm>
        <a:graphic>
          <a:graphicData uri="http://schemas.openxmlformats.org/drawingml/2006/table">
            <a:tbl>
              <a:tblPr/>
              <a:tblGrid>
                <a:gridCol w="2050920"/>
                <a:gridCol w="588600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UC9 - Cancelar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do caixa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Cliente deseja cancelar compra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UC7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Cliente solicita o cancelamento da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Ter sido efetuado o registro de produtos na venda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Venda cancelada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54;p31"/>
          <p:cNvGraphicFramePr/>
          <p:nvPr/>
        </p:nvGraphicFramePr>
        <p:xfrm>
          <a:off x="803160" y="525600"/>
          <a:ext cx="7952760" cy="4262400"/>
        </p:xfrm>
        <a:graphic>
          <a:graphicData uri="http://schemas.openxmlformats.org/drawingml/2006/table">
            <a:tbl>
              <a:tblPr/>
              <a:tblGrid>
                <a:gridCol w="2055240"/>
                <a:gridCol w="589788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seleciona a opção de cancelar venda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apresenta tela de confirmação de cancelamento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Operador seleciona a opção de confirmar cancelamento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retorna mensagem de venda cancelada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3.1    Operador clica no botão de voltar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3.1.1 Sistema volta para a tela de vendas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50680" y="444960"/>
            <a:ext cx="79812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5" name="Google Shape;61;p14"/>
          <p:cNvGraphicFramePr/>
          <p:nvPr/>
        </p:nvGraphicFramePr>
        <p:xfrm>
          <a:off x="850680" y="1127160"/>
          <a:ext cx="7905240" cy="3196800"/>
        </p:xfrm>
        <a:graphic>
          <a:graphicData uri="http://schemas.openxmlformats.org/drawingml/2006/table">
            <a:tbl>
              <a:tblPr/>
              <a:tblGrid>
                <a:gridCol w="2042640"/>
                <a:gridCol w="586260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UC1 - Usuário se autentica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Administrador, Operador de Caixa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 deseja se autenticar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acessa a funcionalidade de login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Usuário não pode estar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está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autenticado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03160" y="444960"/>
            <a:ext cx="8028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Requisitos Funcionais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22" name="Google Shape;160;p32"/>
          <p:cNvGraphicFramePr/>
          <p:nvPr/>
        </p:nvGraphicFramePr>
        <p:xfrm>
          <a:off x="803160" y="1198080"/>
          <a:ext cx="7952760" cy="1544760"/>
        </p:xfrm>
        <a:graphic>
          <a:graphicData uri="http://schemas.openxmlformats.org/drawingml/2006/table">
            <a:tbl>
              <a:tblPr/>
              <a:tblGrid>
                <a:gridCol w="1180080"/>
                <a:gridCol w="3386520"/>
                <a:gridCol w="3386520"/>
              </a:tblGrid>
              <a:tr h="373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2286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Especificação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Teste de Validação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357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a autenticação de usuários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acessa o sistema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acessa a área de login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preenche suas credenciais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se autentica com sucesso no sistema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50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RF2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o cadastro de produtos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cadastra um produto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verifica se o produto cadastrado aparece na listagem de produtos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9000" y="444960"/>
            <a:ext cx="8012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Requisitos Funcionais - continuação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24" name="Google Shape;166;p33"/>
          <p:cNvGraphicFramePr/>
          <p:nvPr/>
        </p:nvGraphicFramePr>
        <p:xfrm>
          <a:off x="819000" y="1198080"/>
          <a:ext cx="7936920" cy="1581120"/>
        </p:xfrm>
        <a:graphic>
          <a:graphicData uri="http://schemas.openxmlformats.org/drawingml/2006/table">
            <a:tbl>
              <a:tblPr/>
              <a:tblGrid>
                <a:gridCol w="1177560"/>
                <a:gridCol w="3379680"/>
                <a:gridCol w="3379680"/>
              </a:tblGrid>
              <a:tr h="373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2286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Especificação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Teste de Validação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50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permitir cadastro de usuários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cadastra um usuário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verifica que o usuário cadastrado aparece na listagem de usuários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0357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registrar vendas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2286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operador inicia uma venda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operador registra um produto na venda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operador confirma a inclusão do produto na venda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770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RF5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finalizar as vendas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seleciona para finalizar uma venda previamente iniciada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segue pelas etapas de seleção da forma de pagamento e confirma o mesmo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verifica que a venda foi finalizada e a nota fiscal gerada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71;p34"/>
          <p:cNvGraphicFramePr/>
          <p:nvPr/>
        </p:nvGraphicFramePr>
        <p:xfrm>
          <a:off x="826920" y="1099440"/>
          <a:ext cx="8102160" cy="1405080"/>
        </p:xfrm>
        <a:graphic>
          <a:graphicData uri="http://schemas.openxmlformats.org/drawingml/2006/table">
            <a:tbl>
              <a:tblPr/>
              <a:tblGrid>
                <a:gridCol w="1202040"/>
                <a:gridCol w="3449880"/>
                <a:gridCol w="3450240"/>
              </a:tblGrid>
              <a:tr h="737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Especificação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Teste de Validação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50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ser intuitivo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utiliza o sistema sem ou com pouco treinamento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Em caso de dúvidas, o usuário consegue ajuda na interface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650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RNF2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funcionar durante todo o expediente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acessa o sistema durante todo o expediente da empresa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usuário não percebe interrupções ou congestionamentos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3770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RNF3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sistema deve se integrar com um sistema de pagamento via cartão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operador seleciona a opção de pagamento via cartão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transação via cartão é concluída com sucesso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marL="457200" indent="-304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registra a finalização da venda através da opção de pagamento selecionada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6920" y="444960"/>
            <a:ext cx="80049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Requisitos Não Funcionais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66;p15"/>
          <p:cNvGraphicFramePr/>
          <p:nvPr/>
        </p:nvGraphicFramePr>
        <p:xfrm>
          <a:off x="842760" y="525600"/>
          <a:ext cx="7913160" cy="4262400"/>
        </p:xfrm>
        <a:graphic>
          <a:graphicData uri="http://schemas.openxmlformats.org/drawingml/2006/table">
            <a:tbl>
              <a:tblPr/>
              <a:tblGrid>
                <a:gridCol w="2044800"/>
                <a:gridCol w="586836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inicia sistema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acessa página de login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preenche suas credenciais de acesso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Usuário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clica em entrar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 libera acesso para 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26920" y="444960"/>
            <a:ext cx="80049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8" name="Google Shape;72;p16"/>
          <p:cNvGraphicFramePr/>
          <p:nvPr/>
        </p:nvGraphicFramePr>
        <p:xfrm>
          <a:off x="826920" y="1127160"/>
          <a:ext cx="7929000" cy="3196800"/>
        </p:xfrm>
        <a:graphic>
          <a:graphicData uri="http://schemas.openxmlformats.org/drawingml/2006/table">
            <a:tbl>
              <a:tblPr/>
              <a:tblGrid>
                <a:gridCol w="2048760"/>
                <a:gridCol w="588024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UC2 - Cadastrar produto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 do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deseja cadastrar no sistema os produtos disponíveis em seu negócio.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Acessar a funcionalidade de cadastro de produtos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Produto cadastrado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77;p17"/>
          <p:cNvGraphicFramePr/>
          <p:nvPr/>
        </p:nvGraphicFramePr>
        <p:xfrm>
          <a:off x="858600" y="525600"/>
          <a:ext cx="7897320" cy="4262400"/>
        </p:xfrm>
        <a:graphic>
          <a:graphicData uri="http://schemas.openxmlformats.org/drawingml/2006/table">
            <a:tbl>
              <a:tblPr/>
              <a:tblGrid>
                <a:gridCol w="2040840"/>
                <a:gridCol w="585648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acessa a área de cadastro de produtos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seleciona para cadastrar um novo produto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preenche os dados do produto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salva o produto preenchido 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informa que o cadastro foi realizado com sucesso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2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informa que o código do produto que se deseja cadastrar já foi cadastrado previamente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2.1.1  O administrador cancela o cadastro do produto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6920" y="444960"/>
            <a:ext cx="80049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1" name="Google Shape;83;p18"/>
          <p:cNvGraphicFramePr/>
          <p:nvPr/>
        </p:nvGraphicFramePr>
        <p:xfrm>
          <a:off x="826920" y="1127160"/>
          <a:ext cx="7929000" cy="3196800"/>
        </p:xfrm>
        <a:graphic>
          <a:graphicData uri="http://schemas.openxmlformats.org/drawingml/2006/table">
            <a:tbl>
              <a:tblPr/>
              <a:tblGrid>
                <a:gridCol w="2048760"/>
                <a:gridCol w="588024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UC3 - Editar produto cadastrado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deseja editar o cadastro de um produto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Acessar a funcionalidade de edição de produto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 logado no sistema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Produto cadastrado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Produto editado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88;p19"/>
          <p:cNvGraphicFramePr/>
          <p:nvPr/>
        </p:nvGraphicFramePr>
        <p:xfrm>
          <a:off x="826920" y="525600"/>
          <a:ext cx="7929000" cy="4262400"/>
        </p:xfrm>
        <a:graphic>
          <a:graphicData uri="http://schemas.openxmlformats.org/drawingml/2006/table">
            <a:tbl>
              <a:tblPr/>
              <a:tblGrid>
                <a:gridCol w="2048760"/>
                <a:gridCol w="588024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acessa a listagem de produtos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a listagem de produtos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filtra pelo produto desejado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uma listagem de produtos com base nos dados do filtro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seleciona para editar o produto desejado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abre a tela de edição do produto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altera os dados que deseja no cadastro do produto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administrador salva a edição dos dados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retorna uma mensagem de sucesso para a edição realizada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1080" y="444960"/>
            <a:ext cx="80208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2550" spc="-1" strike="noStrike">
                <a:solidFill>
                  <a:srgbClr val="cdb756"/>
                </a:solidFill>
                <a:latin typeface="Arial"/>
              </a:rPr>
              <a:t>Casos de Uso</a:t>
            </a:r>
            <a:endParaRPr b="0" lang="en-US" sz="25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04" name="Google Shape;94;p20"/>
          <p:cNvGraphicFramePr/>
          <p:nvPr/>
        </p:nvGraphicFramePr>
        <p:xfrm>
          <a:off x="811080" y="1127160"/>
          <a:ext cx="7944840" cy="3196800"/>
        </p:xfrm>
        <a:graphic>
          <a:graphicData uri="http://schemas.openxmlformats.org/drawingml/2006/table">
            <a:tbl>
              <a:tblPr/>
              <a:tblGrid>
                <a:gridCol w="2053080"/>
                <a:gridCol w="5891760"/>
              </a:tblGrid>
              <a:tr h="471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UC4 - Cadastrar novo usuário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Ator(es)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64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Descrição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 administrador deseja cadastrar um novo administrador ou operador de caixa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Referências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UC1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Gatilho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Acessar a funcionalidade de cadastro de usuários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Pré-condições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Administrador autenticado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Pós-condições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Novo usuário cadastrado no sistema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99;p21"/>
          <p:cNvGraphicFramePr/>
          <p:nvPr/>
        </p:nvGraphicFramePr>
        <p:xfrm>
          <a:off x="811080" y="525600"/>
          <a:ext cx="7944840" cy="4262400"/>
        </p:xfrm>
        <a:graphic>
          <a:graphicData uri="http://schemas.openxmlformats.org/drawingml/2006/table">
            <a:tbl>
              <a:tblPr/>
              <a:tblGrid>
                <a:gridCol w="2053080"/>
                <a:gridCol w="5891760"/>
              </a:tblGrid>
              <a:tr h="25552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principal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acessa a área de cadastro de usuários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seleciona para cadastrar um novo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preenche os dados do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Administrador salva o usuário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 sistema informa que o cadastro foi realizado com sucesso</a:t>
                      </a:r>
                      <a:endParaRPr b="0" lang="pt-BR" sz="1350" spc="-1" strike="noStrike">
                        <a:latin typeface="Arial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7071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35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Fluxo alternativo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{45347527-8CE9-5D4E-A4C1-B34BA65559B6}tf16401378</Template>
  <TotalTime>520</TotalTime>
  <Application>LibreOffice/7.3.2.2$Windows_X86_64 LibreOffice_project/49f2b1bff42cfccbd8f788c8dc32c1c309559be0</Application>
  <AppVersion>15.0000</AppVersion>
  <Words>1331</Words>
  <Paragraphs>290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2022-04-27T19:06:50Z</dcterms:modified>
  <cp:revision>5</cp:revision>
  <dc:subject/>
  <dc:title>Ponto de Venda - Caixa de Mercado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