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A4941AD-6E86-4157-9A60-AB08BB545A87}">
  <a:tblStyle styleId="{0A4941AD-6E86-4157-9A60-AB08BB545A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9" d="100"/>
          <a:sy n="159" d="100"/>
        </p:scale>
        <p:origin x="-234" y="-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73568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62795250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62795250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2795250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62795250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2795250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62795250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62795250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62795250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62795250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62795250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62795250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62795250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62795250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62795250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62795250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62795250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62795250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62795250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62795250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62795250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62795250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62795250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627952505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627952505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62795250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62795250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627952505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627952505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27952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627952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6279525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6279525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62795250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62795250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62795250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62795250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2795250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62795250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62795250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62795250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62795250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62795250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 de Venda - Caixa de Mercado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3000">
                <a:solidFill>
                  <a:srgbClr val="000000"/>
                </a:solidFill>
              </a:rPr>
              <a:t>Grupo 5</a:t>
            </a:r>
            <a:endParaRPr sz="30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Casos de Uso</a:t>
            </a:r>
            <a:endParaRPr/>
          </a:p>
        </p:txBody>
      </p:sp>
      <p:graphicFrame>
        <p:nvGraphicFramePr>
          <p:cNvPr id="105" name="Google Shape;105;p22"/>
          <p:cNvGraphicFramePr/>
          <p:nvPr/>
        </p:nvGraphicFramePr>
        <p:xfrm>
          <a:off x="387650" y="1127000"/>
          <a:ext cx="8368700" cy="335247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162625"/>
                <a:gridCol w="6206075"/>
              </a:tblGrid>
              <a:tr h="47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UC5 - Editar usuário cadastrado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Ator(es)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Administrador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Descrição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 administrador deseja editar o cadastro de um usuário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Referências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UC1, </a:t>
                      </a:r>
                      <a:r>
                        <a:rPr lang="pt-BR"/>
                        <a:t>UC3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Gatilho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Acessar a funcionalidade de edição de usuários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Pré-condições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Administrador autenticado no sistema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Usuário cadastrado no sistema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Pós-condições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Usuário editado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23"/>
          <p:cNvGraphicFramePr/>
          <p:nvPr/>
        </p:nvGraphicFramePr>
        <p:xfrm>
          <a:off x="387650" y="525775"/>
          <a:ext cx="8368700" cy="426290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162625"/>
                <a:gridCol w="6206075"/>
              </a:tblGrid>
              <a:tr h="255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principal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 administrador acessa a listagem de usuários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 sistema retorna a listagem de usuários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 administrador filtra pelo usuário desejado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 sistema retorna uma listagem de usuários com base nos dados do filtro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 administrador seleciona para editar o usuário desejado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 sistema abre a tela de edição do usuário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 administrador altera os dados que deseja no cadastro do usuário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 administrador salva a edição dos dados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 sistema retorna uma mensagem de sucesso para a edição realizada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170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alternativo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Casos de Uso</a:t>
            </a:r>
            <a:endParaRPr/>
          </a:p>
        </p:txBody>
      </p:sp>
      <p:graphicFrame>
        <p:nvGraphicFramePr>
          <p:cNvPr id="116" name="Google Shape;116;p24"/>
          <p:cNvGraphicFramePr/>
          <p:nvPr/>
        </p:nvGraphicFramePr>
        <p:xfrm>
          <a:off x="387650" y="1127000"/>
          <a:ext cx="8368700" cy="335247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162625"/>
                <a:gridCol w="6206075"/>
              </a:tblGrid>
              <a:tr h="47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UC6 - Registrar produto na venda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Ator(es)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 do caixa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Descrição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 operador deseja registrar um produto na venda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Referências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UC1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Gatilho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Acessar a funcionalidade de cadastro de venda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Pré-condições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 autenticado no sistema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Produto cadastrado no sistema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Pós-condições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Produto registrado na venda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25"/>
          <p:cNvGraphicFramePr/>
          <p:nvPr/>
        </p:nvGraphicFramePr>
        <p:xfrm>
          <a:off x="387650" y="525775"/>
          <a:ext cx="8368700" cy="426290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162625"/>
                <a:gridCol w="6206075"/>
              </a:tblGrid>
              <a:tr h="255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principal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Operador inicia uma venda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Para cada produto operador digita o código do produto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Sistema adiciona os produtos a venda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Sistema prossegue para a finalização da venda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170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alternativo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Casos de Uso</a:t>
            </a:r>
            <a:endParaRPr/>
          </a:p>
        </p:txBody>
      </p:sp>
      <p:graphicFrame>
        <p:nvGraphicFramePr>
          <p:cNvPr id="127" name="Google Shape;127;p26"/>
          <p:cNvGraphicFramePr/>
          <p:nvPr/>
        </p:nvGraphicFramePr>
        <p:xfrm>
          <a:off x="387650" y="1127000"/>
          <a:ext cx="8368700" cy="3721275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162625"/>
                <a:gridCol w="6206075"/>
              </a:tblGrid>
              <a:tr h="47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UC7 - Finalizar venda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Ator(es)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 do caixa, sistema de pagamento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Descrição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 deseja finalizar a venda e registrar o pagamento do cliente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Referências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UC1, </a:t>
                      </a:r>
                      <a:r>
                        <a:rPr lang="pt-BR"/>
                        <a:t>UC6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Gatilho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 acessa a funcionalidade de finalizar venda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Pré-condições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 autenticado no sistema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Produtos da venda em aberto já registrados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Pós-condições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Pagamento recebido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Emissão da nota fiscal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Registro da venda no sistema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27"/>
          <p:cNvGraphicFramePr/>
          <p:nvPr/>
        </p:nvGraphicFramePr>
        <p:xfrm>
          <a:off x="387650" y="242463"/>
          <a:ext cx="8368700" cy="4658565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162625"/>
                <a:gridCol w="6206075"/>
              </a:tblGrid>
              <a:tr h="255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principal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Operador seleciona que deseja finalizar a venda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solicita a forma de pagamento desejada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operador seleciona a opção “cartão de crédito/débito”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envia para o sistema de pagamento os dados a respeito do valor da venda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de pagamento informa ao sistema que a transação foi realizada com sucesso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registra a saída dos produtos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gera a nota fiscal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operador entrega a nota fiscal ao cliente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informa que a venda foi concluída com sucesso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170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alternativo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3.1    O operador seleciona a opção “dinheiro”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3.1.1 O operador registra no sistema a quantia entregue pelo cliente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5.1    O pagamento é confirmado pelo operador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5.1.1 O sistema informa que a quantia entregue é superior ao valor total da venda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5.1.2 O sistema informa a quantia a ser estornada ao cliente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Casos de Uso</a:t>
            </a:r>
            <a:endParaRPr/>
          </a:p>
        </p:txBody>
      </p:sp>
      <p:graphicFrame>
        <p:nvGraphicFramePr>
          <p:cNvPr id="138" name="Google Shape;138;p28"/>
          <p:cNvGraphicFramePr/>
          <p:nvPr/>
        </p:nvGraphicFramePr>
        <p:xfrm>
          <a:off x="387650" y="1127000"/>
          <a:ext cx="8368700" cy="3197025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162625"/>
                <a:gridCol w="6206075"/>
              </a:tblGrid>
              <a:tr h="47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UC8 - Remover um produto da venda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Ator(es)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 de caixa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Descrição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 de caixa deseja remover um produto adicionado na venda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Referências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UC7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Gatilho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Cliente solicita a remoção de um produto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Pré-condições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Produto adicionado na venda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Pós-condições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Produto seleciona removido da venda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29"/>
          <p:cNvGraphicFramePr/>
          <p:nvPr/>
        </p:nvGraphicFramePr>
        <p:xfrm>
          <a:off x="387650" y="525775"/>
          <a:ext cx="8368700" cy="426290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162625"/>
                <a:gridCol w="6206075"/>
              </a:tblGrid>
              <a:tr h="255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principal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Operador seleciona produto desejado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Sistema marca produto como selecionado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Operador clica no botão de remover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Sistema remove produto selecionado</a:t>
                      </a:r>
                      <a:endParaRPr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170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alternativo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Casos de Uso</a:t>
            </a:r>
            <a:endParaRPr/>
          </a:p>
        </p:txBody>
      </p:sp>
      <p:graphicFrame>
        <p:nvGraphicFramePr>
          <p:cNvPr id="149" name="Google Shape;149;p30"/>
          <p:cNvGraphicFramePr/>
          <p:nvPr/>
        </p:nvGraphicFramePr>
        <p:xfrm>
          <a:off x="387650" y="1127000"/>
          <a:ext cx="8368700" cy="3197025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162625"/>
                <a:gridCol w="6206075"/>
              </a:tblGrid>
              <a:tr h="47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UC9 - Cancelar venda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Ator(es)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 do caixa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Descrição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Cliente deseja cancelar compra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Referências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UC7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Gatilho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Cliente solicita o cancelamento da venda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Pré-condições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Ter sido efetuado o registro de produtos na venda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Pós-condições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Venda cancelada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Google Shape;154;p31"/>
          <p:cNvGraphicFramePr/>
          <p:nvPr/>
        </p:nvGraphicFramePr>
        <p:xfrm>
          <a:off x="387650" y="525775"/>
          <a:ext cx="8368700" cy="426290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162625"/>
                <a:gridCol w="6206075"/>
              </a:tblGrid>
              <a:tr h="255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principal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Operador clica no botão de cancelar venda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Sistema apresenta tela de confirmação de cancelamento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Operador clica no botão de confirmar cancelamento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Sistema retorna mensagem de venda cancelada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170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alternativo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3.1    Operador clica no botão de voltar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3.1.1 Sistema volta para a tela de vendas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Casos de Uso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387650" y="1127000"/>
          <a:ext cx="8368700" cy="3197025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162625"/>
                <a:gridCol w="6206075"/>
              </a:tblGrid>
              <a:tr h="47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UC1 - Usuário se autenticar no sistema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Ator(es)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Administrador, Operador de Caixa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Descrição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Usuário deseja se autenticar no sistema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Referências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Gatilho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 usuário acessa a funcionalidade de login no sistema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Pré-condições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Usuário não estar autenticado no sistema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Pós-condições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Usuário </a:t>
                      </a:r>
                      <a:r>
                        <a:rPr lang="pt-BR">
                          <a:solidFill>
                            <a:schemeClr val="dk1"/>
                          </a:solidFill>
                        </a:rPr>
                        <a:t>autenticado </a:t>
                      </a:r>
                      <a:r>
                        <a:rPr lang="pt-BR"/>
                        <a:t>no sistema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Funcionais</a:t>
            </a:r>
            <a:endParaRPr/>
          </a:p>
        </p:txBody>
      </p:sp>
      <p:graphicFrame>
        <p:nvGraphicFramePr>
          <p:cNvPr id="160" name="Google Shape;160;p32"/>
          <p:cNvGraphicFramePr/>
          <p:nvPr/>
        </p:nvGraphicFramePr>
        <p:xfrm>
          <a:off x="387650" y="1198125"/>
          <a:ext cx="8368700" cy="240783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1241750"/>
                <a:gridCol w="3563475"/>
                <a:gridCol w="3563475"/>
              </a:tblGrid>
              <a:tr h="263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Especificação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Teste de Validação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75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RF1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sistema deve permitir a autenticação de usuários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usuário acessa o sistema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usuário acessa a área de login</a:t>
                      </a:r>
                      <a:endParaRPr sz="120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 sz="1200"/>
                        <a:t>O usuário preenche suas credenciais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usuário se autentica com sucesso no sistema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53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RF2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sistema deve permitir o cadastro de produtos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administrador cadastra um produto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administrador verifica se o produto cadastrado aparece na listagem de produtos</a:t>
                      </a:r>
                      <a:endParaRPr sz="12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Funcionais - continuação</a:t>
            </a:r>
            <a:endParaRPr/>
          </a:p>
        </p:txBody>
      </p:sp>
      <p:graphicFrame>
        <p:nvGraphicFramePr>
          <p:cNvPr id="166" name="Google Shape;166;p33"/>
          <p:cNvGraphicFramePr/>
          <p:nvPr/>
        </p:nvGraphicFramePr>
        <p:xfrm>
          <a:off x="387650" y="1198125"/>
          <a:ext cx="8368700" cy="368796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1241750"/>
                <a:gridCol w="3563475"/>
                <a:gridCol w="3563475"/>
              </a:tblGrid>
              <a:tr h="263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Especificação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Teste de Validação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21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RF3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sistema deve permitir cadastro de usuários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administrador cadastra um usuário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administrador verifica que o usuário cadastrado aparece na listagem de usuários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53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RF4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sistema deve registrar vendas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operador inicia uma venda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operador registra um produto na venda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operador confirma a inclusão do produto na venda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6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RF5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sistema deve finalizar as vendas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operador seleciona para finalizar uma venda previamente iniciada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operador segue pelas etapas de seleção da forma de pagamento e confirma o mesmo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operador verifica que a venda foi finalizada e a nota fiscal gerada</a:t>
                      </a:r>
                      <a:endParaRPr sz="12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p34"/>
          <p:cNvGraphicFramePr/>
          <p:nvPr/>
        </p:nvGraphicFramePr>
        <p:xfrm>
          <a:off x="387650" y="1099400"/>
          <a:ext cx="8368700" cy="3298205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1241750"/>
                <a:gridCol w="3563475"/>
                <a:gridCol w="3563475"/>
              </a:tblGrid>
              <a:tr h="737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/>
                        <a:t>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Especificação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Teste de Validação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22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RNF1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O sistema deve ser intuitivo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usuário utiliza o sistema sem treinamento 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22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RNF2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O sistema deve funcionar durante todo o expediente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usuário acessa o sistema durante todo o expediente da empresa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22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RNF3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O sistema deve se integrar com um sistema de pagamento via cartão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operador seleciona a opção de pagamento via cartão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A transação via cartão é concluída com sucesso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pt-BR" sz="1200"/>
                        <a:t>O sistema registra a finalização da venda através da opção de pagamento selecionada</a:t>
                      </a:r>
                      <a:endParaRPr sz="12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Não Funcionais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/>
        </p:nvGraphicFramePr>
        <p:xfrm>
          <a:off x="387650" y="525775"/>
          <a:ext cx="8368700" cy="426290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162625"/>
                <a:gridCol w="6206075"/>
              </a:tblGrid>
              <a:tr h="255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principal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Usuário inicia sistema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Usuário acessa página de login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Usuário </a:t>
                      </a:r>
                      <a:r>
                        <a:rPr lang="pt-BR"/>
                        <a:t>preenche suas credenciais de acesso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Usuário </a:t>
                      </a:r>
                      <a:r>
                        <a:rPr lang="pt-BR"/>
                        <a:t>clica em entrar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Sistema libera acesso para o usuário</a:t>
                      </a:r>
                      <a:endParaRPr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170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alternativo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Casos de Uso</a:t>
            </a:r>
            <a:endParaRPr/>
          </a:p>
        </p:txBody>
      </p:sp>
      <p:graphicFrame>
        <p:nvGraphicFramePr>
          <p:cNvPr id="72" name="Google Shape;72;p16"/>
          <p:cNvGraphicFramePr/>
          <p:nvPr/>
        </p:nvGraphicFramePr>
        <p:xfrm>
          <a:off x="387650" y="1127000"/>
          <a:ext cx="8368700" cy="335247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162625"/>
                <a:gridCol w="6206075"/>
              </a:tblGrid>
              <a:tr h="47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UC2 - Cadastrar produto no sistema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Ator(es)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Administrador do sistema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Descrição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 administrador deseja cadastrar no sistema os produtos disponíveis em seu negócio.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Referências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UC1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Gatilho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Acessar a funcionalidade de cadastro de produtos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Pré-condições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Administrador autenticado no sistema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Pós-condições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Produto cadastrado no sistema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Google Shape;77;p17"/>
          <p:cNvGraphicFramePr/>
          <p:nvPr/>
        </p:nvGraphicFramePr>
        <p:xfrm>
          <a:off x="387650" y="525775"/>
          <a:ext cx="8368700" cy="426290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162625"/>
                <a:gridCol w="6206075"/>
              </a:tblGrid>
              <a:tr h="255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principal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Administrador acessa a área de cadastro de produtos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Administrador seleciona para cadastrar um novo produto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Administrador preenche os dados do produto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Administrador salva o produto preenchido 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informa que o cadastro foi realizado com sucesso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170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alternativo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 startAt="2"/>
                      </a:pPr>
                      <a:r>
                        <a:rPr lang="pt-BR"/>
                        <a:t> O sistema informa que o código do produto que se deseja cadastrar já foi cadastrado previamente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2.1.1  O administrador cancela o cadastro do produto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Casos de Uso</a:t>
            </a:r>
            <a:endParaRPr/>
          </a:p>
        </p:txBody>
      </p:sp>
      <p:graphicFrame>
        <p:nvGraphicFramePr>
          <p:cNvPr id="83" name="Google Shape;83;p18"/>
          <p:cNvGraphicFramePr/>
          <p:nvPr/>
        </p:nvGraphicFramePr>
        <p:xfrm>
          <a:off x="387650" y="1127000"/>
          <a:ext cx="8368700" cy="335247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162625"/>
                <a:gridCol w="6206075"/>
              </a:tblGrid>
              <a:tr h="47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UC3 - Editar produto cadastrado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Ator(es)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Administrador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Descrição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 administrador deseja editar o cadastro de um produto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Referências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UC1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Gatilho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Acessar a funcionalidade de edição de produto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Pré-condições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Administrador logado no sistema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Produto cadastrado no sistema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Pós-condições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Produto editado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9"/>
          <p:cNvGraphicFramePr/>
          <p:nvPr/>
        </p:nvGraphicFramePr>
        <p:xfrm>
          <a:off x="387650" y="525775"/>
          <a:ext cx="8368700" cy="426290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162625"/>
                <a:gridCol w="6206075"/>
              </a:tblGrid>
              <a:tr h="255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principal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administrador acessa a listagem de produtos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retorna a listagem de produtos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administrador filtra pelo produto desejado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retorna uma listagem de produtos com base nos dados do filtro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administrador seleciona para editar o produto desejado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abre a tela de edição do produto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administrador altera os dados que deseja no cadastro do produto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administrador salva a edição dos dados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pt-BR"/>
                        <a:t>O sistema retorna uma mensagem de sucesso para a edição realizada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170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alternativo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Casos de Uso</a:t>
            </a:r>
            <a:endParaRPr/>
          </a:p>
        </p:txBody>
      </p:sp>
      <p:graphicFrame>
        <p:nvGraphicFramePr>
          <p:cNvPr id="94" name="Google Shape;94;p20"/>
          <p:cNvGraphicFramePr/>
          <p:nvPr/>
        </p:nvGraphicFramePr>
        <p:xfrm>
          <a:off x="387650" y="1127000"/>
          <a:ext cx="8368700" cy="335247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162625"/>
                <a:gridCol w="6206075"/>
              </a:tblGrid>
              <a:tr h="47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UC4 - Cadastrar novo usuário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Ator(es)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Administrador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Descrição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 administrador deseja cadastrar um novo administrador ou operador de caixa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Referências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UC1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Gatilho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Acessar a funcionalidade de cadastro de usuários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Pré-condições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Administrador autenticado no sistema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Pós-condições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Novo usuário cadastrado no sistema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1"/>
          <p:cNvGraphicFramePr/>
          <p:nvPr/>
        </p:nvGraphicFramePr>
        <p:xfrm>
          <a:off x="387650" y="525775"/>
          <a:ext cx="8368700" cy="4262900"/>
        </p:xfrm>
        <a:graphic>
          <a:graphicData uri="http://schemas.openxmlformats.org/drawingml/2006/table">
            <a:tbl>
              <a:tblPr>
                <a:noFill/>
                <a:tableStyleId>{0A4941AD-6E86-4157-9A60-AB08BB545A87}</a:tableStyleId>
              </a:tblPr>
              <a:tblGrid>
                <a:gridCol w="2162625"/>
                <a:gridCol w="6206075"/>
              </a:tblGrid>
              <a:tr h="255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principal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Administrador acessa a área de cadastro de usuários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Administrador seleciona para cadastrar um novo usuário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Administrador preenche os dados do usuário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Administrador salva o usuário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 sistema informa que o cadastro foi realizado com sucesso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170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Fluxo alternativo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1238</Words>
  <Application>Microsoft Office PowerPoint</Application>
  <PresentationFormat>Apresentação na tela (16:9)</PresentationFormat>
  <Paragraphs>271</Paragraphs>
  <Slides>22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Simple Light</vt:lpstr>
      <vt:lpstr>Ponto de Venda - Caixa de Mercado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Requisitos Funcionais</vt:lpstr>
      <vt:lpstr>Requisitos Funcionais - continuação</vt:lpstr>
      <vt:lpstr>Requisitos Não Funcionais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Ponto de Venda - Caixa de Mercado</dc:title>
  <cp:lastModifiedBy>Usuário do Windows</cp:lastModifiedBy>
  <cp:revision>1</cp:revision>
  <dcterms:modified xsi:type="dcterms:W3CDTF">2022-04-27T02:27:33Z</dcterms:modified>
</cp:coreProperties>
</file>