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u0abv9nMwE/FOBMckJlTfjG28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75C493-2793-47DA-B2C7-0C82A668008F}">
  <a:tblStyle styleId="{6875C493-2793-47DA-B2C7-0C82A66800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b8331a50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3b8331a5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b8331a50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3b8331a5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b8331a50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3b8331a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42afdaaeb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f42afdaa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b8331a50d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3b8331a5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b8331a50d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3b8331a5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b8331a50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3b8331a5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b8331a50d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3b8331a5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b8331a50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3b8331a5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b8331a50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3b8331a5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 txBox="1"/>
          <p:nvPr>
            <p:ph type="ctrTitle"/>
          </p:nvPr>
        </p:nvSpPr>
        <p:spPr>
          <a:xfrm>
            <a:off x="1958856" y="2571749"/>
            <a:ext cx="4138550" cy="17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079206" y="1701590"/>
            <a:ext cx="4018200" cy="870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b="0" sz="135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" name="Google Shape;23;p24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/>
          <p:nvPr>
            <p:ph idx="2" type="pic"/>
          </p:nvPr>
        </p:nvSpPr>
        <p:spPr>
          <a:xfrm>
            <a:off x="5060296" y="2422"/>
            <a:ext cx="3472301" cy="5143500"/>
          </a:xfrm>
          <a:prstGeom prst="rect">
            <a:avLst/>
          </a:prstGeom>
          <a:solidFill>
            <a:schemeClr val="lt1">
              <a:alpha val="9411"/>
            </a:schemeClr>
          </a:solidFill>
          <a:ln>
            <a:noFill/>
          </a:ln>
        </p:spPr>
      </p:sp>
      <p:sp>
        <p:nvSpPr>
          <p:cNvPr id="96" name="Google Shape;96;p33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3"/>
          <p:cNvSpPr txBox="1"/>
          <p:nvPr>
            <p:ph type="title"/>
          </p:nvPr>
        </p:nvSpPr>
        <p:spPr>
          <a:xfrm>
            <a:off x="1478430" y="961839"/>
            <a:ext cx="2978240" cy="1425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1477741" y="2387196"/>
            <a:ext cx="2978906" cy="17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5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99" name="Google Shape;99;p3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4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4"/>
          <p:cNvSpPr txBox="1"/>
          <p:nvPr>
            <p:ph type="title"/>
          </p:nvPr>
        </p:nvSpPr>
        <p:spPr>
          <a:xfrm>
            <a:off x="1958857" y="606042"/>
            <a:ext cx="596556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 rot="5400000">
            <a:off x="3504716" y="114570"/>
            <a:ext cx="2998371" cy="584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5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5"/>
          <p:cNvSpPr txBox="1"/>
          <p:nvPr>
            <p:ph type="title"/>
          </p:nvPr>
        </p:nvSpPr>
        <p:spPr>
          <a:xfrm rot="5400000">
            <a:off x="5460433" y="2073466"/>
            <a:ext cx="3933095" cy="99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" type="body"/>
          </p:nvPr>
        </p:nvSpPr>
        <p:spPr>
          <a:xfrm rot="5400000">
            <a:off x="2476827" y="207544"/>
            <a:ext cx="3809651" cy="485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2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7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1957405" y="2360440"/>
            <a:ext cx="5967420" cy="10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2080477" y="1701590"/>
            <a:ext cx="5843948" cy="65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1957405" y="604363"/>
            <a:ext cx="5963238" cy="81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1954031" y="1539087"/>
            <a:ext cx="2918970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999977" y="1539086"/>
            <a:ext cx="2920667" cy="2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9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9"/>
          <p:cNvSpPr txBox="1"/>
          <p:nvPr>
            <p:ph type="title"/>
          </p:nvPr>
        </p:nvSpPr>
        <p:spPr>
          <a:xfrm>
            <a:off x="1957405" y="604364"/>
            <a:ext cx="5967420" cy="808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1956964" y="1539086"/>
            <a:ext cx="2922350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1956964" y="2138498"/>
            <a:ext cx="2920217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3" type="body"/>
          </p:nvPr>
        </p:nvSpPr>
        <p:spPr>
          <a:xfrm>
            <a:off x="4999975" y="1539086"/>
            <a:ext cx="2924849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4" name="Google Shape;64;p29"/>
          <p:cNvSpPr txBox="1"/>
          <p:nvPr>
            <p:ph idx="4" type="body"/>
          </p:nvPr>
        </p:nvSpPr>
        <p:spPr>
          <a:xfrm>
            <a:off x="4999976" y="2138498"/>
            <a:ext cx="2924849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0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30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 txBox="1"/>
          <p:nvPr>
            <p:ph type="title"/>
          </p:nvPr>
        </p:nvSpPr>
        <p:spPr>
          <a:xfrm>
            <a:off x="1477743" y="961839"/>
            <a:ext cx="1998271" cy="1427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3840115" y="604363"/>
            <a:ext cx="4084709" cy="3933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2" type="body"/>
          </p:nvPr>
        </p:nvSpPr>
        <p:spPr>
          <a:xfrm>
            <a:off x="1477742" y="2389616"/>
            <a:ext cx="1998271" cy="1789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3846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3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3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 b="0" i="0" sz="25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914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21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8607" lvl="3" marL="18288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945"/>
              <a:buFont typeface="Noto Sans Symbols"/>
              <a:buChar char="▪"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3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abrielFVieira/PDV_Grupo5_Projeto_Softwar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704414" y="607956"/>
            <a:ext cx="4138550" cy="10936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5949"/>
              <a:buFont typeface="Arial"/>
              <a:buNone/>
            </a:pPr>
            <a:r>
              <a:rPr lang="pt-BR"/>
              <a:t>Ponto de Venda: </a:t>
            </a:r>
            <a:r>
              <a:rPr lang="pt-BR" sz="3300"/>
              <a:t>Fast Food</a:t>
            </a:r>
            <a:endParaRPr sz="3300"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6742706" y="607956"/>
            <a:ext cx="2401294" cy="40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00">
                <a:solidFill>
                  <a:srgbClr val="08664C"/>
                </a:solidFill>
              </a:rPr>
              <a:t>IC/UFF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00">
                <a:solidFill>
                  <a:srgbClr val="08664C"/>
                </a:solidFill>
              </a:rPr>
              <a:t>Projeto de Software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Professor: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Paulo Figueiredo Pires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400">
                <a:solidFill>
                  <a:srgbClr val="08664C"/>
                </a:solidFill>
              </a:rPr>
              <a:t>Grupo 5: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Gabriel Figueiredo Vieira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Jair de Lima Ribeiro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Marcio Bedran M. da Costa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Rodrigo dos Santos Carvalho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Thiago R. da Motta Fagundes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Victor Verdan Braga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Winne P. I. Domingues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2022.1</a:t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  <p:sp>
        <p:nvSpPr>
          <p:cNvPr id="126" name="Google Shape;126;p1"/>
          <p:cNvSpPr txBox="1"/>
          <p:nvPr/>
        </p:nvSpPr>
        <p:spPr>
          <a:xfrm>
            <a:off x="764120" y="2571750"/>
            <a:ext cx="58760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Repositório do projeto: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811032" y="445025"/>
            <a:ext cx="80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78" name="Google Shape;178;p8"/>
          <p:cNvGraphicFramePr/>
          <p:nvPr/>
        </p:nvGraphicFramePr>
        <p:xfrm>
          <a:off x="81103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3225"/>
                <a:gridCol w="58921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3</a:t>
                      </a:r>
                      <a:r>
                        <a:rPr lang="pt-BR" sz="1350" u="none" cap="none" strike="noStrike"/>
                        <a:t> - </a:t>
                      </a:r>
                      <a:r>
                        <a:rPr lang="pt-BR" sz="1350"/>
                        <a:t>Redefinir senha do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redefinir a senha de um usuário que esqueceu qual era sua senha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UC1, UC2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Acessar a funcionalidade de redefinir senha de um usuário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Usuário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Nova senha temporária para o usuário gerada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9"/>
          <p:cNvGraphicFramePr/>
          <p:nvPr/>
        </p:nvGraphicFramePr>
        <p:xfrm>
          <a:off x="81103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3225"/>
                <a:gridCol w="58921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acessa a área de controle de usuários em seu painel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o usuário cuja senha deseja redefinir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“Redefinir senha”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pede uma confirmação para a ação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confirma a redefinição de senha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redefine senha do usuário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retorna para o administrador nova senha temporária do usuário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para copiar a senha temporária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para voltar para o painel de controle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retorna para a tela de controle de usuários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 Administrador seleciona para cancelar redefinição de senha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5.1.1 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89" name="Google Shape;189;p12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4</a:t>
                      </a:r>
                      <a:r>
                        <a:rPr lang="pt-BR" sz="1350" u="none" cap="none" strike="noStrike"/>
                        <a:t> -</a:t>
                      </a:r>
                      <a:r>
                        <a:rPr lang="pt-BR" sz="1350"/>
                        <a:t> Cadastrar novo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cadastrar um novo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cadastro de produtos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Novo 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13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produtos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cadastrar um novo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preenche o código, nome, descrição, categoria e preço do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salvar o novo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realizado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produtos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já existe um produto ativo com o código informado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Administrador seleciona para cancelar o cadastro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de controle de produtos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00" name="Google Shape;200;p14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5</a:t>
                      </a:r>
                      <a:r>
                        <a:rPr lang="pt-BR" sz="1350" u="none" cap="none" strike="noStrike"/>
                        <a:t> -</a:t>
                      </a:r>
                      <a:r>
                        <a:rPr lang="pt-BR" sz="1350"/>
                        <a:t> Editar produto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editar o cadastro de um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UC1, </a:t>
                      </a: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4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edição de produtos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Produto editado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15"/>
          <p:cNvGraphicFramePr/>
          <p:nvPr/>
        </p:nvGraphicFramePr>
        <p:xfrm>
          <a:off x="811032" y="2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3225"/>
                <a:gridCol w="5892100"/>
              </a:tblGrid>
              <a:tr h="2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produtos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editar um dos produtos já cadastrados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altera o campo desejado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salva a edição dos dados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atualizado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produtos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49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o novo código informado já está em uso por outro produto ativo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Administrador seleciona para cancelar a edição d</a:t>
                      </a:r>
                      <a:r>
                        <a:rPr lang="pt-BR" sz="1350"/>
                        <a:t>o </a:t>
                      </a:r>
                      <a:r>
                        <a:rPr lang="pt-BR" sz="1350"/>
                        <a:t>produto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de controle de produtos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b8331a50d_0_15"/>
          <p:cNvSpPr txBox="1"/>
          <p:nvPr>
            <p:ph type="title"/>
          </p:nvPr>
        </p:nvSpPr>
        <p:spPr>
          <a:xfrm>
            <a:off x="818984" y="445025"/>
            <a:ext cx="80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11" name="Google Shape;211;g13b8331a50d_0_15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6</a:t>
                      </a:r>
                      <a:r>
                        <a:rPr lang="pt-BR" sz="1350" u="none" cap="none" strike="noStrike"/>
                        <a:t> -</a:t>
                      </a:r>
                      <a:r>
                        <a:rPr lang="pt-BR" sz="1350"/>
                        <a:t> Desativar forma de pagamento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desativar uma forma de pagamento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listagem de formas de pagamento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Forma de pagamento desativada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g13b8331a50d_0_20"/>
          <p:cNvGraphicFramePr/>
          <p:nvPr/>
        </p:nvGraphicFramePr>
        <p:xfrm>
          <a:off x="811032" y="2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3225"/>
                <a:gridCol w="5892100"/>
              </a:tblGrid>
              <a:tr h="2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listagem de formas de pagamento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desativar uma determinada forma de pagamento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desativa forma de pagamento</a:t>
                      </a:r>
                      <a:endParaRPr sz="135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49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7</a:t>
                      </a:r>
                      <a:r>
                        <a:rPr lang="pt-BR" sz="1350" u="none" cap="none" strike="noStrike"/>
                        <a:t> - </a:t>
                      </a:r>
                      <a:r>
                        <a:rPr lang="pt-BR" sz="1350"/>
                        <a:t>Efetuar pedido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operador deseja iniciar um novo pedido para o cliente que se encontra atualmente no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pedidos no painel do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realizado ou cancelado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17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49100"/>
                <a:gridCol w="5880300"/>
              </a:tblGrid>
              <a:tr h="258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seleciona para iniciar um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insere o código do produto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insere quantidade do produto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seleciona para finalizar o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solicita a forma de pagamento desejada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selecion</a:t>
                      </a:r>
                      <a:r>
                        <a:rPr lang="pt-BR" sz="1350"/>
                        <a:t>a “Pagamento em dinheiro”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confirma o pagamento do cliente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registra a saída dos produtos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gera a nota fiscal do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retorna para o painel inicial do operador de caixa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2.1 Operador de caixa seleciona um produto adicionado no carrinho para removê-lo do pedido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2.1.1 Operador de caixa confirma a remoção do produto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2.1.2 Sistema informa que o produto foi removido com sucesso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Fluxo continua a partir da etapa 3 do fluxo principal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b8331a50d_0_0"/>
          <p:cNvSpPr txBox="1"/>
          <p:nvPr>
            <p:ph type="title"/>
          </p:nvPr>
        </p:nvSpPr>
        <p:spPr>
          <a:xfrm>
            <a:off x="803082" y="36477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- 1/3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2" name="Google Shape;132;g13b8331a50d_0_0"/>
          <p:cNvGraphicFramePr/>
          <p:nvPr/>
        </p:nvGraphicFramePr>
        <p:xfrm>
          <a:off x="803082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1180100"/>
                <a:gridCol w="1978475"/>
                <a:gridCol w="4794675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75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o sistema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a área de login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preenche suas credenciais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se autentica com sucesso no sistema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que o administrador cadastre e edi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te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produto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se o produto cadastrado aparece na listagem de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ue o administrador 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cadastr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edite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usuário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que o usuário cadastrado aparece na listagem de usuários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ue o administrador 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cadastr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edite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categorias de produtos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</a:t>
                      </a:r>
                      <a:r>
                        <a:rPr lang="pt-BR" sz="1200"/>
                        <a:t>a categoria de produto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que </a:t>
                      </a:r>
                      <a:r>
                        <a:rPr lang="pt-BR" sz="1200"/>
                        <a:t>a categoria cadastrada aparece na listagem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gf42afdaaeb_0_58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49100"/>
                <a:gridCol w="5880300"/>
              </a:tblGrid>
              <a:tr h="45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</a:t>
                      </a: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 Operador de caixa seleciona para cancelar o pedido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3.1.1 Sistema solicita a confirmação para cancelar o pedido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3.1.2 Operador de caixa confirma o cancelamento do pedido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3.1.3 Sistema retorna para o painel inicial do operador de caixa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3.1.2.1 Operador de caixa cancela o cancelamento do pedido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3.1.2.2 Sistema retorna para a tela da venda em andamento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5.1 Operador de caixa seleciona “Pagamento com cartão de crédito”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5.1.1 Sistema envia os dados do valor da venda para o sistema de pagamentos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5.1.2 Sistema de pagamentos informa ao sistema de vendas que a transação foi concluída com sucesso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Fluxo continua a partir da etapa 7 do fluxo principal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b8331a50d_0_24"/>
          <p:cNvSpPr txBox="1"/>
          <p:nvPr>
            <p:ph type="title"/>
          </p:nvPr>
        </p:nvSpPr>
        <p:spPr>
          <a:xfrm>
            <a:off x="803082" y="44502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38" name="Google Shape;238;g13b8331a50d_0_24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8</a:t>
                      </a:r>
                      <a:r>
                        <a:rPr lang="pt-BR" sz="1350" u="none" cap="none" strike="noStrike"/>
                        <a:t> - </a:t>
                      </a:r>
                      <a:r>
                        <a:rPr lang="pt-BR" sz="1350"/>
                        <a:t>Preparar pedido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Cozinheiro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cozinheiro deseja preparar um pedido que foi efetuado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listagem de pedidos ativos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autenticado no sistema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efetuado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em preparação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g13b8331a50d_0_29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49100"/>
                <a:gridCol w="5880300"/>
              </a:tblGrid>
              <a:tr h="258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acessa a listagem de pedidos em aberto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seleciona pedido em aberto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seleciona para iniciar o preparo do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atualiza o status do pedido para “Em preparação”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exibe detalhes do pedido para preparo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b8331a50d_0_33"/>
          <p:cNvSpPr txBox="1"/>
          <p:nvPr>
            <p:ph type="title"/>
          </p:nvPr>
        </p:nvSpPr>
        <p:spPr>
          <a:xfrm>
            <a:off x="803082" y="44502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49" name="Google Shape;249;g13b8331a50d_0_33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9</a:t>
                      </a:r>
                      <a:r>
                        <a:rPr lang="pt-BR" sz="1350" u="none" cap="none" strike="noStrike"/>
                        <a:t> - </a:t>
                      </a:r>
                      <a:r>
                        <a:rPr lang="pt-BR" sz="1350"/>
                        <a:t>Finalizar</a:t>
                      </a:r>
                      <a:r>
                        <a:rPr lang="pt-BR" sz="1350"/>
                        <a:t> pedido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Cozinheiro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cozinheiro deseja finalizar um pedido que foi preparado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1, UC8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o pedido em preparo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autenticado no sistema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em preparação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finalizado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g13b8331a50d_0_38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49100"/>
                <a:gridCol w="5880300"/>
              </a:tblGrid>
              <a:tr h="258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acessa o pedido em preparação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seleciona para finalizar o preparo do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atualiza o status do pedido para “Finalizado”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8331a50d_0_5"/>
          <p:cNvSpPr txBox="1"/>
          <p:nvPr>
            <p:ph type="title"/>
          </p:nvPr>
        </p:nvSpPr>
        <p:spPr>
          <a:xfrm>
            <a:off x="803082" y="36477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- 2/3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8" name="Google Shape;138;g13b8331a50d_0_5"/>
          <p:cNvGraphicFramePr/>
          <p:nvPr/>
        </p:nvGraphicFramePr>
        <p:xfrm>
          <a:off x="803082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1180100"/>
                <a:gridCol w="1978475"/>
                <a:gridCol w="4794675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que o administrador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ative e desative formas de pagamento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</a:t>
                      </a:r>
                      <a:r>
                        <a:rPr lang="pt-BR" sz="1200"/>
                        <a:t>acessa a listagem de formas de pagamento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</a:t>
                      </a:r>
                      <a:r>
                        <a:rPr lang="pt-BR" sz="1200"/>
                        <a:t>seleciona para desativar a forma de pagamento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informa que a forma de pagamento foi desativada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vendedor não consegue cadastrar um pedido com essa forma de pagamento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que o administrador cadastre e edi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te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cupons de desconto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</a:t>
                      </a:r>
                      <a:r>
                        <a:rPr lang="pt-BR" sz="1200"/>
                        <a:t>cupom de desconto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se o </a:t>
                      </a:r>
                      <a:r>
                        <a:rPr lang="pt-BR" sz="1200"/>
                        <a:t>cupom cadastrado aparece na listagem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ue o caixa possa realizar uma venda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/>
                        <a:t>O caixa inicia um pedido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caixa seleciona produtos para incluir no pedido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caixa seleciona a forma de pagamento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cliente realiza o pagamento na forma de pagamento escolhida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efetua </a:t>
                      </a:r>
                      <a:r>
                        <a:rPr lang="pt-BR" sz="1200"/>
                        <a:t>a venda</a:t>
                      </a:r>
                      <a:r>
                        <a:rPr lang="pt-BR" sz="1200"/>
                        <a:t> e libera o pedido para preparação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8331a50d_0_10"/>
          <p:cNvSpPr txBox="1"/>
          <p:nvPr>
            <p:ph type="title"/>
          </p:nvPr>
        </p:nvSpPr>
        <p:spPr>
          <a:xfrm>
            <a:off x="803082" y="36477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- 3/3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44" name="Google Shape;144;g13b8331a50d_0_10"/>
          <p:cNvGraphicFramePr/>
          <p:nvPr/>
        </p:nvGraphicFramePr>
        <p:xfrm>
          <a:off x="803082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1180100"/>
                <a:gridCol w="2190050"/>
                <a:gridCol w="4583100"/>
              </a:tblGrid>
              <a:tr h="38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gerar nota fiscal após uma venda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</a:t>
                      </a:r>
                      <a:r>
                        <a:rPr lang="pt-BR" sz="1200"/>
                        <a:t>caixa finaliza uma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gera a nota fiscal com os dados da venda efetuada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que o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caixa cancele uma venda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</a:t>
                      </a:r>
                      <a:r>
                        <a:rPr lang="pt-BR" sz="1200"/>
                        <a:t>caixa inicia uma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caixa seleciona para finalizar uma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finaliza a venda e permite que uma nova venda possa ser iniciada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deve permitir que os cozinheiros visualizem um pedido feito e possam iniciar o preparo do mesmo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/>
                        <a:t>O caixa finaliza uma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lista para os cozinheiros o pedido feito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cozinheiro seleciona para iniciar o preparo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exibe os dados do pedido que será preparado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RF11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que o cozinheiro finalize um preparo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cozinheiro inicia o preparo de um pedido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cozinheiro seleciona para finalizar o preparo do pedido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finaliza a venda e retorna para a listagem de pedidos em aberto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2"/>
          <p:cNvGraphicFramePr/>
          <p:nvPr/>
        </p:nvGraphicFramePr>
        <p:xfrm>
          <a:off x="826936" y="1017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129750"/>
                <a:gridCol w="6111800"/>
              </a:tblGrid>
              <a:tr h="4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4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ser intuitivo, </a:t>
                      </a:r>
                      <a:r>
                        <a:rPr lang="pt-BR" sz="1200"/>
                        <a:t>possuindo um tutorial guiado para aprendizado dos fluxos básicos, além de menus de ajuda para todas as funcionalidades.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</a:t>
                      </a:r>
                      <a:r>
                        <a:rPr lang="pt-BR" sz="1200"/>
                        <a:t>estar disponível durante 99% durante o horário de funcionamento do estabelecimento.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 integrar com um sistema de pagamento via cartão de crédito ou d</a:t>
                      </a:r>
                      <a:r>
                        <a:rPr lang="pt-BR" sz="1200"/>
                        <a:t>ébito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 sistema deve utilizar banco de dados PostgreSQL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2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Não Funcionais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850790" y="445025"/>
            <a:ext cx="798151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56" name="Google Shape;156;p2"/>
          <p:cNvGraphicFramePr/>
          <p:nvPr/>
        </p:nvGraphicFramePr>
        <p:xfrm>
          <a:off x="850790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42950"/>
                <a:gridCol w="5862625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UC1 - </a:t>
                      </a:r>
                      <a:r>
                        <a:rPr lang="pt-BR" sz="1350"/>
                        <a:t>Autenticar-se</a:t>
                      </a:r>
                      <a:r>
                        <a:rPr lang="pt-BR" sz="1350" u="none" cap="none" strike="noStrike"/>
                        <a:t>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Administrador, Operador de Caixa, Cozinheiro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deseja se autenticar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usuário acessa a funcionalidade de login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não pode estar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está </a:t>
                      </a: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 sz="1350" u="none" cap="none" strike="noStrike"/>
                        <a:t>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3"/>
          <p:cNvGraphicFramePr/>
          <p:nvPr/>
        </p:nvGraphicFramePr>
        <p:xfrm>
          <a:off x="842838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45000"/>
                <a:gridCol w="58685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inicia o sistema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acessa a página de login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preenche suas credenciais de acesso no sistema (login e senha)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clica em “entrar”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libera o acesso para o usuário</a:t>
                      </a:r>
                      <a:endParaRPr sz="135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 Sistema solicita para o usuário definir uma nova senha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5.1.1 Usuário preenche uma nova senha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5.1.2 Usuário seleciona para salvar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5.1.3 Sistema informa que a senha foi atualizada com sucesso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5.1.4 Sistema libera o acesso para o usuário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67" name="Google Shape;167;p4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49100"/>
                <a:gridCol w="58803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UC2 - Cadastrar novo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cadastrar um novo administrador ou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cadastro de usuários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Novo usuário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5"/>
          <p:cNvGraphicFramePr/>
          <p:nvPr/>
        </p:nvGraphicFramePr>
        <p:xfrm>
          <a:off x="858740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{6875C493-2793-47DA-B2C7-0C82A668008F}</a:tableStyleId>
              </a:tblPr>
              <a:tblGrid>
                <a:gridCol w="2040875"/>
                <a:gridCol w="58567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usuários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cadastrar um novo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preenche o nome e matrícula do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salvar o novo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realizado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gera uma senha temporária para que o administrador passe para o novo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copiar a senha temporária informada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voltar para o painel de controle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já existe um usuário cadastrado com a matrícula informada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Administrador seleciona para cancelar o cadastro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