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69DEBB-D27A-4051-9CEB-8E45761202E3}">
  <a:tblStyle styleId="{3A69DEBB-D27A-4051-9CEB-8E45761202E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5"/>
  </p:normalViewPr>
  <p:slideViewPr>
    <p:cSldViewPr snapToGrid="0">
      <p:cViewPr varScale="1">
        <p:scale>
          <a:sx n="148" d="100"/>
          <a:sy n="148" d="100"/>
        </p:scale>
        <p:origin x="11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755650" y="0"/>
            <a:ext cx="5950761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706411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958856" y="2571749"/>
            <a:ext cx="4138550" cy="17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079206" y="1701590"/>
            <a:ext cx="4018200" cy="87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rmAutofit/>
          </a:bodyPr>
          <a:lstStyle>
            <a:lvl1pPr lvl="0" algn="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15"/>
              <a:buNone/>
              <a:defRPr sz="1350" b="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/>
            </a:lvl2pPr>
            <a:lvl3pPr lvl="2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sz="1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3" name="Google Shape;23;p2"/>
          <p:cNvSpPr txBox="1"/>
          <p:nvPr/>
        </p:nvSpPr>
        <p:spPr>
          <a:xfrm>
            <a:off x="1643462" y="2447139"/>
            <a:ext cx="3117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>
            <a:spLocks noGrp="1"/>
          </p:cNvSpPr>
          <p:nvPr>
            <p:ph type="pic" idx="2"/>
          </p:nvPr>
        </p:nvSpPr>
        <p:spPr>
          <a:xfrm>
            <a:off x="5060296" y="2422"/>
            <a:ext cx="3472301" cy="514350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</p:sp>
      <p:sp>
        <p:nvSpPr>
          <p:cNvPr id="96" name="Google Shape;96;p11"/>
          <p:cNvSpPr txBox="1"/>
          <p:nvPr/>
        </p:nvSpPr>
        <p:spPr>
          <a:xfrm>
            <a:off x="1166015" y="845662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75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1478430" y="961839"/>
            <a:ext cx="2978240" cy="142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1477741" y="2387196"/>
            <a:ext cx="2978906" cy="178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500"/>
            </a:lvl1pPr>
            <a:lvl2pPr marL="914400" lvl="1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945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81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675"/>
              <a:buNone/>
              <a:defRPr sz="750"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dt" idx="10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ftr" idx="11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2"/>
          <p:cNvSpPr txBox="1"/>
          <p:nvPr/>
        </p:nvSpPr>
        <p:spPr>
          <a:xfrm>
            <a:off x="1645677" y="48091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75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1958857" y="606042"/>
            <a:ext cx="5965568" cy="80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1"/>
          </p:nvPr>
        </p:nvSpPr>
        <p:spPr>
          <a:xfrm rot="5400000">
            <a:off x="3504716" y="114570"/>
            <a:ext cx="2998371" cy="584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dt" idx="10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ftr" idx="11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 txBox="1"/>
          <p:nvPr/>
        </p:nvSpPr>
        <p:spPr>
          <a:xfrm rot="5400000">
            <a:off x="7752856" y="300504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75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 rot="5400000">
            <a:off x="5460433" y="2073466"/>
            <a:ext cx="3933095" cy="994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body" idx="1"/>
          </p:nvPr>
        </p:nvSpPr>
        <p:spPr>
          <a:xfrm rot="5400000">
            <a:off x="2476827" y="207544"/>
            <a:ext cx="3809651" cy="485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dt" idx="10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ftr" idx="11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2080199" y="1539087"/>
            <a:ext cx="5847405" cy="299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6" name="Google Shape;36;p4"/>
          <p:cNvSpPr txBox="1"/>
          <p:nvPr/>
        </p:nvSpPr>
        <p:spPr>
          <a:xfrm>
            <a:off x="1646207" y="48091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75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/>
          <p:nvPr/>
        </p:nvSpPr>
        <p:spPr>
          <a:xfrm>
            <a:off x="1643882" y="222193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75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957405" y="2360440"/>
            <a:ext cx="5967420" cy="106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2080477" y="1701590"/>
            <a:ext cx="5843948" cy="65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rmAutofit/>
          </a:bodyPr>
          <a:lstStyle>
            <a:lvl1pPr marL="457200" lvl="0" indent="-228600" algn="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15"/>
              <a:buNone/>
              <a:defRPr sz="135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957405" y="604363"/>
            <a:ext cx="5963238" cy="811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954031" y="1539087"/>
            <a:ext cx="2918970" cy="299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4999977" y="1539086"/>
            <a:ext cx="2920667" cy="2998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dt" idx="10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5" name="Google Shape;55;p6"/>
          <p:cNvSpPr txBox="1"/>
          <p:nvPr/>
        </p:nvSpPr>
        <p:spPr>
          <a:xfrm>
            <a:off x="1647129" y="480917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75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1645238" y="477318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75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957405" y="604364"/>
            <a:ext cx="5967420" cy="80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956964" y="1539086"/>
            <a:ext cx="2922350" cy="535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85"/>
              <a:buNone/>
              <a:defRPr sz="1650" b="0" cap="none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35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sz="1200" b="1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1956964" y="2138498"/>
            <a:ext cx="2920217" cy="230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3"/>
          </p:nvPr>
        </p:nvSpPr>
        <p:spPr>
          <a:xfrm>
            <a:off x="4999975" y="1539086"/>
            <a:ext cx="2924849" cy="535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85"/>
              <a:buNone/>
              <a:defRPr sz="1650" b="0" cap="none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35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sz="12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4"/>
          </p:nvPr>
        </p:nvSpPr>
        <p:spPr>
          <a:xfrm>
            <a:off x="4999976" y="2138498"/>
            <a:ext cx="2924849" cy="230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dt" idx="10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ftr" idx="11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ldNum" idx="12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dt" idx="10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ftr" idx="11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5" name="Google Shape;75;p8"/>
          <p:cNvSpPr txBox="1"/>
          <p:nvPr/>
        </p:nvSpPr>
        <p:spPr>
          <a:xfrm>
            <a:off x="1647129" y="48091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75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dt" idx="10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ftr" idx="11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 txBox="1"/>
          <p:nvPr/>
        </p:nvSpPr>
        <p:spPr>
          <a:xfrm>
            <a:off x="1165616" y="845662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75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1477743" y="961839"/>
            <a:ext cx="1998271" cy="1427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1"/>
          </p:nvPr>
        </p:nvSpPr>
        <p:spPr>
          <a:xfrm>
            <a:off x="3840115" y="604363"/>
            <a:ext cx="4084709" cy="393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2"/>
          </p:nvPr>
        </p:nvSpPr>
        <p:spPr>
          <a:xfrm>
            <a:off x="1477742" y="2389616"/>
            <a:ext cx="1998271" cy="178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945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81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675"/>
              <a:buNone/>
              <a:defRPr sz="750"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dt" idx="10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ftr" idx="11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123846" y="1578901"/>
            <a:ext cx="7020154" cy="356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" y="0"/>
            <a:ext cx="9142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0" y="0"/>
            <a:ext cx="723131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Arial"/>
              <a:buNone/>
              <a:defRPr sz="25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2080199" y="1539087"/>
            <a:ext cx="5847405" cy="299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4325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35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5752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121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7180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8607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945"/>
              <a:buFont typeface="Noto Sans Symbols"/>
              <a:buChar char="▪"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0035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0035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0035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0034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0034" algn="l" rtl="0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6"/>
              </a:buClr>
              <a:buSzPts val="810"/>
              <a:buFont typeface="Noto Sans Symbols"/>
              <a:buChar char="▪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721532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brielFVieira/PDV_Grupo5_Projeto_Softwa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ctrTitle"/>
          </p:nvPr>
        </p:nvSpPr>
        <p:spPr>
          <a:xfrm>
            <a:off x="1704414" y="607956"/>
            <a:ext cx="4138550" cy="10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6363"/>
              <a:buFont typeface="Arial"/>
              <a:buNone/>
            </a:pPr>
            <a:r>
              <a:rPr lang="pt-BR"/>
              <a:t>Ponto de Venda: </a:t>
            </a:r>
            <a:r>
              <a:rPr lang="pt-BR" sz="3300"/>
              <a:t>Caixa de Mercado</a:t>
            </a:r>
            <a:endParaRPr sz="3300"/>
          </a:p>
        </p:txBody>
      </p:sp>
      <p:sp>
        <p:nvSpPr>
          <p:cNvPr id="125" name="Google Shape;125;p14"/>
          <p:cNvSpPr txBox="1">
            <a:spLocks noGrp="1"/>
          </p:cNvSpPr>
          <p:nvPr>
            <p:ph type="subTitle" idx="1"/>
          </p:nvPr>
        </p:nvSpPr>
        <p:spPr>
          <a:xfrm>
            <a:off x="6742706" y="607956"/>
            <a:ext cx="2401294" cy="405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2000">
                <a:solidFill>
                  <a:srgbClr val="08664C"/>
                </a:solidFill>
              </a:rPr>
              <a:t>IC/UFF</a:t>
            </a:r>
            <a:endParaRPr/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800">
                <a:solidFill>
                  <a:srgbClr val="08664C"/>
                </a:solidFill>
              </a:rPr>
              <a:t>Projeto de Software</a:t>
            </a:r>
            <a:endParaRPr/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600">
              <a:solidFill>
                <a:srgbClr val="08664C"/>
              </a:solidFill>
            </a:endParaRP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600">
                <a:solidFill>
                  <a:srgbClr val="08664C"/>
                </a:solidFill>
              </a:rPr>
              <a:t>Professor: </a:t>
            </a:r>
            <a:endParaRPr/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600">
                <a:solidFill>
                  <a:srgbClr val="08664C"/>
                </a:solidFill>
              </a:rPr>
              <a:t>Paulo Figueiredo Pires</a:t>
            </a:r>
            <a:endParaRPr/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400">
              <a:solidFill>
                <a:srgbClr val="08664C"/>
              </a:solidFill>
            </a:endParaRP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400" b="1">
                <a:solidFill>
                  <a:srgbClr val="08664C"/>
                </a:solidFill>
              </a:rPr>
              <a:t>Grupo 5:</a:t>
            </a:r>
            <a:endParaRPr/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Gabriel Figueiredo Vieira</a:t>
            </a:r>
            <a:endParaRPr/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Jair de Lima Ribeiro</a:t>
            </a:r>
            <a:endParaRPr/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Marcio Bedran M. da Costa</a:t>
            </a:r>
            <a:endParaRPr/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Rodrigo dos Santos Carvalho </a:t>
            </a:r>
            <a:endParaRPr/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Thiago Rodrigues da Motta Fagundes</a:t>
            </a:r>
            <a:endParaRPr/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Victor Verdan Braga</a:t>
            </a:r>
            <a:endParaRPr/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Winne P. I. Domingues</a:t>
            </a:r>
            <a:endParaRPr/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600">
              <a:solidFill>
                <a:srgbClr val="08664C"/>
              </a:solidFill>
            </a:endParaRP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600">
                <a:solidFill>
                  <a:srgbClr val="08664C"/>
                </a:solidFill>
              </a:rPr>
              <a:t>2022.1</a:t>
            </a:r>
            <a:endParaRPr sz="1600">
              <a:solidFill>
                <a:srgbClr val="08664C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120"/>
          </a:p>
        </p:txBody>
      </p:sp>
      <p:sp>
        <p:nvSpPr>
          <p:cNvPr id="126" name="Google Shape;126;p14"/>
          <p:cNvSpPr txBox="1"/>
          <p:nvPr/>
        </p:nvSpPr>
        <p:spPr>
          <a:xfrm>
            <a:off x="764120" y="2571750"/>
            <a:ext cx="587601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Repositório do projeto: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GitHub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803082" y="445025"/>
            <a:ext cx="802921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76" name="Google Shape;176;p23"/>
          <p:cNvGraphicFramePr/>
          <p:nvPr/>
        </p:nvGraphicFramePr>
        <p:xfrm>
          <a:off x="803082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5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Nome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UC5 - Editar usuário cadastrado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Ator(es)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Administrador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Descrição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O administrador deseja editar o cadastro de um usuário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Referências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UC1, </a:t>
                      </a:r>
                      <a:r>
                        <a:rPr lang="pt-BR" sz="1350" u="none" strike="noStrike" cap="none"/>
                        <a:t>UC3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Gatilho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Acessar a funcionalidade de edição de usuários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Pré-condições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Administrador autenticado no sistema</a:t>
                      </a: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Usuário cadastrado no sistema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Pós-condições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Usuário editado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p24"/>
          <p:cNvGraphicFramePr/>
          <p:nvPr/>
        </p:nvGraphicFramePr>
        <p:xfrm>
          <a:off x="803082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5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principal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O administrador acessa a listagem de usuários</a:t>
                      </a: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O sistema retorna a listagem de usuários</a:t>
                      </a: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O administrador filtra pelo usuário desejado</a:t>
                      </a: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O sistema retorna uma listagem de usuários com base nos dados do filtro</a:t>
                      </a: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O administrador seleciona para editar o usuário desejado</a:t>
                      </a: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O sistema abre a tela de edição do usuário</a:t>
                      </a: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O administrador altera os dados que deseja no cadastro do usuário</a:t>
                      </a: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O administrador salva a edição dos dados</a:t>
                      </a: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O sistema retorna uma mensagem de sucesso para a edição realizada</a:t>
                      </a: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alternativo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818984" y="445025"/>
            <a:ext cx="8013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87" name="Google Shape;187;p25"/>
          <p:cNvGraphicFramePr/>
          <p:nvPr/>
        </p:nvGraphicFramePr>
        <p:xfrm>
          <a:off x="818984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5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Nome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UC6 - Registrar produto na venda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Ator(es)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Operador do caixa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Descrição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O operador deseja registrar um produto na venda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Referências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UC1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Gatilho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Acessar a funcionalidade de cadastro de venda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Pré-condições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Operador autenticado no sistema</a:t>
                      </a: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Produto cadastrado no sistema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Pós-condições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Produto registrado na venda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Google Shape;192;p26"/>
          <p:cNvGraphicFramePr/>
          <p:nvPr/>
        </p:nvGraphicFramePr>
        <p:xfrm>
          <a:off x="803082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5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principal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Operador inicia uma venda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Para cada produto operador digita o código do produto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Sistema adiciona os produtos a venda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Sistema prossegue para a finalização da venda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alternativo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title"/>
          </p:nvPr>
        </p:nvSpPr>
        <p:spPr>
          <a:xfrm>
            <a:off x="818984" y="445025"/>
            <a:ext cx="8013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98" name="Google Shape;198;p27"/>
          <p:cNvGraphicFramePr/>
          <p:nvPr/>
        </p:nvGraphicFramePr>
        <p:xfrm>
          <a:off x="818984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5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Nome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UC7 - Finalizar venda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Ator(es)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Operador do caixa, sistema de pagamento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Descrição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Operador deseja finalizar a venda e registrar o pagamento do cliente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Referências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UC1, </a:t>
                      </a:r>
                      <a:r>
                        <a:rPr lang="pt-BR" sz="1350" u="none" strike="noStrike" cap="none"/>
                        <a:t>UC6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Gatilho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Operador acessa a funcionalidade de finalizar venda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Pré-condições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Operador autenticado no sistema</a:t>
                      </a: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Produtos da venda em aberto já registrados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Pós-condições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Pagamento recebido</a:t>
                      </a: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Emissão da nota fiscal</a:t>
                      </a: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Registro da venda no sistema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Google Shape;203;p28"/>
          <p:cNvGraphicFramePr/>
          <p:nvPr/>
        </p:nvGraphicFramePr>
        <p:xfrm>
          <a:off x="811032" y="24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5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principal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Operador seleciona que deseja finalizar a venda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sistema solicita a forma de pagamento desejada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operador seleciona a opção “cartão de crédito/débito”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sistema envia para o sistema de pagamento os dados a respeito do valor da venda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sistema de pagamento informa ao sistema que a transação foi realizada com sucesso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sistema registra a saída dos produtos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sistema gera a nota fiscal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operador entrega a nota fiscal ao cliente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sistema informa que a venda foi concluída com sucesso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alternativo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3.1    O operador seleciona a opção “dinheiro”</a:t>
                      </a: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3.1.1 O operador registra no sistema a quantia entregue pelo cliente</a:t>
                      </a: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5.1    O pagamento é confirmado pelo operador</a:t>
                      </a: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5.1.1 O sistema informa que a quantia entregue é superior ao valor total da venda</a:t>
                      </a: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5.1.2 O sistema informa a quantia a ser estornada ao cliente</a:t>
                      </a: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803082" y="445025"/>
            <a:ext cx="802921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209" name="Google Shape;209;p29"/>
          <p:cNvGraphicFramePr/>
          <p:nvPr/>
        </p:nvGraphicFramePr>
        <p:xfrm>
          <a:off x="803082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5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Nome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UC8 - Remover um produto da venda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Ator(es)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Operador de caixa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Descrição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Operador de caixa deseja remover um produto adicionado na venda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Referências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UC7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Gatilho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Cliente solicita a remoção de um produto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Pré-condições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Produto adicionado na venda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Pós-condições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Produto seleciona removido da venda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Google Shape;214;p30"/>
          <p:cNvGraphicFramePr/>
          <p:nvPr/>
        </p:nvGraphicFramePr>
        <p:xfrm>
          <a:off x="826936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4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principal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Operador seleciona produto desejado</a:t>
                      </a:r>
                      <a:endParaRPr sz="1350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marca produto como selecionado</a:t>
                      </a:r>
                      <a:endParaRPr sz="1350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Operador seleciona opção de remover</a:t>
                      </a:r>
                      <a:endParaRPr sz="1350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/>
                        <a:t>Sistema remove produto selecionado</a:t>
                      </a:r>
                      <a:endParaRPr sz="1350"/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alternativo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818984" y="445025"/>
            <a:ext cx="8013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220" name="Google Shape;220;p31"/>
          <p:cNvGraphicFramePr/>
          <p:nvPr/>
        </p:nvGraphicFramePr>
        <p:xfrm>
          <a:off x="818984" y="1127000"/>
          <a:ext cx="7937350" cy="3197025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5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Nome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UC9 - Cancelar venda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Ator(es)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Operador do caixa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Descrição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Cliente deseja cancelar compra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Referências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UC7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Gatilho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Cliente solicita o cancelamento da venda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Pré-condições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Ter sido efetuado o registro de produtos na venda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Pós-condições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Venda cancelada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Google Shape;225;p32"/>
          <p:cNvGraphicFramePr/>
          <p:nvPr/>
        </p:nvGraphicFramePr>
        <p:xfrm>
          <a:off x="803082" y="525775"/>
          <a:ext cx="7953275" cy="42629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5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principal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Operador seleciona a opção de cancelar venda</a:t>
                      </a:r>
                      <a:endParaRPr sz="1350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apresenta tela de confirmação de cancelamento</a:t>
                      </a:r>
                      <a:endParaRPr sz="1350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Operador seleciona a opção de confirmar cancelamento</a:t>
                      </a:r>
                      <a:endParaRPr sz="1350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/>
                        <a:t>Sistema retorna mensagem de venda cancelada</a:t>
                      </a:r>
                      <a:endParaRPr sz="135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alternativo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3.1	Operador seleciona a opção de voltar</a:t>
                      </a:r>
                      <a:endParaRPr sz="135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3.1.1 Sistema retorna para a tela de venda</a:t>
                      </a:r>
                      <a:endParaRPr sz="135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850790" y="445025"/>
            <a:ext cx="79815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32" name="Google Shape;132;p15"/>
          <p:cNvGraphicFramePr/>
          <p:nvPr/>
        </p:nvGraphicFramePr>
        <p:xfrm>
          <a:off x="850790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Nome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UC1 - Usuário se autentica no sistema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Ator(es)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Administrador, Operador de Caixa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Descrição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Usuário deseja se autenticar no sistema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Referências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Gatilho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O usuário acessa a funcionalidade de login no sistema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Pré-condições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Usuário não pode estar autenticado no sistema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Pós-condições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Usuário está </a:t>
                      </a: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autenticado </a:t>
                      </a:r>
                      <a:r>
                        <a:rPr lang="pt-BR" sz="1350" u="none" strike="noStrike" cap="none"/>
                        <a:t>no sistema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>
            <a:spLocks noGrp="1"/>
          </p:cNvSpPr>
          <p:nvPr>
            <p:ph type="title"/>
          </p:nvPr>
        </p:nvSpPr>
        <p:spPr>
          <a:xfrm>
            <a:off x="803082" y="445025"/>
            <a:ext cx="802921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Requisitos Funcionais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231" name="Google Shape;231;p33"/>
          <p:cNvGraphicFramePr/>
          <p:nvPr>
            <p:extLst>
              <p:ext uri="{D42A27DB-BD31-4B8C-83A1-F6EECF244321}">
                <p14:modId xmlns:p14="http://schemas.microsoft.com/office/powerpoint/2010/main" val="957513800"/>
              </p:ext>
            </p:extLst>
          </p:nvPr>
        </p:nvGraphicFramePr>
        <p:xfrm>
          <a:off x="803082" y="1198125"/>
          <a:ext cx="7953250" cy="240021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118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ID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Especificação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Teste de Validação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/>
                        <a:t>RF1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 dirty="0">
                          <a:solidFill>
                            <a:schemeClr val="dk1"/>
                          </a:solidFill>
                        </a:rPr>
                        <a:t>O sistema deve permitir a autenticação de usuários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 dirty="0"/>
                        <a:t>O usuário acessa o sistema</a:t>
                      </a:r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 dirty="0"/>
                        <a:t>O usuário acessa a área de login</a:t>
                      </a: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200" u="none" strike="noStrike" cap="none" dirty="0"/>
                        <a:t>O usuário preenche suas credenciais</a:t>
                      </a:r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 dirty="0"/>
                        <a:t>O usuário se autentica com sucesso no sistema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/>
                        <a:t>RF2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>
                          <a:solidFill>
                            <a:schemeClr val="dk1"/>
                          </a:solidFill>
                        </a:rPr>
                        <a:t>O sistema deve permitir o cadastro de produtos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 dirty="0"/>
                        <a:t>O administrador cadastra um produto</a:t>
                      </a:r>
                      <a:endParaRPr sz="1200" u="none" strike="noStrike" cap="none" dirty="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 dirty="0"/>
                        <a:t>O administrador verifica se o produto cadastrado aparece na listagem de produtos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818984" y="445025"/>
            <a:ext cx="8013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Requisitos Funcionais - continuação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237" name="Google Shape;237;p34"/>
          <p:cNvGraphicFramePr/>
          <p:nvPr/>
        </p:nvGraphicFramePr>
        <p:xfrm>
          <a:off x="818984" y="1198125"/>
          <a:ext cx="7937350" cy="386322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117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ID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Especificação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Teste de Validação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/>
                        <a:t>RF3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>
                          <a:solidFill>
                            <a:schemeClr val="dk1"/>
                          </a:solidFill>
                        </a:rPr>
                        <a:t>O sistema deve permitir cadastro de usuários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/>
                        <a:t>O administrador cadastra um usuário</a:t>
                      </a:r>
                      <a:endParaRPr sz="1200" u="none" strike="noStrike" cap="none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/>
                        <a:t>O administrador verifica que o usuário cadastrado aparece na listagem de usuários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/>
                        <a:t>RF4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 u="none" strike="noStrike" cap="none">
                          <a:solidFill>
                            <a:schemeClr val="dk1"/>
                          </a:solidFill>
                        </a:rPr>
                        <a:t>O sistema deve registrar vendas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/>
                        <a:t>O operador inicia uma venda</a:t>
                      </a:r>
                      <a:endParaRPr sz="1200" u="none" strike="noStrike" cap="none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/>
                        <a:t>O operador registra um produto na venda</a:t>
                      </a:r>
                      <a:endParaRPr sz="1200" u="none" strike="noStrike" cap="none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/>
                        <a:t>O operador confirma a inclusão do produto na venda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/>
                        <a:t>RF5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>
                          <a:solidFill>
                            <a:schemeClr val="dk1"/>
                          </a:solidFill>
                        </a:rPr>
                        <a:t>O sistema deve finalizar as vendas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/>
                        <a:t>O operador seleciona para finalizar uma venda previamente iniciada</a:t>
                      </a:r>
                      <a:endParaRPr sz="1200" u="none" strike="noStrike" cap="none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/>
                        <a:t>O operador segue pelas etapas de seleção da forma de pagamento e confirma o mesmo</a:t>
                      </a:r>
                      <a:endParaRPr sz="1200" u="none" strike="noStrike" cap="none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/>
                        <a:t>O operador verifica que a venda foi finalizada e a nota fiscal gerada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" name="Google Shape;242;p35"/>
          <p:cNvGraphicFramePr/>
          <p:nvPr>
            <p:extLst>
              <p:ext uri="{D42A27DB-BD31-4B8C-83A1-F6EECF244321}">
                <p14:modId xmlns:p14="http://schemas.microsoft.com/office/powerpoint/2010/main" val="1894189120"/>
              </p:ext>
            </p:extLst>
          </p:nvPr>
        </p:nvGraphicFramePr>
        <p:xfrm>
          <a:off x="826936" y="923026"/>
          <a:ext cx="8248053" cy="4220475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1223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2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2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935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 u="none" strike="noStrike" cap="none"/>
                        <a:t>ID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Especificação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Teste de Validação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07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/>
                        <a:t>RNF1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/>
                        <a:t>O sistema deve ser intuitivo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 dirty="0"/>
                        <a:t>O usuário utiliza o sistema sem ou com pouco treinamento</a:t>
                      </a:r>
                      <a:endParaRPr dirty="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 dirty="0"/>
                        <a:t>Em caso de dúvidas, o usuário consegue ajuda na interface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9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/>
                        <a:t>RNF2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/>
                        <a:t>O sistema deve funcionar durante todo o expediente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 dirty="0"/>
                        <a:t>O usuário acessa o sistema durante todo o expediente da empresa</a:t>
                      </a:r>
                      <a:endParaRPr dirty="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 dirty="0"/>
                        <a:t>O usuário não percebe interrupções ou congestionamentos por pelo menos 99% do dia de uso ([</a:t>
                      </a:r>
                      <a:r>
                        <a:rPr lang="pt-BR" sz="1200" u="none" strike="noStrike" cap="none" dirty="0" err="1"/>
                        <a:t>int&amp;cong</a:t>
                      </a:r>
                      <a:r>
                        <a:rPr lang="pt-BR" sz="1200" u="none" strike="noStrike" cap="none" dirty="0"/>
                        <a:t>] &lt; 9min)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57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/>
                        <a:t>RNF3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/>
                        <a:t>O sistema deve se integrar com um sistema de pagamento via cartão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 dirty="0"/>
                        <a:t>O operador seleciona a opção de pagamento via cartão</a:t>
                      </a:r>
                      <a:endParaRPr sz="1200" u="none" strike="noStrike" cap="none" dirty="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 dirty="0"/>
                        <a:t>A transação via cartão é concluída com sucesso</a:t>
                      </a:r>
                      <a:endParaRPr sz="1200" u="none" strike="noStrike" cap="none" dirty="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 dirty="0"/>
                        <a:t>O sistema registra a finalização da venda através da opção de pagamento selecionada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3" name="Google Shape;243;p35"/>
          <p:cNvSpPr txBox="1">
            <a:spLocks noGrp="1"/>
          </p:cNvSpPr>
          <p:nvPr>
            <p:ph type="title"/>
          </p:nvPr>
        </p:nvSpPr>
        <p:spPr>
          <a:xfrm>
            <a:off x="826936" y="445025"/>
            <a:ext cx="80053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Requisitos Não Funcionais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Google Shape;137;p16"/>
          <p:cNvGraphicFramePr/>
          <p:nvPr/>
        </p:nvGraphicFramePr>
        <p:xfrm>
          <a:off x="842838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4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principal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Usuário inicia sistema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Usuário acessa página de login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Usuário </a:t>
                      </a:r>
                      <a:r>
                        <a:rPr lang="pt-BR" sz="1350" u="none" strike="noStrike" cap="none"/>
                        <a:t>preenche suas credenciais de acesso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Usuário </a:t>
                      </a:r>
                      <a:r>
                        <a:rPr lang="pt-BR" sz="1350" u="none" strike="noStrike" cap="none"/>
                        <a:t>clica em entrar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Sistema libera acesso para o usuário</a:t>
                      </a:r>
                      <a:endParaRPr sz="1350" u="none" strike="noStrike" cap="none"/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alternativo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826936" y="445025"/>
            <a:ext cx="80053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43" name="Google Shape;143;p17"/>
          <p:cNvGraphicFramePr/>
          <p:nvPr/>
        </p:nvGraphicFramePr>
        <p:xfrm>
          <a:off x="826936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4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Nome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UC2 - Cadastrar produto no sistema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Ator(es)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Administrador do sistema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Descrição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O administrador deseja cadastrar no sistema os produtos disponíveis em seu negócio.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Referências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UC1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Gatilho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Acessar a funcionalidade de cadastro de produtos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Pré-condições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Administrador autenticado no sistema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Pós-condições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Produto cadastrado no sistema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18"/>
          <p:cNvGraphicFramePr/>
          <p:nvPr/>
        </p:nvGraphicFramePr>
        <p:xfrm>
          <a:off x="858740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4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principal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Administrador acessa a área de cadastro de produtos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Administrador seleciona para cadastrar um novo produto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Administrador preenche os dados do produto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Administrador salva o produto preenchido 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sistema informa que o cadastro foi realizado com sucesso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alternativo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2.1</a:t>
                      </a:r>
                      <a:r>
                        <a:rPr lang="pt-BR" sz="1350" u="none" strike="noStrike" cap="none"/>
                        <a:t>     O sistema informa que o código do produto que se deseja cadastrar já foi cadastrado previamente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 u="none" strike="noStrike" cap="none"/>
                        <a:t>2.1.1  O administrador cancela o cadastro do produto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826936" y="445025"/>
            <a:ext cx="80053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54" name="Google Shape;154;p19"/>
          <p:cNvGraphicFramePr/>
          <p:nvPr/>
        </p:nvGraphicFramePr>
        <p:xfrm>
          <a:off x="826936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4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Nome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UC3 - Editar produto cadastrado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Ator(es)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Administrador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Descrição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O administrador deseja editar o cadastro de um produto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Referências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UC1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Gatilho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Acessar a funcionalidade de edição de produto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Pré-condições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Administrador logado no sistema</a:t>
                      </a: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Produto cadastrado no sistema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Pós-condições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Produto editado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Google Shape;159;p20"/>
          <p:cNvGraphicFramePr/>
          <p:nvPr/>
        </p:nvGraphicFramePr>
        <p:xfrm>
          <a:off x="826936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4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principal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administrador acessa a listagem de produtos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sistema retorna a listagem de produtos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administrador filtra pelo produto desejado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sistema retorna uma listagem de produtos com base nos dados do filtro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administrador seleciona para editar o produto desejado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sistema abre a tela de edição do produto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administrador altera os dados que deseja no cadastro do produto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administrador salva a edição dos dados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sistema retorna uma mensagem de sucesso para a edição realizada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alternativo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811032" y="445025"/>
            <a:ext cx="80212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65" name="Google Shape;165;p21"/>
          <p:cNvGraphicFramePr/>
          <p:nvPr/>
        </p:nvGraphicFramePr>
        <p:xfrm>
          <a:off x="811032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5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Nome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UC4 - Cadastrar novo usuário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Ator(es)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Administrador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Descrição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O administrador deseja cadastrar um novo administrador ou operador de caixa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Referências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UC1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Gatilho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Acessar a funcionalidade de cadastro de usuários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Pré-condições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Administrador autenticado no sistema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Pós-condições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Novo usuário cadastrado no sistema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2"/>
          <p:cNvGraphicFramePr/>
          <p:nvPr/>
        </p:nvGraphicFramePr>
        <p:xfrm>
          <a:off x="811032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5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principal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Administrador acessa a área de cadastro de usuários</a:t>
                      </a: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Administrador seleciona para cadastrar um novo usuário</a:t>
                      </a: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Administrador preenche os dados do usuário</a:t>
                      </a: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Administrador salva o usuário</a:t>
                      </a: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O sistema informa que o cadastro foi realizado com sucesso</a:t>
                      </a: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alternativo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Madison">
      <a:dk1>
        <a:srgbClr val="000000"/>
      </a:dk1>
      <a:lt1>
        <a:srgbClr val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1347</Words>
  <Application>Microsoft Macintosh PowerPoint</Application>
  <PresentationFormat>Apresentação na tela (16:9)</PresentationFormat>
  <Paragraphs>290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Noto Sans Symbols</vt:lpstr>
      <vt:lpstr>Madison</vt:lpstr>
      <vt:lpstr>Ponto de Venda: Caixa de Mercado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Requisitos Funcionais</vt:lpstr>
      <vt:lpstr>Requisitos Funcionais - continuação</vt:lpstr>
      <vt:lpstr>Requisitos Não Funcionais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Ponto de Venda: Caixa de Mercado</dc:title>
  <cp:lastModifiedBy>Winne Domingues</cp:lastModifiedBy>
  <cp:revision>1</cp:revision>
  <dcterms:modified xsi:type="dcterms:W3CDTF">2022-04-27T22:33:40Z</dcterms:modified>
</cp:coreProperties>
</file>