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77"/>
  </p:notesMasterIdLst>
  <p:handoutMasterIdLst>
    <p:handoutMasterId r:id="rId78"/>
  </p:handoutMasterIdLst>
  <p:sldIdLst>
    <p:sldId id="256" r:id="rId5"/>
    <p:sldId id="257" r:id="rId6"/>
    <p:sldId id="259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62" r:id="rId16"/>
    <p:sldId id="277" r:id="rId17"/>
    <p:sldId id="278" r:id="rId18"/>
    <p:sldId id="279" r:id="rId19"/>
    <p:sldId id="280" r:id="rId20"/>
    <p:sldId id="281" r:id="rId21"/>
    <p:sldId id="263" r:id="rId22"/>
    <p:sldId id="265" r:id="rId23"/>
    <p:sldId id="266" r:id="rId24"/>
    <p:sldId id="267" r:id="rId25"/>
    <p:sldId id="268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1" r:id="rId45"/>
    <p:sldId id="300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260" r:id="rId76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14BC708E-A0A1-4102-88E4-E75128B4E51E}">
      <dgm:prSet/>
      <dgm:spPr/>
      <dgm:t>
        <a:bodyPr rtlCol="0"/>
        <a:lstStyle/>
        <a:p>
          <a:pPr rtl="0">
            <a:lnSpc>
              <a:spcPct val="100000"/>
            </a:lnSpc>
          </a:pPr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solidFill>
                <a:schemeClr val="bg1"/>
              </a:solidFill>
            </a:rPr>
            <a:t>Utilizar </a:t>
          </a:r>
          <a:r>
            <a:rPr lang="pt-BR" dirty="0" err="1">
              <a:solidFill>
                <a:schemeClr val="bg1"/>
              </a:solidFill>
            </a:rPr>
            <a:t>Strace</a:t>
          </a:r>
          <a:r>
            <a:rPr lang="pt-BR" dirty="0">
              <a:solidFill>
                <a:schemeClr val="bg1"/>
              </a:solidFill>
            </a:rPr>
            <a:t> e Time</a:t>
          </a: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B633A646-2062-4841-AF18-847B074C6716}">
      <dgm:prSet custT="1"/>
      <dgm:spPr>
        <a:noFill/>
      </dgm:spPr>
      <dgm:t>
        <a:bodyPr rtlCol="0"/>
        <a:lstStyle/>
        <a:p>
          <a:pPr rtl="0">
            <a:lnSpc>
              <a:spcPct val="100000"/>
            </a:lnSpc>
          </a:pPr>
          <a:endParaRPr lang="pt-BR" sz="2000" noProof="0" dirty="0">
            <a:ln>
              <a:noFill/>
            </a:ln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 custLinFactNeighborX="-5708" custLinFactNeighborY="-968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163112" custScaleY="136214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  <dgm:extLst/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149442" custScaleY="129650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  <dgm:extLst/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145512" custScaleY="154765"/>
      <dgm:spPr>
        <a:blipFill>
          <a:blip xmlns:r="http://schemas.openxmlformats.org/officeDocument/2006/relationships" r:embed="rId2"/>
          <a:srcRect/>
          <a:stretch>
            <a:fillRect l="-3000" r="-3000"/>
          </a:stretch>
        </a:blipFill>
        <a:ln>
          <a:noFill/>
        </a:ln>
      </dgm:spPr>
      <dgm:extLst/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14BC708E-A0A1-4102-88E4-E75128B4E51E}">
      <dgm:prSet/>
      <dgm:spPr/>
      <dgm:t>
        <a:bodyPr rtlCol="0"/>
        <a:lstStyle/>
        <a:p>
          <a:pPr>
            <a:lnSpc>
              <a:spcPct val="100000"/>
            </a:lnSpc>
          </a:pPr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B633A646-2062-4841-AF18-847B074C6716}">
      <dgm:prSet custT="1"/>
      <dgm:spPr>
        <a:noFill/>
      </dgm:spPr>
      <dgm:t>
        <a:bodyPr rtlCol="0"/>
        <a:lstStyle/>
        <a:p>
          <a:pPr>
            <a:lnSpc>
              <a:spcPct val="100000"/>
            </a:lnSpc>
          </a:pPr>
          <a:endParaRPr lang="pt-BR" sz="2000" noProof="0" dirty="0">
            <a:ln>
              <a:noFill/>
            </a:ln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2" custLinFactNeighborX="-5708" custLinFactNeighborY="-968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2" custScaleX="163112" custScaleY="136214"/>
      <dgm:spPr>
        <a:blipFill>
          <a:blip xmlns:r="http://schemas.openxmlformats.org/officeDocument/2006/relationships" r:embed="rId1"/>
          <a:srcRect/>
          <a:stretch>
            <a:fillRect l="-34000" r="-34000"/>
          </a:stretch>
        </a:blipFill>
        <a:ln>
          <a:noFill/>
        </a:ln>
      </dgm:spPr>
      <dgm:extLst/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2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2" custLinFactNeighborX="973" custLinFactNeighborY="-6324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2" custScaleX="149442" custScaleY="141599" custLinFactNeighborX="3236" custLinFactNeighborY="-11446"/>
      <dgm:spPr>
        <a:blipFill>
          <a:blip xmlns:r="http://schemas.openxmlformats.org/officeDocument/2006/relationships" r:embed="rId2"/>
          <a:srcRect/>
          <a:stretch>
            <a:fillRect t="-8000" b="-8000"/>
          </a:stretch>
        </a:blipFill>
        <a:ln>
          <a:noFill/>
        </a:ln>
      </dgm:spPr>
      <dgm:extLst/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0"/>
          <a:ext cx="5448852" cy="1369057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176528" y="172280"/>
          <a:ext cx="1228203" cy="1025666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581260" y="585"/>
          <a:ext cx="3867591" cy="1369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892" tIns="144892" rIns="144892" bIns="144892" numCol="1" spcCol="1270" rtlCol="0" anchor="ctr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000" kern="1200" noProof="0" dirty="0">
            <a:ln>
              <a:noFill/>
            </a:ln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581260" y="585"/>
        <a:ext cx="3867591" cy="1369057"/>
      </dsp:txXfrm>
    </dsp:sp>
    <dsp:sp modelId="{79919C57-A32A-40F6-B106-B4E0CE644E4C}">
      <dsp:nvSpPr>
        <dsp:cNvPr id="0" name=""/>
        <dsp:cNvSpPr/>
      </dsp:nvSpPr>
      <dsp:spPr>
        <a:xfrm>
          <a:off x="0" y="1711906"/>
          <a:ext cx="5448852" cy="1369057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227995" y="1908314"/>
          <a:ext cx="1125270" cy="97624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581260" y="1711906"/>
          <a:ext cx="3867591" cy="1369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892" tIns="144892" rIns="144892" bIns="144892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581260" y="1711906"/>
        <a:ext cx="3867591" cy="1369057"/>
      </dsp:txXfrm>
    </dsp:sp>
    <dsp:sp modelId="{436A8B1C-2D30-44BB-9150-7099503C8960}">
      <dsp:nvSpPr>
        <dsp:cNvPr id="0" name=""/>
        <dsp:cNvSpPr/>
      </dsp:nvSpPr>
      <dsp:spPr>
        <a:xfrm>
          <a:off x="0" y="3423227"/>
          <a:ext cx="5448852" cy="1369057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242791" y="3525080"/>
          <a:ext cx="1095678" cy="1165351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l="-3000" r="-3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581260" y="3423227"/>
          <a:ext cx="3867591" cy="1369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892" tIns="144892" rIns="144892" bIns="14489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>
              <a:solidFill>
                <a:schemeClr val="bg1"/>
              </a:solidFill>
            </a:rPr>
            <a:t>Utilizar </a:t>
          </a:r>
          <a:r>
            <a:rPr lang="pt-BR" sz="2500" kern="1200" dirty="0" err="1">
              <a:solidFill>
                <a:schemeClr val="bg1"/>
              </a:solidFill>
            </a:rPr>
            <a:t>Strace</a:t>
          </a:r>
          <a:r>
            <a:rPr lang="pt-BR" sz="2500" kern="1200" dirty="0">
              <a:solidFill>
                <a:schemeClr val="bg1"/>
              </a:solidFill>
            </a:rPr>
            <a:t> e Time</a:t>
          </a:r>
        </a:p>
      </dsp:txBody>
      <dsp:txXfrm>
        <a:off x="1581260" y="3423227"/>
        <a:ext cx="3867591" cy="13690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764922"/>
          <a:ext cx="5448852" cy="1437861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185400" y="959165"/>
          <a:ext cx="1289928" cy="1077212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34000" r="-34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60729" y="778841"/>
          <a:ext cx="3788122" cy="1437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174" tIns="152174" rIns="152174" bIns="152174" numCol="1" spcCol="1270" rtlCol="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000" kern="1200" noProof="0" dirty="0">
            <a:ln>
              <a:noFill/>
            </a:ln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60729" y="778841"/>
        <a:ext cx="3788122" cy="1437861"/>
      </dsp:txXfrm>
    </dsp:sp>
    <dsp:sp modelId="{79919C57-A32A-40F6-B106-B4E0CE644E4C}">
      <dsp:nvSpPr>
        <dsp:cNvPr id="0" name=""/>
        <dsp:cNvSpPr/>
      </dsp:nvSpPr>
      <dsp:spPr>
        <a:xfrm>
          <a:off x="0" y="2485237"/>
          <a:ext cx="5448852" cy="143786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265044" y="2644681"/>
          <a:ext cx="1181822" cy="1119798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t="-8000" b="-8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60729" y="2576167"/>
          <a:ext cx="3788122" cy="1437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174" tIns="152174" rIns="152174" bIns="152174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660729" y="2576167"/>
        <a:ext cx="3788122" cy="1437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Ícones"/>
  <dgm:desc val="Use para mostrar uma série de recursos visuais de cima para baixo com o nível 1 ou nível 1 e nível 2 de texto agrupados em uma forma. Funciona melhor com ícones ou imagens pequenas com descrições mais lon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Ícones"/>
  <dgm:desc val="Use para mostrar uma série de recursos visuais de cima para baixo com o nível 1 ou nível 1 e nível 2 de texto agrupados em uma forma. Funciona melhor com ícones ou imagens pequenas com descrições mais lon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3B479-B86F-4B3B-92CC-A65D21022A71}" type="datetime1">
              <a:rPr lang="pt-BR" smtClean="0"/>
              <a:t>22/07/2021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53290-F0ED-46B1-B74B-2F3871D103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1477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89ABE-C638-43EB-8FF2-1C40E4E3A55D}" type="datetime1">
              <a:rPr lang="pt-BR" smtClean="0"/>
              <a:pPr/>
              <a:t>22/07/2021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Editar estilos de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69BF2-40CB-4D1C-9AF8-B52A60A65A50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84546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9656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42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3846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72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3894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6381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3172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7005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9933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9703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9199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0941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38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5122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A70E9B-807F-4AE6-92CC-96282D5E7311}" type="datetime1">
              <a:rPr lang="pt-BR" noProof="0" smtClean="0"/>
              <a:t>22/07/2021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190B64-7C24-4AC5-981A-18293759B464}" type="datetime1">
              <a:rPr lang="pt-BR" noProof="0" smtClean="0"/>
              <a:t>22/07/2021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B21156-01AE-471C-8785-A0104C41415F}" type="datetime1">
              <a:rPr lang="pt-BR" noProof="0" smtClean="0"/>
              <a:t>22/07/2021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C79FE1-4EE1-4F09-AF1C-ADB867A4DDB7}" type="datetime1">
              <a:rPr lang="pt-BR" noProof="0" smtClean="0"/>
              <a:t>22/07/2021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32E7D4-C3C8-491E-AF18-B3F00DDC0614}" type="datetime1">
              <a:rPr lang="pt-BR" noProof="0" smtClean="0"/>
              <a:t>22/07/2021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6D9EE8-2544-4943-81D3-517B336FA10A}" type="datetime1">
              <a:rPr lang="pt-BR" noProof="0" smtClean="0"/>
              <a:t>22/07/2021</a:t>
            </a:fld>
            <a:endParaRPr lang="pt-BR" noProof="0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952E2D-6498-45E7-A8E3-132689DDCE1E}" type="datetime1">
              <a:rPr lang="pt-BR" noProof="0" smtClean="0"/>
              <a:t>22/07/2021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0953FF-B44C-4032-BE08-263E004F48D0}" type="datetime1">
              <a:rPr lang="pt-BR" noProof="0" smtClean="0"/>
              <a:t>22/07/2021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1CED91-10F8-4F28-862B-FD4E3A97170A}" type="datetime1">
              <a:rPr lang="pt-BR" noProof="0" smtClean="0"/>
              <a:t>22/07/2021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CFC77E-2AA3-4152-A54C-74981BE28E55}" type="datetime1">
              <a:rPr lang="pt-BR" noProof="0" smtClean="0"/>
              <a:t>22/07/2021</a:t>
            </a:fld>
            <a:endParaRPr lang="pt-BR" noProof="0" dirty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 rtl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8EC681D4-C3A8-4CE6-91AF-0785B228C7CF}" type="datetime1">
              <a:rPr lang="pt-BR" noProof="0" smtClean="0"/>
              <a:t>22/07/2021</a:t>
            </a:fld>
            <a:endParaRPr lang="pt-BR" noProof="0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CB6EA007-E4DD-442B-86B0-09BBF9FC84DB}" type="datetime1">
              <a:rPr lang="pt-BR" noProof="0" smtClean="0"/>
              <a:t>22/07/2021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530" y="1219200"/>
            <a:ext cx="5910470" cy="2606059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pt-BR" sz="3000" dirty="0">
                <a:solidFill>
                  <a:schemeClr val="tx1"/>
                </a:solidFill>
              </a:rPr>
              <a:t>Chamadas ao sistema, produtor-CONSUMIDOR E simulador de memória virtual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096" y="3981814"/>
            <a:ext cx="4867258" cy="2458743"/>
          </a:xfrm>
        </p:spPr>
        <p:txBody>
          <a:bodyPr rtlCol="0">
            <a:normAutofit/>
          </a:bodyPr>
          <a:lstStyle/>
          <a:p>
            <a:pPr rtl="0"/>
            <a:r>
              <a:rPr lang="pt-BR" sz="2400" dirty="0">
                <a:solidFill>
                  <a:schemeClr val="tx1"/>
                </a:solidFill>
              </a:rPr>
              <a:t>Grupo 1 – Sistemas Operacionais</a:t>
            </a:r>
          </a:p>
          <a:p>
            <a:pPr rtl="0"/>
            <a:r>
              <a:rPr lang="en-US" sz="2800" dirty="0" err="1">
                <a:solidFill>
                  <a:schemeClr val="tx1"/>
                </a:solidFill>
              </a:rPr>
              <a:t>Aguimar</a:t>
            </a:r>
            <a:r>
              <a:rPr lang="en-US" sz="2800" dirty="0">
                <a:solidFill>
                  <a:schemeClr val="tx1"/>
                </a:solidFill>
              </a:rPr>
              <a:t> Ribeiro Júnior</a:t>
            </a:r>
          </a:p>
          <a:p>
            <a:pPr rtl="0"/>
            <a:r>
              <a:rPr lang="en-US" sz="2800" dirty="0" err="1">
                <a:solidFill>
                  <a:schemeClr val="tx1"/>
                </a:solidFill>
              </a:rPr>
              <a:t>Fabíola</a:t>
            </a:r>
            <a:r>
              <a:rPr lang="en-US" sz="2800" dirty="0">
                <a:solidFill>
                  <a:schemeClr val="tx1"/>
                </a:solidFill>
              </a:rPr>
              <a:t> Malta Fleury</a:t>
            </a:r>
          </a:p>
          <a:p>
            <a:pPr rtl="0"/>
            <a:r>
              <a:rPr lang="en-US" sz="2800" dirty="0">
                <a:solidFill>
                  <a:schemeClr val="tx1"/>
                </a:solidFill>
              </a:rPr>
              <a:t>Gabriel </a:t>
            </a:r>
            <a:r>
              <a:rPr lang="en-US" sz="2800" dirty="0" err="1">
                <a:solidFill>
                  <a:schemeClr val="tx1"/>
                </a:solidFill>
              </a:rPr>
              <a:t>Souto</a:t>
            </a:r>
            <a:r>
              <a:rPr lang="en-US" sz="2800" dirty="0">
                <a:solidFill>
                  <a:schemeClr val="tx1"/>
                </a:solidFill>
              </a:rPr>
              <a:t> Ferrante</a:t>
            </a:r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5" name="Imagem 4" descr="Números de negociações financeira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AC34B0A-9D9C-4EC2-B7FA-7B8F01B46C59}"/>
              </a:ext>
            </a:extLst>
          </p:cNvPr>
          <p:cNvSpPr/>
          <p:nvPr/>
        </p:nvSpPr>
        <p:spPr>
          <a:xfrm>
            <a:off x="5025642" y="0"/>
            <a:ext cx="17331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pt-BR" sz="4000" dirty="0" err="1">
                <a:solidFill>
                  <a:schemeClr val="dk1"/>
                </a:solidFill>
              </a:rPr>
              <a:t>mkdir</a:t>
            </a:r>
            <a:r>
              <a:rPr lang="pt-BR" sz="4000" dirty="0">
                <a:solidFill>
                  <a:schemeClr val="dk1"/>
                </a:solidFill>
              </a:rPr>
              <a:t>()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D7C32B-3A41-4056-BD27-F0236E3F9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291" y="1475692"/>
            <a:ext cx="6755417" cy="445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5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EBE6EE8-11AC-45E3-AE59-84A9C11CF951}"/>
              </a:ext>
            </a:extLst>
          </p:cNvPr>
          <p:cNvSpPr/>
          <p:nvPr/>
        </p:nvSpPr>
        <p:spPr>
          <a:xfrm>
            <a:off x="4478603" y="0"/>
            <a:ext cx="35189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pt-BR" sz="4000" dirty="0">
                <a:solidFill>
                  <a:schemeClr val="dk1"/>
                </a:solidFill>
              </a:rPr>
              <a:t>open() e </a:t>
            </a:r>
            <a:r>
              <a:rPr lang="pt-BR" sz="4000" dirty="0" err="1">
                <a:solidFill>
                  <a:schemeClr val="dk1"/>
                </a:solidFill>
              </a:rPr>
              <a:t>write</a:t>
            </a:r>
            <a:r>
              <a:rPr lang="pt-BR" sz="4000" dirty="0">
                <a:solidFill>
                  <a:schemeClr val="dk1"/>
                </a:solidFill>
              </a:rPr>
              <a:t>()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41EDDC-09C1-4679-B8F4-BC971FC3D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283" y="707886"/>
            <a:ext cx="8959552" cy="615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88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n-US" dirty="0">
                <a:solidFill>
                  <a:srgbClr val="FFFFFF"/>
                </a:solidFill>
              </a:rPr>
              <a:t>PROGRAMAS BOUND</a:t>
            </a:r>
            <a:endParaRPr lang="pt-BR" dirty="0">
              <a:solidFill>
                <a:srgbClr val="FFFFFF"/>
              </a:solidFill>
            </a:endParaRP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3FE8A2E2-D587-49F2-86DF-CD4025A6A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466292"/>
              </p:ext>
            </p:extLst>
          </p:nvPr>
        </p:nvGraphicFramePr>
        <p:xfrm>
          <a:off x="5297763" y="2867011"/>
          <a:ext cx="6250770" cy="1123977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125385">
                  <a:extLst>
                    <a:ext uri="{9D8B030D-6E8A-4147-A177-3AD203B41FA5}">
                      <a16:colId xmlns:a16="http://schemas.microsoft.com/office/drawing/2014/main" val="4132183151"/>
                    </a:ext>
                  </a:extLst>
                </a:gridCol>
                <a:gridCol w="3125385">
                  <a:extLst>
                    <a:ext uri="{9D8B030D-6E8A-4147-A177-3AD203B41FA5}">
                      <a16:colId xmlns:a16="http://schemas.microsoft.com/office/drawing/2014/main" val="4153924171"/>
                    </a:ext>
                  </a:extLst>
                </a:gridCol>
              </a:tblGrid>
              <a:tr h="374659">
                <a:tc>
                  <a:txBody>
                    <a:bodyPr/>
                    <a:lstStyle/>
                    <a:p>
                      <a:r>
                        <a:rPr lang="en-US" dirty="0"/>
                        <a:t>CPU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I/O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63639"/>
                  </a:ext>
                </a:extLst>
              </a:tr>
              <a:tr h="3746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Fibonacci</a:t>
                      </a:r>
                      <a:endParaRPr lang="pt-B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Manipulação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arquivo</a:t>
                      </a:r>
                      <a:endParaRPr lang="pt-B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804587"/>
                  </a:ext>
                </a:extLst>
              </a:tr>
              <a:tr h="3746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Multiplicação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Matrizes</a:t>
                      </a:r>
                      <a:endParaRPr lang="pt-B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Recebimento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entradas</a:t>
                      </a:r>
                      <a:endParaRPr lang="pt-B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988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368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25C590D-E61B-4965-A68D-6978E16B9236}"/>
              </a:ext>
            </a:extLst>
          </p:cNvPr>
          <p:cNvSpPr/>
          <p:nvPr/>
        </p:nvSpPr>
        <p:spPr>
          <a:xfrm>
            <a:off x="5038659" y="0"/>
            <a:ext cx="21146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pt-BR" sz="4000" dirty="0">
                <a:solidFill>
                  <a:schemeClr val="dk1"/>
                </a:solidFill>
              </a:rPr>
              <a:t>Fibonacci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16B178B-AB62-4333-948B-2F0D1B40B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117" y="840397"/>
            <a:ext cx="5791766" cy="568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758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8D5886B-13A0-4517-B728-99B09333D0ED}"/>
              </a:ext>
            </a:extLst>
          </p:cNvPr>
          <p:cNvSpPr/>
          <p:nvPr/>
        </p:nvSpPr>
        <p:spPr>
          <a:xfrm>
            <a:off x="3373139" y="0"/>
            <a:ext cx="54457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sz="4000" dirty="0" err="1">
                <a:solidFill>
                  <a:schemeClr val="dk1"/>
                </a:solidFill>
              </a:rPr>
              <a:t>Multiplicação</a:t>
            </a:r>
            <a:r>
              <a:rPr lang="en-US" sz="4000" dirty="0">
                <a:solidFill>
                  <a:schemeClr val="dk1"/>
                </a:solidFill>
              </a:rPr>
              <a:t> de </a:t>
            </a:r>
            <a:r>
              <a:rPr lang="en-US" sz="4000" dirty="0" err="1">
                <a:solidFill>
                  <a:schemeClr val="dk1"/>
                </a:solidFill>
              </a:rPr>
              <a:t>Matrizes</a:t>
            </a:r>
            <a:endParaRPr lang="pt-BR" sz="4000" dirty="0">
              <a:solidFill>
                <a:schemeClr val="dk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47FC869-F666-48DD-BFAA-6F350D29F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7886"/>
            <a:ext cx="5487166" cy="579200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B20443F-BD4A-47A4-BD32-0DFA9716D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451" y="1272557"/>
            <a:ext cx="6542549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86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524E691-7BC4-4889-93B8-C34ADE815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78" y="599680"/>
            <a:ext cx="8373644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70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F1A55F6-6CC8-4D29-BE4E-42D55214A676}"/>
              </a:ext>
            </a:extLst>
          </p:cNvPr>
          <p:cNvSpPr/>
          <p:nvPr/>
        </p:nvSpPr>
        <p:spPr>
          <a:xfrm>
            <a:off x="3373139" y="0"/>
            <a:ext cx="50716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sz="4000" dirty="0" err="1">
                <a:solidFill>
                  <a:schemeClr val="dk1"/>
                </a:solidFill>
              </a:rPr>
              <a:t>Manipulação</a:t>
            </a:r>
            <a:r>
              <a:rPr lang="en-US" sz="4000" dirty="0">
                <a:solidFill>
                  <a:schemeClr val="dk1"/>
                </a:solidFill>
              </a:rPr>
              <a:t> de </a:t>
            </a:r>
            <a:r>
              <a:rPr lang="en-US" sz="4000" dirty="0" err="1">
                <a:solidFill>
                  <a:schemeClr val="dk1"/>
                </a:solidFill>
              </a:rPr>
              <a:t>arquivo</a:t>
            </a:r>
            <a:endParaRPr lang="pt-BR" sz="4000" dirty="0">
              <a:solidFill>
                <a:schemeClr val="dk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4577EA4-F2C1-4F20-AD2E-4DFDCDD3A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209" y="1055288"/>
            <a:ext cx="7275105" cy="474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24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1D9FD73-A210-47E6-AA7D-7661A27D5397}"/>
              </a:ext>
            </a:extLst>
          </p:cNvPr>
          <p:cNvSpPr/>
          <p:nvPr/>
        </p:nvSpPr>
        <p:spPr>
          <a:xfrm>
            <a:off x="3347491" y="26504"/>
            <a:ext cx="54970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en-US" sz="4000" dirty="0" err="1">
                <a:solidFill>
                  <a:schemeClr val="dk1"/>
                </a:solidFill>
              </a:rPr>
              <a:t>Recebimento</a:t>
            </a:r>
            <a:r>
              <a:rPr lang="en-US" sz="4000" dirty="0">
                <a:solidFill>
                  <a:schemeClr val="dk1"/>
                </a:solidFill>
              </a:rPr>
              <a:t> de entradas</a:t>
            </a:r>
            <a:endParaRPr lang="pt-BR" sz="4000" dirty="0">
              <a:solidFill>
                <a:schemeClr val="dk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969E317-2FEB-4006-B7B8-1F4234357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348" y="734390"/>
            <a:ext cx="7421304" cy="587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44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84DFC-1C2F-4EE1-A805-FC3A57D3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750" y="354396"/>
            <a:ext cx="3162499" cy="70508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Resultados</a:t>
            </a:r>
            <a:r>
              <a:rPr lang="en-US" dirty="0"/>
              <a:t> TIME</a:t>
            </a:r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345D2CF-8187-4B87-94F1-1F8033C07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549832"/>
              </p:ext>
            </p:extLst>
          </p:nvPr>
        </p:nvGraphicFramePr>
        <p:xfrm>
          <a:off x="304800" y="1461788"/>
          <a:ext cx="11622157" cy="3205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74574">
                  <a:extLst>
                    <a:ext uri="{9D8B030D-6E8A-4147-A177-3AD203B41FA5}">
                      <a16:colId xmlns:a16="http://schemas.microsoft.com/office/drawing/2014/main" val="2097649311"/>
                    </a:ext>
                  </a:extLst>
                </a:gridCol>
                <a:gridCol w="1562606">
                  <a:extLst>
                    <a:ext uri="{9D8B030D-6E8A-4147-A177-3AD203B41FA5}">
                      <a16:colId xmlns:a16="http://schemas.microsoft.com/office/drawing/2014/main" val="332218939"/>
                    </a:ext>
                  </a:extLst>
                </a:gridCol>
                <a:gridCol w="1101081">
                  <a:extLst>
                    <a:ext uri="{9D8B030D-6E8A-4147-A177-3AD203B41FA5}">
                      <a16:colId xmlns:a16="http://schemas.microsoft.com/office/drawing/2014/main" val="3319839064"/>
                    </a:ext>
                  </a:extLst>
                </a:gridCol>
                <a:gridCol w="2002972">
                  <a:extLst>
                    <a:ext uri="{9D8B030D-6E8A-4147-A177-3AD203B41FA5}">
                      <a16:colId xmlns:a16="http://schemas.microsoft.com/office/drawing/2014/main" val="1645405600"/>
                    </a:ext>
                  </a:extLst>
                </a:gridCol>
                <a:gridCol w="1660308">
                  <a:extLst>
                    <a:ext uri="{9D8B030D-6E8A-4147-A177-3AD203B41FA5}">
                      <a16:colId xmlns:a16="http://schemas.microsoft.com/office/drawing/2014/main" val="1371281693"/>
                    </a:ext>
                  </a:extLst>
                </a:gridCol>
                <a:gridCol w="1660308">
                  <a:extLst>
                    <a:ext uri="{9D8B030D-6E8A-4147-A177-3AD203B41FA5}">
                      <a16:colId xmlns:a16="http://schemas.microsoft.com/office/drawing/2014/main" val="1855559593"/>
                    </a:ext>
                  </a:extLst>
                </a:gridCol>
                <a:gridCol w="1660308">
                  <a:extLst>
                    <a:ext uri="{9D8B030D-6E8A-4147-A177-3AD203B41FA5}">
                      <a16:colId xmlns:a16="http://schemas.microsoft.com/office/drawing/2014/main" val="2989150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Programa</a:t>
                      </a:r>
                      <a:endParaRPr lang="en-US" dirty="0"/>
                    </a:p>
                    <a:p>
                      <a:r>
                        <a:rPr lang="en-US" dirty="0"/>
                        <a:t>Bound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Tempo total de execução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Uso de 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Tempo gasto em modo usuário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Tempo gasto em modo 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Trocas de contexto voluntárias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Trocas de contexto involuntárias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172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Fibonacci</a:t>
                      </a:r>
                      <a:endParaRPr lang="pt-B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36.79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11470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13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effectLst/>
                        </a:rPr>
                        <a:t>Multiplicação</a:t>
                      </a:r>
                      <a:r>
                        <a:rPr lang="en-US" sz="1800" kern="1200" dirty="0">
                          <a:effectLst/>
                        </a:rPr>
                        <a:t> de </a:t>
                      </a:r>
                      <a:r>
                        <a:rPr lang="en-US" sz="1800" kern="1200" dirty="0" err="1">
                          <a:effectLst/>
                        </a:rPr>
                        <a:t>Matrizes</a:t>
                      </a:r>
                      <a:endParaRPr lang="pt-B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25.86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8530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319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effectLst/>
                        </a:rPr>
                        <a:t>Manipulação</a:t>
                      </a:r>
                      <a:r>
                        <a:rPr lang="en-US" sz="1800" kern="1200" dirty="0">
                          <a:effectLst/>
                        </a:rPr>
                        <a:t> de </a:t>
                      </a:r>
                      <a:r>
                        <a:rPr lang="en-US" sz="1800" kern="1200" dirty="0" err="1">
                          <a:effectLst/>
                        </a:rPr>
                        <a:t>arquivo</a:t>
                      </a:r>
                      <a:endParaRPr lang="pt-B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888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effectLst/>
                        </a:rPr>
                        <a:t>Recebimento</a:t>
                      </a:r>
                      <a:r>
                        <a:rPr lang="en-US" sz="1800" kern="1200" dirty="0">
                          <a:effectLst/>
                        </a:rPr>
                        <a:t> de entradas</a:t>
                      </a:r>
                      <a:endParaRPr lang="pt-B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993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580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JUSTIFICATIVA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A06510-D20C-4404-84CB-446B311153A8}"/>
              </a:ext>
            </a:extLst>
          </p:cNvPr>
          <p:cNvSpPr/>
          <p:nvPr/>
        </p:nvSpPr>
        <p:spPr>
          <a:xfrm>
            <a:off x="5698721" y="1312046"/>
            <a:ext cx="5448852" cy="1369057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endParaRPr lang="pt-BR" dirty="0">
              <a:solidFill>
                <a:schemeClr val="bg1"/>
              </a:solidFill>
            </a:endParaRPr>
          </a:p>
          <a:p>
            <a:pPr algn="ctr"/>
            <a:r>
              <a:rPr lang="pt-BR" sz="3600" dirty="0">
                <a:solidFill>
                  <a:schemeClr val="bg1"/>
                </a:solidFill>
              </a:rPr>
              <a:t>CPU-BOUND</a:t>
            </a:r>
            <a:endParaRPr lang="pt-BR" sz="3600" dirty="0"/>
          </a:p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4706E83-6AA8-4B43-B912-9D50D3A7B59E}"/>
              </a:ext>
            </a:extLst>
          </p:cNvPr>
          <p:cNvSpPr/>
          <p:nvPr/>
        </p:nvSpPr>
        <p:spPr>
          <a:xfrm>
            <a:off x="5788839" y="3742425"/>
            <a:ext cx="5448852" cy="1369057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1">
            <a:scrgbClr r="0" g="0" b="0"/>
          </a:fillRef>
          <a:effectRef idx="2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ctr"/>
            <a:endParaRPr lang="pt-BR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</a:t>
            </a:r>
            <a:r>
              <a:rPr lang="pt-BR" sz="3600" dirty="0">
                <a:solidFill>
                  <a:schemeClr val="bg1"/>
                </a:solidFill>
              </a:rPr>
              <a:t>/O-BOUND</a:t>
            </a:r>
            <a:endParaRPr lang="pt-BR" sz="3600" dirty="0"/>
          </a:p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35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 fontScale="90000"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MÓDULO 1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CHAMADAS AO SISTEMA</a:t>
            </a:r>
          </a:p>
        </p:txBody>
      </p:sp>
      <p:graphicFrame>
        <p:nvGraphicFramePr>
          <p:cNvPr id="5" name="Espaço Reservado para Conteúdo 2" descr="Marcadores de Ícone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111214"/>
              </p:ext>
            </p:extLst>
          </p:nvPr>
        </p:nvGraphicFramePr>
        <p:xfrm>
          <a:off x="5777948" y="1099930"/>
          <a:ext cx="5448852" cy="4792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Agrupar 6">
            <a:extLst>
              <a:ext uri="{FF2B5EF4-FFF2-40B4-BE49-F238E27FC236}">
                <a16:creationId xmlns:a16="http://schemas.microsoft.com/office/drawing/2014/main" id="{F890E781-604C-46E6-907F-6B0EE34F8617}"/>
              </a:ext>
            </a:extLst>
          </p:cNvPr>
          <p:cNvGrpSpPr/>
          <p:nvPr/>
        </p:nvGrpSpPr>
        <p:grpSpPr>
          <a:xfrm>
            <a:off x="7306198" y="2828528"/>
            <a:ext cx="3973610" cy="1200943"/>
            <a:chOff x="1475241" y="585"/>
            <a:chExt cx="3973610" cy="1369057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CACB0066-1FBE-4021-A1AE-7C3105D1481F}"/>
                </a:ext>
              </a:extLst>
            </p:cNvPr>
            <p:cNvSpPr/>
            <p:nvPr/>
          </p:nvSpPr>
          <p:spPr>
            <a:xfrm>
              <a:off x="1581260" y="585"/>
              <a:ext cx="3867591" cy="136905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07A9805-8A7C-4258-B3E1-F458AEEADC2F}"/>
                </a:ext>
              </a:extLst>
            </p:cNvPr>
            <p:cNvSpPr txBox="1"/>
            <p:nvPr/>
          </p:nvSpPr>
          <p:spPr>
            <a:xfrm>
              <a:off x="1475241" y="585"/>
              <a:ext cx="3867591" cy="13690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4892" tIns="144892" rIns="144892" bIns="144892" numCol="1" spcCol="1270" rtlCol="0" anchor="ctr" anchorCtr="0">
              <a:noAutofit/>
            </a:bodyPr>
            <a:lstStyle/>
            <a:p>
              <a:pPr lvl="0"/>
              <a:r>
                <a:rPr lang="pt-BR" sz="2400" dirty="0">
                  <a:solidFill>
                    <a:schemeClr val="bg1"/>
                  </a:solidFill>
                </a:rPr>
                <a:t>1 programa CPU-</a:t>
              </a:r>
              <a:r>
                <a:rPr lang="pt-BR" sz="2400" dirty="0" err="1">
                  <a:solidFill>
                    <a:schemeClr val="bg1"/>
                  </a:solidFill>
                </a:rPr>
                <a:t>Bound</a:t>
              </a:r>
              <a:endParaRPr lang="pt-BR" sz="2400" dirty="0">
                <a:solidFill>
                  <a:schemeClr val="bg1"/>
                </a:solidFill>
              </a:endParaRPr>
            </a:p>
            <a:p>
              <a:pPr lvl="0"/>
              <a:r>
                <a:rPr lang="en-US" sz="2400" dirty="0">
                  <a:solidFill>
                    <a:schemeClr val="bg1"/>
                  </a:solidFill>
                </a:rPr>
                <a:t>1</a:t>
              </a:r>
              <a:r>
                <a:rPr lang="pt-BR" sz="2400" dirty="0">
                  <a:solidFill>
                    <a:schemeClr val="bg1"/>
                  </a:solidFill>
                </a:rPr>
                <a:t> programa I/O-</a:t>
              </a:r>
              <a:r>
                <a:rPr lang="pt-BR" sz="2400" dirty="0" err="1">
                  <a:solidFill>
                    <a:schemeClr val="bg1"/>
                  </a:solidFill>
                </a:rPr>
                <a:t>Bound</a:t>
              </a:r>
              <a:endParaRPr lang="pt-BR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CB69FD5E-58DA-450C-B596-B0CCF07F0E2E}"/>
              </a:ext>
            </a:extLst>
          </p:cNvPr>
          <p:cNvSpPr txBox="1"/>
          <p:nvPr/>
        </p:nvSpPr>
        <p:spPr>
          <a:xfrm>
            <a:off x="7359208" y="1360797"/>
            <a:ext cx="3867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000" dirty="0">
                <a:solidFill>
                  <a:schemeClr val="bg1"/>
                </a:solidFill>
              </a:rPr>
              <a:t>9 Chamadas ao sistema</a:t>
            </a:r>
          </a:p>
          <a:p>
            <a:pPr lvl="0"/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pt-BR" sz="2000" dirty="0">
                <a:solidFill>
                  <a:schemeClr val="bg1"/>
                </a:solidFill>
              </a:rPr>
              <a:t>Processo, memória, E/S e arquivos)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 fontScale="90000"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MÓDULO 2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PRODUTOR-CONSUMIDOR</a:t>
            </a:r>
          </a:p>
        </p:txBody>
      </p:sp>
      <p:graphicFrame>
        <p:nvGraphicFramePr>
          <p:cNvPr id="5" name="Espaço Reservado para Conteúdo 2" descr="Marcadores de Ícone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6250428"/>
              </p:ext>
            </p:extLst>
          </p:nvPr>
        </p:nvGraphicFramePr>
        <p:xfrm>
          <a:off x="5830956" y="1293387"/>
          <a:ext cx="5448852" cy="4792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Agrupar 6">
            <a:extLst>
              <a:ext uri="{FF2B5EF4-FFF2-40B4-BE49-F238E27FC236}">
                <a16:creationId xmlns:a16="http://schemas.microsoft.com/office/drawing/2014/main" id="{F890E781-604C-46E6-907F-6B0EE34F8617}"/>
              </a:ext>
            </a:extLst>
          </p:cNvPr>
          <p:cNvGrpSpPr/>
          <p:nvPr/>
        </p:nvGrpSpPr>
        <p:grpSpPr>
          <a:xfrm>
            <a:off x="7412217" y="2828528"/>
            <a:ext cx="3867591" cy="2229335"/>
            <a:chOff x="1581260" y="585"/>
            <a:chExt cx="3867591" cy="2541408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CACB0066-1FBE-4021-A1AE-7C3105D1481F}"/>
                </a:ext>
              </a:extLst>
            </p:cNvPr>
            <p:cNvSpPr/>
            <p:nvPr/>
          </p:nvSpPr>
          <p:spPr>
            <a:xfrm>
              <a:off x="1581260" y="585"/>
              <a:ext cx="3867591" cy="136905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07A9805-8A7C-4258-B3E1-F458AEEADC2F}"/>
                </a:ext>
              </a:extLst>
            </p:cNvPr>
            <p:cNvSpPr txBox="1"/>
            <p:nvPr/>
          </p:nvSpPr>
          <p:spPr>
            <a:xfrm>
              <a:off x="1581260" y="1172936"/>
              <a:ext cx="3867591" cy="13690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4892" tIns="144892" rIns="144892" bIns="144892" numCol="1" spcCol="1270" rtlCol="0" anchor="ctr" anchorCtr="0">
              <a:noAutofit/>
            </a:bodyPr>
            <a:lstStyle/>
            <a:p>
              <a:r>
                <a:rPr lang="en-US" sz="2400" dirty="0" err="1">
                  <a:solidFill>
                    <a:schemeClr val="bg1"/>
                  </a:solidFill>
                </a:rPr>
                <a:t>Solução</a:t>
              </a:r>
              <a:r>
                <a:rPr lang="en-US" sz="2400" dirty="0">
                  <a:solidFill>
                    <a:schemeClr val="bg1"/>
                  </a:solidFill>
                </a:rPr>
                <a:t>: </a:t>
              </a:r>
              <a:r>
                <a:rPr lang="en-US" sz="2400" dirty="0" err="1">
                  <a:solidFill>
                    <a:schemeClr val="bg1"/>
                  </a:solidFill>
                </a:rPr>
                <a:t>Semáforos</a:t>
              </a:r>
              <a:r>
                <a:rPr lang="en-US" sz="2400" dirty="0">
                  <a:solidFill>
                    <a:schemeClr val="bg1"/>
                  </a:solidFill>
                </a:rPr>
                <a:t> com mutex</a:t>
              </a:r>
              <a:endParaRPr lang="pt-BR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CB69FD5E-58DA-450C-B596-B0CCF07F0E2E}"/>
              </a:ext>
            </a:extLst>
          </p:cNvPr>
          <p:cNvSpPr txBox="1"/>
          <p:nvPr/>
        </p:nvSpPr>
        <p:spPr>
          <a:xfrm>
            <a:off x="7052618" y="2344104"/>
            <a:ext cx="3867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 err="1">
                <a:solidFill>
                  <a:schemeClr val="bg1"/>
                </a:solidFill>
              </a:rPr>
              <a:t>Problema</a:t>
            </a:r>
            <a:r>
              <a:rPr lang="en-US" sz="2400" dirty="0">
                <a:solidFill>
                  <a:schemeClr val="bg1"/>
                </a:solidFill>
              </a:rPr>
              <a:t> do </a:t>
            </a:r>
            <a:r>
              <a:rPr lang="en-US" sz="2400" dirty="0" err="1">
                <a:solidFill>
                  <a:schemeClr val="bg1"/>
                </a:solidFill>
              </a:rPr>
              <a:t>Produtor-Consumidor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4580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Estrutura do projeto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FBBF004-EFA1-4613-99C5-A5E79BFE46A9}"/>
              </a:ext>
            </a:extLst>
          </p:cNvPr>
          <p:cNvSpPr txBox="1"/>
          <p:nvPr/>
        </p:nvSpPr>
        <p:spPr>
          <a:xfrm>
            <a:off x="4780549" y="548580"/>
            <a:ext cx="7411451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/>
              <a:t>fila.c</a:t>
            </a:r>
            <a:r>
              <a:rPr lang="pt-BR" dirty="0"/>
              <a:t> | Implementação da estrutura de dados fila com lista encadeada.</a:t>
            </a:r>
          </a:p>
          <a:p>
            <a:endParaRPr lang="pt-BR" dirty="0"/>
          </a:p>
          <a:p>
            <a:r>
              <a:rPr lang="pt-BR" sz="3200" dirty="0" err="1"/>
              <a:t>buffer.c</a:t>
            </a:r>
            <a:r>
              <a:rPr lang="pt-BR" sz="3200" dirty="0"/>
              <a:t> </a:t>
            </a:r>
            <a:r>
              <a:rPr lang="pt-BR" dirty="0"/>
              <a:t>| Implementação de buffer com tamanho limitado utilizando a </a:t>
            </a:r>
          </a:p>
          <a:p>
            <a:r>
              <a:rPr lang="pt-BR" dirty="0"/>
              <a:t>fila implementada.</a:t>
            </a:r>
          </a:p>
          <a:p>
            <a:endParaRPr lang="en-US" dirty="0"/>
          </a:p>
          <a:p>
            <a:r>
              <a:rPr lang="pt-BR" sz="3200" dirty="0" err="1"/>
              <a:t>buffer_test.c</a:t>
            </a:r>
            <a:r>
              <a:rPr lang="pt-BR" dirty="0"/>
              <a:t> | Arquivo para testes do buffer implementado.</a:t>
            </a:r>
          </a:p>
          <a:p>
            <a:endParaRPr lang="en-US" dirty="0"/>
          </a:p>
          <a:p>
            <a:r>
              <a:rPr lang="pt-BR" sz="3200" dirty="0" err="1"/>
              <a:t>msleep.c</a:t>
            </a:r>
            <a:r>
              <a:rPr lang="pt-BR" dirty="0"/>
              <a:t> | Implementação da função </a:t>
            </a:r>
            <a:r>
              <a:rPr lang="pt-BR" dirty="0" err="1"/>
              <a:t>msleep</a:t>
            </a:r>
            <a:r>
              <a:rPr lang="pt-BR" dirty="0"/>
              <a:t>(), equivalente a </a:t>
            </a:r>
            <a:r>
              <a:rPr lang="pt-BR" dirty="0" err="1"/>
              <a:t>sleep</a:t>
            </a:r>
            <a:r>
              <a:rPr lang="pt-BR" dirty="0"/>
              <a:t>(), </a:t>
            </a:r>
          </a:p>
          <a:p>
            <a:r>
              <a:rPr lang="pt-BR" dirty="0"/>
              <a:t>porém o parâmetro é em milissegundos.</a:t>
            </a:r>
          </a:p>
          <a:p>
            <a:endParaRPr lang="en-US" dirty="0"/>
          </a:p>
          <a:p>
            <a:r>
              <a:rPr lang="pt-BR" sz="3200" dirty="0" err="1"/>
              <a:t>opcoes.c</a:t>
            </a:r>
            <a:r>
              <a:rPr lang="pt-BR" dirty="0"/>
              <a:t> | Implementação dos parâmetros que são aceitos via linha de comando do Produtor/Consumidor. </a:t>
            </a:r>
          </a:p>
          <a:p>
            <a:endParaRPr lang="en-US" dirty="0"/>
          </a:p>
          <a:p>
            <a:r>
              <a:rPr lang="pt-BR" sz="3200" dirty="0" err="1"/>
              <a:t>produtor_consumidor.c</a:t>
            </a:r>
            <a:r>
              <a:rPr lang="pt-BR" dirty="0"/>
              <a:t> | Implementação do Produtor/Consumidor utilizando semáforos.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9563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8" y="2681103"/>
            <a:ext cx="4395537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CONFIGURAÇÕES NA LINHA DE COMANDO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76B2CD1-0CC3-4692-97DA-8BA12F4E99F0}"/>
              </a:ext>
            </a:extLst>
          </p:cNvPr>
          <p:cNvSpPr txBox="1"/>
          <p:nvPr/>
        </p:nvSpPr>
        <p:spPr>
          <a:xfrm>
            <a:off x="4780549" y="548580"/>
            <a:ext cx="741145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-b, --</a:t>
            </a:r>
            <a:r>
              <a:rPr lang="pt-BR" dirty="0" err="1"/>
              <a:t>bsize</a:t>
            </a:r>
            <a:r>
              <a:rPr lang="pt-BR" dirty="0"/>
              <a:t>=TAM            Tamanho do buffer (default: 15)</a:t>
            </a:r>
          </a:p>
          <a:p>
            <a:endParaRPr lang="pt-BR" dirty="0"/>
          </a:p>
          <a:p>
            <a:r>
              <a:rPr lang="pt-BR" dirty="0"/>
              <a:t>-c, --</a:t>
            </a:r>
            <a:r>
              <a:rPr lang="pt-BR" dirty="0" err="1"/>
              <a:t>ncons</a:t>
            </a:r>
            <a:r>
              <a:rPr lang="pt-BR" dirty="0"/>
              <a:t>=NUM            Número de consumidores (default: 8)</a:t>
            </a:r>
          </a:p>
          <a:p>
            <a:endParaRPr lang="en-US" dirty="0"/>
          </a:p>
          <a:p>
            <a:r>
              <a:rPr lang="pt-BR" dirty="0"/>
              <a:t>-l, --</a:t>
            </a:r>
            <a:r>
              <a:rPr lang="pt-BR" dirty="0" err="1"/>
              <a:t>scons</a:t>
            </a:r>
            <a:r>
              <a:rPr lang="pt-BR" dirty="0"/>
              <a:t>=MSEG           Tempo </a:t>
            </a:r>
            <a:r>
              <a:rPr lang="pt-BR" dirty="0" err="1"/>
              <a:t>sleep</a:t>
            </a:r>
            <a:r>
              <a:rPr lang="pt-BR" dirty="0"/>
              <a:t> (milissegundos) dos consumidores (para</a:t>
            </a:r>
          </a:p>
          <a:p>
            <a:r>
              <a:rPr lang="pt-BR" dirty="0"/>
              <a:t>debug apenas) (default: 1000)</a:t>
            </a:r>
          </a:p>
          <a:p>
            <a:endParaRPr lang="en-US" dirty="0"/>
          </a:p>
          <a:p>
            <a:r>
              <a:rPr lang="pt-BR" dirty="0"/>
              <a:t>-p, --</a:t>
            </a:r>
            <a:r>
              <a:rPr lang="pt-BR" dirty="0" err="1"/>
              <a:t>nprod</a:t>
            </a:r>
            <a:r>
              <a:rPr lang="pt-BR" dirty="0"/>
              <a:t>=NUM            Número de produtores (default: 25)</a:t>
            </a:r>
          </a:p>
          <a:p>
            <a:endParaRPr lang="en-US" dirty="0"/>
          </a:p>
          <a:p>
            <a:r>
              <a:rPr lang="pt-BR" dirty="0"/>
              <a:t>-s, --</a:t>
            </a:r>
            <a:r>
              <a:rPr lang="pt-BR" dirty="0" err="1"/>
              <a:t>sprod</a:t>
            </a:r>
            <a:r>
              <a:rPr lang="pt-BR" dirty="0"/>
              <a:t>=MSEG           Tempo </a:t>
            </a:r>
            <a:r>
              <a:rPr lang="pt-BR" dirty="0" err="1"/>
              <a:t>sleep</a:t>
            </a:r>
            <a:r>
              <a:rPr lang="pt-BR" dirty="0"/>
              <a:t> (milissegundos) dos produtores (para</a:t>
            </a:r>
          </a:p>
          <a:p>
            <a:r>
              <a:rPr lang="pt-BR" dirty="0"/>
              <a:t>debug apenas) (default: 1000)</a:t>
            </a:r>
          </a:p>
          <a:p>
            <a:endParaRPr lang="en-US" dirty="0"/>
          </a:p>
          <a:p>
            <a:r>
              <a:rPr lang="pt-BR" dirty="0"/>
              <a:t>-t, --time=SEG             Tempo máximo (segundos) de execução do programa</a:t>
            </a:r>
          </a:p>
          <a:p>
            <a:r>
              <a:rPr lang="pt-BR" dirty="0"/>
              <a:t>(default: 30)</a:t>
            </a:r>
          </a:p>
          <a:p>
            <a:endParaRPr lang="pt-BR" dirty="0"/>
          </a:p>
          <a:p>
            <a:r>
              <a:rPr lang="en-US" dirty="0"/>
              <a:t>-?, --help                 Give this help list</a:t>
            </a:r>
          </a:p>
          <a:p>
            <a:endParaRPr lang="en-US" dirty="0"/>
          </a:p>
          <a:p>
            <a:r>
              <a:rPr lang="en-US" dirty="0"/>
              <a:t>--usage                Give a short usage message</a:t>
            </a:r>
          </a:p>
          <a:p>
            <a:endParaRPr lang="en-US" dirty="0"/>
          </a:p>
          <a:p>
            <a:r>
              <a:rPr lang="pt-BR" dirty="0"/>
              <a:t>-V, --</a:t>
            </a:r>
            <a:r>
              <a:rPr lang="pt-BR" dirty="0" err="1"/>
              <a:t>version</a:t>
            </a:r>
            <a:r>
              <a:rPr lang="pt-BR" dirty="0"/>
              <a:t>              Print </a:t>
            </a:r>
            <a:r>
              <a:rPr lang="pt-BR" dirty="0" err="1"/>
              <a:t>program</a:t>
            </a:r>
            <a:r>
              <a:rPr lang="pt-BR" dirty="0"/>
              <a:t> </a:t>
            </a:r>
            <a:r>
              <a:rPr lang="pt-BR" dirty="0" err="1"/>
              <a:t>version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1820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B62DC1-0FE6-4491-96E2-C253C808CB0B}"/>
              </a:ext>
            </a:extLst>
          </p:cNvPr>
          <p:cNvSpPr/>
          <p:nvPr/>
        </p:nvSpPr>
        <p:spPr>
          <a:xfrm>
            <a:off x="5002431" y="0"/>
            <a:ext cx="11256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pt-BR" sz="4000" dirty="0" err="1"/>
              <a:t>fila.h</a:t>
            </a:r>
            <a:endParaRPr lang="pt-BR" sz="4000" dirty="0">
              <a:solidFill>
                <a:schemeClr val="dk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057372D-EE3E-4E0F-A878-31651A34C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192" y="707886"/>
            <a:ext cx="6733185" cy="589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26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C780D11-27EA-4368-9FB9-4B2C0E903120}"/>
              </a:ext>
            </a:extLst>
          </p:cNvPr>
          <p:cNvSpPr/>
          <p:nvPr/>
        </p:nvSpPr>
        <p:spPr>
          <a:xfrm>
            <a:off x="5002431" y="0"/>
            <a:ext cx="10935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pt-BR" sz="4000" dirty="0" err="1"/>
              <a:t>fila.c</a:t>
            </a:r>
            <a:endParaRPr lang="pt-BR" sz="4000" dirty="0">
              <a:solidFill>
                <a:schemeClr val="dk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CC02EA1-B55D-4357-801A-0FCF9E4ED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9134"/>
            <a:ext cx="5373671" cy="457973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0BB2708-E1EA-4E90-ADF5-C030E4805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043" y="707886"/>
            <a:ext cx="6677957" cy="59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37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A1F3529-7078-4208-BD75-206C1A0420EC}"/>
              </a:ext>
            </a:extLst>
          </p:cNvPr>
          <p:cNvSpPr/>
          <p:nvPr/>
        </p:nvSpPr>
        <p:spPr>
          <a:xfrm>
            <a:off x="5002431" y="0"/>
            <a:ext cx="17152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pt-BR" sz="4000" dirty="0" err="1"/>
              <a:t>buffer.h</a:t>
            </a:r>
            <a:endParaRPr lang="pt-BR" sz="4000" dirty="0">
              <a:solidFill>
                <a:schemeClr val="dk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E1132CE-D42B-41E5-9864-9EF5BCC84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311" y="812328"/>
            <a:ext cx="7011378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94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FE1E682-ED59-4356-8F82-B999A3989445}"/>
              </a:ext>
            </a:extLst>
          </p:cNvPr>
          <p:cNvSpPr/>
          <p:nvPr/>
        </p:nvSpPr>
        <p:spPr>
          <a:xfrm>
            <a:off x="5002431" y="0"/>
            <a:ext cx="16832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pt-BR" sz="4000" dirty="0" err="1"/>
              <a:t>buffer.c</a:t>
            </a:r>
            <a:endParaRPr lang="pt-BR" sz="4000" dirty="0">
              <a:solidFill>
                <a:schemeClr val="dk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AE843FB-EC1F-4FF8-9F30-1F6362BC5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3" y="1586296"/>
            <a:ext cx="5294915" cy="368540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E2BE311-E8B6-4BBB-8C47-4034871EC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649" y="966105"/>
            <a:ext cx="4706007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1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CB270E8-BF0D-43E2-B630-9C3CC1A4EAC4}"/>
              </a:ext>
            </a:extLst>
          </p:cNvPr>
          <p:cNvSpPr/>
          <p:nvPr/>
        </p:nvSpPr>
        <p:spPr>
          <a:xfrm>
            <a:off x="3948649" y="0"/>
            <a:ext cx="42947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pt-BR" sz="4000" dirty="0" err="1"/>
              <a:t>msleep.h</a:t>
            </a:r>
            <a:r>
              <a:rPr lang="pt-BR" sz="4000" dirty="0"/>
              <a:t> e </a:t>
            </a:r>
            <a:r>
              <a:rPr lang="pt-BR" sz="4000" dirty="0" err="1"/>
              <a:t>msleep.c</a:t>
            </a:r>
            <a:endParaRPr lang="pt-BR" sz="4000" dirty="0">
              <a:solidFill>
                <a:schemeClr val="dk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99D6D77-1927-4316-BC24-54E3C409D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358" y="968137"/>
            <a:ext cx="3966761" cy="550806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839D676-3A8E-4383-AC96-05538C4C4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22" y="2151053"/>
            <a:ext cx="6134956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90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0D0FF44-AD4E-43A7-8286-38DE98D055DF}"/>
              </a:ext>
            </a:extLst>
          </p:cNvPr>
          <p:cNvSpPr/>
          <p:nvPr/>
        </p:nvSpPr>
        <p:spPr>
          <a:xfrm>
            <a:off x="4679618" y="0"/>
            <a:ext cx="20441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 err="1"/>
              <a:t>opcoes.h</a:t>
            </a:r>
            <a:endParaRPr lang="pt-BR" sz="4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7F7EC23-64E4-4D9F-8CAD-A13A4023F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932" y="1639786"/>
            <a:ext cx="7846347" cy="325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78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B18E8B3-D324-4855-86D9-5F82177D963A}"/>
              </a:ext>
            </a:extLst>
          </p:cNvPr>
          <p:cNvSpPr/>
          <p:nvPr/>
        </p:nvSpPr>
        <p:spPr>
          <a:xfrm>
            <a:off x="4679618" y="0"/>
            <a:ext cx="20120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 err="1"/>
              <a:t>opcoes.c</a:t>
            </a:r>
            <a:endParaRPr lang="pt-BR" sz="4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217101E-0786-4658-BC86-9B7B70696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888" y="1115181"/>
            <a:ext cx="9316223" cy="437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7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Chamadas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3FE8A2E2-D587-49F2-86DF-CD4025A6A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836304"/>
              </p:ext>
            </p:extLst>
          </p:nvPr>
        </p:nvGraphicFramePr>
        <p:xfrm>
          <a:off x="4806695" y="2681103"/>
          <a:ext cx="7232904" cy="14833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410968">
                  <a:extLst>
                    <a:ext uri="{9D8B030D-6E8A-4147-A177-3AD203B41FA5}">
                      <a16:colId xmlns:a16="http://schemas.microsoft.com/office/drawing/2014/main" val="4132183151"/>
                    </a:ext>
                  </a:extLst>
                </a:gridCol>
                <a:gridCol w="2410968">
                  <a:extLst>
                    <a:ext uri="{9D8B030D-6E8A-4147-A177-3AD203B41FA5}">
                      <a16:colId xmlns:a16="http://schemas.microsoft.com/office/drawing/2014/main" val="175805066"/>
                    </a:ext>
                  </a:extLst>
                </a:gridCol>
                <a:gridCol w="2410968">
                  <a:extLst>
                    <a:ext uri="{9D8B030D-6E8A-4147-A177-3AD203B41FA5}">
                      <a16:colId xmlns:a16="http://schemas.microsoft.com/office/drawing/2014/main" val="4153924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Processos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Memória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E/S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63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getrusage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calloc</a:t>
                      </a:r>
                      <a:r>
                        <a:rPr lang="en-US" dirty="0"/>
                        <a:t>()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mkdir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80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getpid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malloc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98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fork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realloc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98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D85C3A1-3CAB-4897-ACA6-A2E7D422E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668" y="523469"/>
            <a:ext cx="5214479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76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F069AE7-25EE-4658-B3BB-6DD4F9225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442" y="606592"/>
            <a:ext cx="7821116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70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CE11BB3-67A4-457A-9BB3-D32F89640D66}"/>
              </a:ext>
            </a:extLst>
          </p:cNvPr>
          <p:cNvSpPr/>
          <p:nvPr/>
        </p:nvSpPr>
        <p:spPr>
          <a:xfrm>
            <a:off x="3527829" y="-13252"/>
            <a:ext cx="51363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 err="1"/>
              <a:t>produtor_consumidor.c</a:t>
            </a:r>
            <a:endParaRPr lang="pt-BR" sz="4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9E78754-7646-43EB-8B63-9DC6BA83A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09" y="952151"/>
            <a:ext cx="4311361" cy="566138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D973B92-BB86-411B-B3AF-D78E13AFA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597" y="952152"/>
            <a:ext cx="4897146" cy="566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00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F85D3F1-BBA8-4F6E-B8A2-E012A5899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411" y="1336958"/>
            <a:ext cx="9459178" cy="418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786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AC6CE5A-E37E-4CE0-8CC8-0874626F5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979" y="2163533"/>
            <a:ext cx="4102270" cy="216992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9DEF590-8057-4CF3-84F2-5E2384406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474" y="161426"/>
            <a:ext cx="3238262" cy="646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52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0198F23-49EB-4DC3-A940-BD41A21E0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950" y="1220395"/>
            <a:ext cx="9866992" cy="421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073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80E0D17-7703-4DE2-AF4E-ECB415D11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39" y="451492"/>
            <a:ext cx="10051312" cy="567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434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C33D28E-BE51-4E5C-9467-61E2F186A24A}"/>
              </a:ext>
            </a:extLst>
          </p:cNvPr>
          <p:cNvSpPr txBox="1"/>
          <p:nvPr/>
        </p:nvSpPr>
        <p:spPr>
          <a:xfrm>
            <a:off x="159024" y="132523"/>
            <a:ext cx="527436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Parâmetros:</a:t>
            </a:r>
          </a:p>
          <a:p>
            <a:r>
              <a:rPr lang="pt-BR" dirty="0"/>
              <a:t>     Tamanho do Buffer = 5</a:t>
            </a:r>
          </a:p>
          <a:p>
            <a:r>
              <a:rPr lang="pt-BR" dirty="0"/>
              <a:t>     Número de Produtores = 3</a:t>
            </a:r>
          </a:p>
          <a:p>
            <a:r>
              <a:rPr lang="pt-BR" dirty="0"/>
              <a:t>     Número de Consumidores = 5</a:t>
            </a:r>
          </a:p>
          <a:p>
            <a:r>
              <a:rPr lang="pt-BR" dirty="0"/>
              <a:t>     </a:t>
            </a:r>
            <a:r>
              <a:rPr lang="pt-BR" dirty="0" err="1"/>
              <a:t>Sleep</a:t>
            </a:r>
            <a:r>
              <a:rPr lang="pt-BR" dirty="0"/>
              <a:t> para Produtores = 500ms</a:t>
            </a:r>
          </a:p>
          <a:p>
            <a:r>
              <a:rPr lang="pt-BR" dirty="0"/>
              <a:t>     </a:t>
            </a:r>
            <a:r>
              <a:rPr lang="pt-BR" dirty="0" err="1"/>
              <a:t>Sleep</a:t>
            </a:r>
            <a:r>
              <a:rPr lang="pt-BR" dirty="0"/>
              <a:t> para Consumidores = 500ms</a:t>
            </a:r>
          </a:p>
          <a:p>
            <a:r>
              <a:rPr lang="pt-BR" dirty="0"/>
              <a:t>     Tempo (</a:t>
            </a:r>
            <a:r>
              <a:rPr lang="pt-BR" dirty="0" err="1"/>
              <a:t>máx</a:t>
            </a:r>
            <a:r>
              <a:rPr lang="pt-BR" dirty="0"/>
              <a:t>) de execução = 10s</a:t>
            </a:r>
          </a:p>
          <a:p>
            <a:endParaRPr lang="pt-BR" dirty="0"/>
          </a:p>
          <a:p>
            <a:r>
              <a:rPr lang="pt-BR" dirty="0"/>
              <a:t>[Produtor ID: 140037734598400] Item produzido: 1</a:t>
            </a:r>
          </a:p>
          <a:p>
            <a:endParaRPr lang="pt-BR" dirty="0"/>
          </a:p>
          <a:p>
            <a:r>
              <a:rPr lang="pt-BR" dirty="0"/>
              <a:t>Tamanho do Buffer: 5 </a:t>
            </a:r>
          </a:p>
          <a:p>
            <a:r>
              <a:rPr lang="pt-BR" dirty="0"/>
              <a:t>Slots disponíveis: 4 </a:t>
            </a:r>
          </a:p>
          <a:p>
            <a:r>
              <a:rPr lang="pt-BR" dirty="0"/>
              <a:t>Slots ocupados: 1 </a:t>
            </a:r>
          </a:p>
          <a:p>
            <a:endParaRPr lang="pt-BR" dirty="0"/>
          </a:p>
          <a:p>
            <a:r>
              <a:rPr lang="pt-BR" dirty="0"/>
              <a:t>[Produtor ID: 140037734598400] Item produzido: 2</a:t>
            </a:r>
          </a:p>
          <a:p>
            <a:endParaRPr lang="pt-BR" dirty="0"/>
          </a:p>
          <a:p>
            <a:r>
              <a:rPr lang="pt-BR" dirty="0"/>
              <a:t>Tamanho do Buffer: 5 </a:t>
            </a:r>
          </a:p>
          <a:p>
            <a:r>
              <a:rPr lang="pt-BR" dirty="0"/>
              <a:t>Slots disponíveis: 3 </a:t>
            </a:r>
          </a:p>
          <a:p>
            <a:r>
              <a:rPr lang="pt-BR" dirty="0"/>
              <a:t>Slots ocupados: 2 </a:t>
            </a:r>
          </a:p>
          <a:p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99F4C5-1AA0-4336-94C3-AD2BFFA9DF17}"/>
              </a:ext>
            </a:extLst>
          </p:cNvPr>
          <p:cNvSpPr txBox="1"/>
          <p:nvPr/>
        </p:nvSpPr>
        <p:spPr>
          <a:xfrm>
            <a:off x="6096000" y="117693"/>
            <a:ext cx="5409173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[Produtor ID: 140037734598400] Item produzido: 3</a:t>
            </a:r>
          </a:p>
          <a:p>
            <a:endParaRPr lang="pt-BR" dirty="0"/>
          </a:p>
          <a:p>
            <a:r>
              <a:rPr lang="pt-BR" dirty="0"/>
              <a:t>Tamanho do Buffer: 5 </a:t>
            </a:r>
          </a:p>
          <a:p>
            <a:r>
              <a:rPr lang="pt-BR" dirty="0"/>
              <a:t>Slots disponíveis: 2 </a:t>
            </a:r>
          </a:p>
          <a:p>
            <a:r>
              <a:rPr lang="pt-BR" dirty="0"/>
              <a:t>Slots ocupados: 3 </a:t>
            </a:r>
          </a:p>
          <a:p>
            <a:endParaRPr lang="pt-BR" dirty="0"/>
          </a:p>
          <a:p>
            <a:r>
              <a:rPr lang="pt-BR" dirty="0"/>
              <a:t>[Produtor ID: 140037726205696] Item produzido: 4</a:t>
            </a:r>
          </a:p>
          <a:p>
            <a:endParaRPr lang="pt-BR" dirty="0"/>
          </a:p>
          <a:p>
            <a:r>
              <a:rPr lang="pt-BR" dirty="0"/>
              <a:t>Tamanho do Buffer: 5 </a:t>
            </a:r>
          </a:p>
          <a:p>
            <a:r>
              <a:rPr lang="pt-BR" dirty="0"/>
              <a:t>Slots disponíveis: 1 </a:t>
            </a:r>
          </a:p>
          <a:p>
            <a:r>
              <a:rPr lang="pt-BR" dirty="0"/>
              <a:t>Slots ocupados: 4</a:t>
            </a:r>
          </a:p>
          <a:p>
            <a:endParaRPr lang="en-US" dirty="0"/>
          </a:p>
          <a:p>
            <a:r>
              <a:rPr lang="pt-BR" dirty="0"/>
              <a:t>[Consumidor ID: 140037709420288] Item consumido: 1</a:t>
            </a:r>
          </a:p>
          <a:p>
            <a:endParaRPr lang="pt-BR" dirty="0"/>
          </a:p>
          <a:p>
            <a:r>
              <a:rPr lang="pt-BR" dirty="0"/>
              <a:t>Tamanho do Buffer: 5 </a:t>
            </a:r>
          </a:p>
          <a:p>
            <a:r>
              <a:rPr lang="pt-BR" dirty="0"/>
              <a:t>Slots disponíveis: 2 </a:t>
            </a:r>
          </a:p>
          <a:p>
            <a:r>
              <a:rPr lang="pt-BR" dirty="0"/>
              <a:t>Slots ocupados: 3 </a:t>
            </a:r>
          </a:p>
          <a:p>
            <a:endParaRPr lang="pt-BR" dirty="0"/>
          </a:p>
          <a:p>
            <a:r>
              <a:rPr lang="pt-BR" dirty="0"/>
              <a:t>[Produtor ID: 140037717812992] Item produzido: 5</a:t>
            </a:r>
          </a:p>
          <a:p>
            <a:endParaRPr lang="pt-BR" dirty="0"/>
          </a:p>
          <a:p>
            <a:r>
              <a:rPr lang="pt-BR" dirty="0"/>
              <a:t>Tamanho do Buffer: 5 </a:t>
            </a:r>
          </a:p>
          <a:p>
            <a:r>
              <a:rPr lang="pt-BR" dirty="0"/>
              <a:t>Slots disponíveis: 1 </a:t>
            </a:r>
          </a:p>
          <a:p>
            <a:r>
              <a:rPr lang="pt-BR" dirty="0"/>
              <a:t>Slots ocupados: 4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41989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70" y="2681103"/>
            <a:ext cx="4412973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 fontScale="90000"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MÓDULO 3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SIMULADOR DE MEMÓRIA VIRTUAL COM PAGINAÇÃO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BF3F9A7-7443-40FD-8906-DE51E4188787}"/>
              </a:ext>
            </a:extLst>
          </p:cNvPr>
          <p:cNvSpPr/>
          <p:nvPr/>
        </p:nvSpPr>
        <p:spPr>
          <a:xfrm>
            <a:off x="5698721" y="995809"/>
            <a:ext cx="5448852" cy="1437861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B69FD5E-58DA-450C-B596-B0CCF07F0E2E}"/>
              </a:ext>
            </a:extLst>
          </p:cNvPr>
          <p:cNvSpPr txBox="1"/>
          <p:nvPr/>
        </p:nvSpPr>
        <p:spPr>
          <a:xfrm>
            <a:off x="7359208" y="1360797"/>
            <a:ext cx="3867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err="1">
                <a:solidFill>
                  <a:schemeClr val="bg1"/>
                </a:solidFill>
              </a:rPr>
              <a:t>Simular</a:t>
            </a:r>
            <a:r>
              <a:rPr lang="en-US" sz="2000" dirty="0">
                <a:solidFill>
                  <a:schemeClr val="bg1"/>
                </a:solidFill>
              </a:rPr>
              <a:t> o </a:t>
            </a:r>
            <a:r>
              <a:rPr lang="en-US" sz="2000" dirty="0" err="1">
                <a:solidFill>
                  <a:schemeClr val="bg1"/>
                </a:solidFill>
              </a:rPr>
              <a:t>funcionamento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uma</a:t>
            </a:r>
            <a:r>
              <a:rPr lang="en-US" sz="2000" dirty="0">
                <a:solidFill>
                  <a:schemeClr val="bg1"/>
                </a:solidFill>
              </a:rPr>
              <a:t> CPU, MMU, RAM e </a:t>
            </a:r>
            <a:r>
              <a:rPr lang="en-US" sz="2000" dirty="0" err="1">
                <a:solidFill>
                  <a:schemeClr val="bg1"/>
                </a:solidFill>
              </a:rPr>
              <a:t>Processos</a:t>
            </a:r>
            <a:endParaRPr lang="pt-BR" sz="1600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5731332-7ED8-4F5C-A872-9F468638D5B0}"/>
              </a:ext>
            </a:extLst>
          </p:cNvPr>
          <p:cNvSpPr/>
          <p:nvPr/>
        </p:nvSpPr>
        <p:spPr>
          <a:xfrm>
            <a:off x="5698721" y="3351456"/>
            <a:ext cx="5448852" cy="1437861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D88C197-DBB5-4E09-B9E6-099774574C58}"/>
              </a:ext>
            </a:extLst>
          </p:cNvPr>
          <p:cNvSpPr txBox="1"/>
          <p:nvPr/>
        </p:nvSpPr>
        <p:spPr>
          <a:xfrm>
            <a:off x="7359208" y="3716443"/>
            <a:ext cx="3867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err="1">
                <a:solidFill>
                  <a:schemeClr val="bg1"/>
                </a:solidFill>
              </a:rPr>
              <a:t>Aplicar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algoritmos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substituição</a:t>
            </a:r>
            <a:r>
              <a:rPr lang="en-US" sz="2000" dirty="0">
                <a:solidFill>
                  <a:schemeClr val="bg1"/>
                </a:solidFill>
              </a:rPr>
              <a:t> de </a:t>
            </a:r>
            <a:r>
              <a:rPr lang="en-US" sz="2000" dirty="0" err="1">
                <a:solidFill>
                  <a:schemeClr val="bg1"/>
                </a:solidFill>
              </a:rPr>
              <a:t>páginas</a:t>
            </a:r>
            <a:endParaRPr lang="pt-BR" sz="1600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96A5778-3EC1-48C5-99EC-15620340FE28}"/>
              </a:ext>
            </a:extLst>
          </p:cNvPr>
          <p:cNvSpPr/>
          <p:nvPr/>
        </p:nvSpPr>
        <p:spPr>
          <a:xfrm>
            <a:off x="5914863" y="1201906"/>
            <a:ext cx="1228203" cy="1025666"/>
          </a:xfrm>
          <a:prstGeom prst="rect">
            <a:avLst/>
          </a:prstGeom>
          <a:blipFill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A2D9EC2-93AA-42DC-804D-9FA8FF189515}"/>
              </a:ext>
            </a:extLst>
          </p:cNvPr>
          <p:cNvSpPr/>
          <p:nvPr/>
        </p:nvSpPr>
        <p:spPr>
          <a:xfrm>
            <a:off x="5914862" y="3557553"/>
            <a:ext cx="1228203" cy="1025666"/>
          </a:xfrm>
          <a:prstGeom prst="rect">
            <a:avLst/>
          </a:prstGeom>
          <a:blipFill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00141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40A9C33-72B6-4933-8799-EA26F5C4B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035" y="785442"/>
            <a:ext cx="8719930" cy="581768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EC3F665-4940-48E9-BDE3-4B8EBE7B2B90}"/>
              </a:ext>
            </a:extLst>
          </p:cNvPr>
          <p:cNvSpPr/>
          <p:nvPr/>
        </p:nvSpPr>
        <p:spPr>
          <a:xfrm>
            <a:off x="4998892" y="0"/>
            <a:ext cx="17171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3889336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B6D29CFD-E02F-42AF-BAFC-3C8867387A86}"/>
              </a:ext>
            </a:extLst>
          </p:cNvPr>
          <p:cNvSpPr/>
          <p:nvPr/>
        </p:nvSpPr>
        <p:spPr>
          <a:xfrm>
            <a:off x="4849505" y="244459"/>
            <a:ext cx="24929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pt-BR" sz="4000" dirty="0" err="1">
                <a:solidFill>
                  <a:schemeClr val="dk1"/>
                </a:solidFill>
              </a:rPr>
              <a:t>getrusage</a:t>
            </a:r>
            <a:r>
              <a:rPr lang="pt-BR" sz="4000" dirty="0">
                <a:solidFill>
                  <a:schemeClr val="dk1"/>
                </a:solidFill>
              </a:rPr>
              <a:t>()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1090DFE-F3A7-4BD1-B463-8317089E4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833" y="962890"/>
            <a:ext cx="8983578" cy="565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360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62B5135-6E0C-4D84-AA0C-BF4FFF07C257}"/>
              </a:ext>
            </a:extLst>
          </p:cNvPr>
          <p:cNvSpPr txBox="1"/>
          <p:nvPr/>
        </p:nvSpPr>
        <p:spPr>
          <a:xfrm>
            <a:off x="954154" y="948690"/>
            <a:ext cx="1123784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agregador_info.cc</a:t>
            </a:r>
            <a:r>
              <a:rPr lang="pt-BR" dirty="0"/>
              <a:t> | Agregador de informações das estruturas de dados internas do simulador. </a:t>
            </a:r>
          </a:p>
          <a:p>
            <a:endParaRPr lang="pt-BR" dirty="0"/>
          </a:p>
          <a:p>
            <a:r>
              <a:rPr lang="pt-BR" sz="2400" dirty="0"/>
              <a:t>cpu.cc</a:t>
            </a:r>
            <a:r>
              <a:rPr lang="pt-BR" dirty="0"/>
              <a:t> | Representação da CPU. </a:t>
            </a:r>
          </a:p>
          <a:p>
            <a:endParaRPr lang="pt-BR" dirty="0"/>
          </a:p>
          <a:p>
            <a:r>
              <a:rPr lang="pt-BR" sz="2400" dirty="0"/>
              <a:t>instrucao.cc</a:t>
            </a:r>
            <a:r>
              <a:rPr lang="pt-BR" dirty="0"/>
              <a:t> | Representação de instrução e tipos de instruções aceitas pelo simulador. </a:t>
            </a:r>
          </a:p>
          <a:p>
            <a:endParaRPr lang="pt-BR" dirty="0"/>
          </a:p>
          <a:p>
            <a:r>
              <a:rPr lang="pt-BR" sz="2400" dirty="0"/>
              <a:t>main.cc</a:t>
            </a:r>
            <a:r>
              <a:rPr lang="pt-BR" dirty="0"/>
              <a:t> | Arquivo que inicializa o simulador e trata as opções informadas na linha de comando. </a:t>
            </a:r>
          </a:p>
          <a:p>
            <a:endParaRPr lang="pt-BR" dirty="0"/>
          </a:p>
          <a:p>
            <a:r>
              <a:rPr lang="pt-BR" sz="2400" dirty="0"/>
              <a:t>memoria_fisica.cc</a:t>
            </a:r>
            <a:r>
              <a:rPr lang="pt-BR" dirty="0"/>
              <a:t> | Representação da memória física. </a:t>
            </a:r>
          </a:p>
          <a:p>
            <a:endParaRPr lang="pt-BR" dirty="0"/>
          </a:p>
          <a:p>
            <a:r>
              <a:rPr lang="pt-BR" sz="2400" dirty="0"/>
              <a:t>memoria_virtual.cc</a:t>
            </a:r>
            <a:r>
              <a:rPr lang="pt-BR" dirty="0"/>
              <a:t> | Representação da memória virtual. </a:t>
            </a:r>
          </a:p>
          <a:p>
            <a:endParaRPr lang="pt-BR" dirty="0"/>
          </a:p>
          <a:p>
            <a:r>
              <a:rPr lang="pt-BR" sz="2400" dirty="0"/>
              <a:t>mmu.cc</a:t>
            </a:r>
            <a:r>
              <a:rPr lang="pt-BR" dirty="0"/>
              <a:t> | Representação da MMU - responsável pelo mapeamento entre memórias virtual e física.</a:t>
            </a:r>
          </a:p>
          <a:p>
            <a:r>
              <a:rPr lang="pt-BR" dirty="0"/>
              <a:t> </a:t>
            </a:r>
          </a:p>
          <a:p>
            <a:r>
              <a:rPr lang="pt-BR" sz="2400" dirty="0"/>
              <a:t>opcoes_simulador.cc</a:t>
            </a:r>
            <a:r>
              <a:rPr lang="pt-BR" dirty="0"/>
              <a:t> | Opções disponíveis para configuração do simulador. </a:t>
            </a:r>
          </a:p>
          <a:p>
            <a:endParaRPr lang="pt-BR" dirty="0"/>
          </a:p>
          <a:p>
            <a:r>
              <a:rPr lang="pt-BR" sz="2400" dirty="0"/>
              <a:t>parser_instrucao.cc</a:t>
            </a:r>
            <a:r>
              <a:rPr lang="pt-BR" dirty="0"/>
              <a:t> | </a:t>
            </a:r>
            <a:r>
              <a:rPr lang="pt-BR" dirty="0" err="1"/>
              <a:t>Parser</a:t>
            </a:r>
            <a:r>
              <a:rPr lang="pt-BR" dirty="0"/>
              <a:t> de instruções. </a:t>
            </a:r>
          </a:p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8643EB1-9CC2-4DB0-B646-17B4FDA17635}"/>
              </a:ext>
            </a:extLst>
          </p:cNvPr>
          <p:cNvSpPr/>
          <p:nvPr/>
        </p:nvSpPr>
        <p:spPr>
          <a:xfrm>
            <a:off x="4325474" y="0"/>
            <a:ext cx="44952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/>
              <a:t>Estrutura do projeto</a:t>
            </a:r>
          </a:p>
        </p:txBody>
      </p:sp>
    </p:spTree>
    <p:extLst>
      <p:ext uri="{BB962C8B-B14F-4D97-AF65-F5344CB8AC3E}">
        <p14:creationId xmlns:p14="http://schemas.microsoft.com/office/powerpoint/2010/main" val="1489830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DD7A8C4-2822-4904-B482-BF017C8A0445}"/>
              </a:ext>
            </a:extLst>
          </p:cNvPr>
          <p:cNvSpPr/>
          <p:nvPr/>
        </p:nvSpPr>
        <p:spPr>
          <a:xfrm>
            <a:off x="689112" y="289679"/>
            <a:ext cx="11237843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processo.cc</a:t>
            </a:r>
            <a:r>
              <a:rPr lang="pt-BR" dirty="0"/>
              <a:t> | Representação de processo e sua alocação de páginas. </a:t>
            </a:r>
          </a:p>
          <a:p>
            <a:endParaRPr lang="pt-BR" dirty="0"/>
          </a:p>
          <a:p>
            <a:r>
              <a:rPr lang="pt-BR" sz="2400" dirty="0"/>
              <a:t>simulador.cc</a:t>
            </a:r>
            <a:r>
              <a:rPr lang="pt-BR" dirty="0"/>
              <a:t> | Implementação do simulador. </a:t>
            </a:r>
          </a:p>
          <a:p>
            <a:endParaRPr lang="pt-BR" dirty="0"/>
          </a:p>
          <a:p>
            <a:r>
              <a:rPr lang="pt-BR" sz="2400" dirty="0"/>
              <a:t>tabela_paginas_mmu.cc</a:t>
            </a:r>
            <a:r>
              <a:rPr lang="pt-BR" dirty="0"/>
              <a:t> | Tabela de páginas utilizada pela MMU para mapeamento. </a:t>
            </a:r>
          </a:p>
          <a:p>
            <a:endParaRPr lang="pt-BR" dirty="0"/>
          </a:p>
          <a:p>
            <a:r>
              <a:rPr lang="pt-BR" sz="2400" dirty="0" err="1"/>
              <a:t>troca_pagina.h</a:t>
            </a:r>
            <a:r>
              <a:rPr lang="pt-BR" dirty="0"/>
              <a:t> | Classe virtual como interface para implementação de algoritmos de troca de página. </a:t>
            </a:r>
          </a:p>
          <a:p>
            <a:endParaRPr lang="pt-BR" dirty="0"/>
          </a:p>
          <a:p>
            <a:r>
              <a:rPr lang="pt-BR" sz="2400" dirty="0"/>
              <a:t>troca_pagina_aleatoria.cc</a:t>
            </a:r>
            <a:r>
              <a:rPr lang="pt-BR" dirty="0"/>
              <a:t> | Algoritmo de substituição de páginas de forma aleatória. </a:t>
            </a:r>
          </a:p>
          <a:p>
            <a:endParaRPr lang="pt-BR" dirty="0"/>
          </a:p>
          <a:p>
            <a:r>
              <a:rPr lang="pt-BR" sz="2400" dirty="0"/>
              <a:t>troca_pagina_lru.cc</a:t>
            </a:r>
            <a:r>
              <a:rPr lang="pt-BR" dirty="0"/>
              <a:t> | Algoritmo LRU de substituição de páginas. </a:t>
            </a:r>
          </a:p>
          <a:p>
            <a:endParaRPr lang="pt-BR" dirty="0"/>
          </a:p>
          <a:p>
            <a:r>
              <a:rPr lang="pt-BR" sz="2400" dirty="0"/>
              <a:t>troca_pagina_relogio.cc</a:t>
            </a:r>
            <a:r>
              <a:rPr lang="pt-BR" dirty="0"/>
              <a:t> | Algoritmo do Relógio de substituição de páginas. </a:t>
            </a:r>
          </a:p>
          <a:p>
            <a:endParaRPr lang="pt-BR" dirty="0"/>
          </a:p>
          <a:p>
            <a:r>
              <a:rPr lang="pt-BR" sz="2400" dirty="0" err="1"/>
              <a:t>troca_processo.h</a:t>
            </a:r>
            <a:r>
              <a:rPr lang="pt-BR" dirty="0"/>
              <a:t> | Classe virtual como interface para implementação de swapping de processos para o disco.</a:t>
            </a:r>
          </a:p>
          <a:p>
            <a:r>
              <a:rPr lang="pt-BR" dirty="0"/>
              <a:t> </a:t>
            </a:r>
          </a:p>
          <a:p>
            <a:r>
              <a:rPr lang="pt-BR" sz="2400" dirty="0"/>
              <a:t>troca_processo_first_fit.cc</a:t>
            </a:r>
            <a:r>
              <a:rPr lang="pt-BR" dirty="0"/>
              <a:t> | Algoritmo </a:t>
            </a:r>
            <a:r>
              <a:rPr lang="pt-BR" dirty="0" err="1"/>
              <a:t>First-fit</a:t>
            </a:r>
            <a:r>
              <a:rPr lang="pt-BR" dirty="0"/>
              <a:t> para swapping de processo para o disco. </a:t>
            </a:r>
          </a:p>
          <a:p>
            <a:endParaRPr lang="pt-BR" dirty="0"/>
          </a:p>
          <a:p>
            <a:r>
              <a:rPr lang="pt-BR" sz="2400" dirty="0"/>
              <a:t>troca_processo_best_fit.cc</a:t>
            </a:r>
            <a:r>
              <a:rPr lang="pt-BR" dirty="0"/>
              <a:t> | Algoritmo Best-</a:t>
            </a:r>
            <a:r>
              <a:rPr lang="pt-BR" dirty="0" err="1"/>
              <a:t>fit</a:t>
            </a:r>
            <a:r>
              <a:rPr lang="pt-BR" dirty="0"/>
              <a:t> para swapping de processo para o disco. </a:t>
            </a:r>
          </a:p>
        </p:txBody>
      </p:sp>
    </p:spTree>
    <p:extLst>
      <p:ext uri="{BB962C8B-B14F-4D97-AF65-F5344CB8AC3E}">
        <p14:creationId xmlns:p14="http://schemas.microsoft.com/office/powerpoint/2010/main" val="31710777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8" y="2681103"/>
            <a:ext cx="4395537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CONFIGURAÇÕES NA LINHA DE COMANDO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EE9C4F8-E856-4FCB-B4AF-B1B8C9020069}"/>
              </a:ext>
            </a:extLst>
          </p:cNvPr>
          <p:cNvSpPr txBox="1"/>
          <p:nvPr/>
        </p:nvSpPr>
        <p:spPr>
          <a:xfrm>
            <a:off x="4780549" y="117693"/>
            <a:ext cx="741145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-d, --debug            Habilitar debug para mostrar valores das estruturas internas do simulador</a:t>
            </a:r>
          </a:p>
          <a:p>
            <a:endParaRPr lang="pt-BR" dirty="0"/>
          </a:p>
          <a:p>
            <a:r>
              <a:rPr lang="pt-BR" dirty="0"/>
              <a:t>-i, --</a:t>
            </a:r>
            <a:r>
              <a:rPr lang="pt-BR" dirty="0" err="1"/>
              <a:t>finput</a:t>
            </a:r>
            <a:r>
              <a:rPr lang="pt-BR" dirty="0"/>
              <a:t> </a:t>
            </a:r>
            <a:r>
              <a:rPr lang="pt-BR" dirty="0" err="1"/>
              <a:t>arg</a:t>
            </a:r>
            <a:r>
              <a:rPr lang="pt-BR" dirty="0"/>
              <a:t>		Arquivo com instruções para execução no simulador. (default: instruções.txt)</a:t>
            </a:r>
          </a:p>
          <a:p>
            <a:endParaRPr lang="pt-BR" dirty="0"/>
          </a:p>
          <a:p>
            <a:r>
              <a:rPr lang="pt-BR" dirty="0"/>
              <a:t>-p, --</a:t>
            </a:r>
            <a:r>
              <a:rPr lang="pt-BR" dirty="0" err="1"/>
              <a:t>pgsize</a:t>
            </a:r>
            <a:r>
              <a:rPr lang="pt-BR" dirty="0"/>
              <a:t> </a:t>
            </a:r>
            <a:r>
              <a:rPr lang="pt-BR" dirty="0" err="1"/>
              <a:t>arg</a:t>
            </a:r>
            <a:r>
              <a:rPr lang="pt-BR" dirty="0"/>
              <a:t>		Tamanho da página em </a:t>
            </a:r>
            <a:r>
              <a:rPr lang="pt-BR" dirty="0" err="1"/>
              <a:t>Kbytes</a:t>
            </a:r>
            <a:r>
              <a:rPr lang="pt-BR" dirty="0"/>
              <a:t>. (default: 4)</a:t>
            </a:r>
          </a:p>
          <a:p>
            <a:endParaRPr lang="pt-BR" dirty="0"/>
          </a:p>
          <a:p>
            <a:r>
              <a:rPr lang="pt-BR" dirty="0"/>
              <a:t>-f, --</a:t>
            </a:r>
            <a:r>
              <a:rPr lang="pt-BR" dirty="0" err="1"/>
              <a:t>frsize</a:t>
            </a:r>
            <a:r>
              <a:rPr lang="pt-BR" dirty="0"/>
              <a:t> </a:t>
            </a:r>
            <a:r>
              <a:rPr lang="pt-BR" dirty="0" err="1"/>
              <a:t>arg</a:t>
            </a:r>
            <a:r>
              <a:rPr lang="pt-BR" dirty="0"/>
              <a:t>		Tamanho do quadro de página em </a:t>
            </a:r>
            <a:r>
              <a:rPr lang="pt-BR" dirty="0" err="1"/>
              <a:t>Kbytes</a:t>
            </a:r>
            <a:r>
              <a:rPr lang="pt-BR" dirty="0"/>
              <a:t>. (default: 4)</a:t>
            </a:r>
          </a:p>
          <a:p>
            <a:endParaRPr lang="pt-BR" dirty="0"/>
          </a:p>
          <a:p>
            <a:r>
              <a:rPr lang="pt-BR" dirty="0"/>
              <a:t>-m, --</a:t>
            </a:r>
            <a:r>
              <a:rPr lang="pt-BR" dirty="0" err="1"/>
              <a:t>mfsize</a:t>
            </a:r>
            <a:r>
              <a:rPr lang="pt-BR" dirty="0"/>
              <a:t> </a:t>
            </a:r>
            <a:r>
              <a:rPr lang="pt-BR" dirty="0" err="1"/>
              <a:t>arg</a:t>
            </a:r>
            <a:r>
              <a:rPr lang="pt-BR" dirty="0"/>
              <a:t>	Tamanho máximo da memória física em </a:t>
            </a:r>
            <a:r>
              <a:rPr lang="pt-BR" dirty="0" err="1"/>
              <a:t>Kbytes</a:t>
            </a:r>
            <a:r>
              <a:rPr lang="pt-BR" dirty="0"/>
              <a:t>. (default: 32)</a:t>
            </a:r>
          </a:p>
          <a:p>
            <a:endParaRPr lang="pt-BR" dirty="0"/>
          </a:p>
          <a:p>
            <a:r>
              <a:rPr lang="pt-BR" dirty="0"/>
              <a:t>-v, --</a:t>
            </a:r>
            <a:r>
              <a:rPr lang="pt-BR" dirty="0" err="1"/>
              <a:t>mvsize</a:t>
            </a:r>
            <a:r>
              <a:rPr lang="pt-BR" dirty="0"/>
              <a:t> </a:t>
            </a:r>
            <a:r>
              <a:rPr lang="pt-BR" dirty="0" err="1"/>
              <a:t>arg</a:t>
            </a:r>
            <a:r>
              <a:rPr lang="pt-BR" dirty="0"/>
              <a:t>		Tamanho máximo da memória virtual em </a:t>
            </a:r>
            <a:r>
              <a:rPr lang="pt-BR" dirty="0" err="1"/>
              <a:t>Kbytes</a:t>
            </a:r>
            <a:r>
              <a:rPr lang="pt-BR" dirty="0"/>
              <a:t>. (default: 64)</a:t>
            </a:r>
          </a:p>
          <a:p>
            <a:endParaRPr lang="pt-BR" dirty="0"/>
          </a:p>
          <a:p>
            <a:r>
              <a:rPr lang="pt-BR" dirty="0"/>
              <a:t>-a, --</a:t>
            </a:r>
            <a:r>
              <a:rPr lang="pt-BR" dirty="0" err="1"/>
              <a:t>trocapagina</a:t>
            </a:r>
            <a:r>
              <a:rPr lang="pt-BR" dirty="0"/>
              <a:t> </a:t>
            </a:r>
            <a:r>
              <a:rPr lang="pt-BR" dirty="0" err="1"/>
              <a:t>arg</a:t>
            </a:r>
            <a:r>
              <a:rPr lang="pt-BR" dirty="0"/>
              <a:t>		Algoritmo de troca de página. Opções: </a:t>
            </a:r>
            <a:r>
              <a:rPr lang="pt-BR" dirty="0" err="1"/>
              <a:t>lru</a:t>
            </a:r>
            <a:r>
              <a:rPr lang="pt-BR" dirty="0"/>
              <a:t>, </a:t>
            </a:r>
            <a:r>
              <a:rPr lang="pt-BR" dirty="0" err="1"/>
              <a:t>random</a:t>
            </a:r>
            <a:r>
              <a:rPr lang="pt-BR" dirty="0"/>
              <a:t> ou relógio. (default: </a:t>
            </a:r>
            <a:r>
              <a:rPr lang="pt-BR" dirty="0" err="1"/>
              <a:t>lru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-s, --</a:t>
            </a:r>
            <a:r>
              <a:rPr lang="pt-BR" dirty="0" err="1"/>
              <a:t>trocaprocesso</a:t>
            </a:r>
            <a:r>
              <a:rPr lang="pt-BR" dirty="0"/>
              <a:t> </a:t>
            </a:r>
            <a:r>
              <a:rPr lang="pt-BR" dirty="0" err="1"/>
              <a:t>arg</a:t>
            </a:r>
            <a:r>
              <a:rPr lang="pt-BR" dirty="0"/>
              <a:t>	Algoritmo de swapping de processos para o disco. Opções: </a:t>
            </a:r>
            <a:r>
              <a:rPr lang="pt-BR" dirty="0" err="1"/>
              <a:t>bestfit</a:t>
            </a:r>
            <a:r>
              <a:rPr lang="pt-BR" dirty="0"/>
              <a:t> ou </a:t>
            </a:r>
            <a:r>
              <a:rPr lang="pt-BR" dirty="0" err="1"/>
              <a:t>firstfit</a:t>
            </a:r>
            <a:r>
              <a:rPr lang="pt-BR" dirty="0"/>
              <a:t>. (default: </a:t>
            </a:r>
            <a:r>
              <a:rPr lang="pt-BR" dirty="0" err="1"/>
              <a:t>bestfit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-h, --help			Help.       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07558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A23FEB3-7112-4A81-ABFB-E22706C13D5C}"/>
              </a:ext>
            </a:extLst>
          </p:cNvPr>
          <p:cNvSpPr/>
          <p:nvPr/>
        </p:nvSpPr>
        <p:spPr>
          <a:xfrm>
            <a:off x="4192952" y="0"/>
            <a:ext cx="36038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/>
              <a:t>Classe </a:t>
            </a:r>
            <a:r>
              <a:rPr lang="pt-BR" sz="4000" dirty="0" err="1"/>
              <a:t>Instrucao</a:t>
            </a:r>
            <a:endParaRPr lang="pt-BR" sz="4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015169-9B2A-437F-BEF2-97B97781A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747" y="1224353"/>
            <a:ext cx="7681843" cy="471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92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2CEA68F-0BD8-4B42-B61C-7AB531189ED2}"/>
              </a:ext>
            </a:extLst>
          </p:cNvPr>
          <p:cNvSpPr/>
          <p:nvPr/>
        </p:nvSpPr>
        <p:spPr>
          <a:xfrm>
            <a:off x="3628818" y="0"/>
            <a:ext cx="49343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/>
              <a:t>Classe </a:t>
            </a:r>
            <a:r>
              <a:rPr lang="pt-BR" sz="4000" dirty="0" err="1"/>
              <a:t>ParserInstrucao</a:t>
            </a:r>
            <a:endParaRPr lang="pt-BR" sz="4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8AAE3A-C70F-43B2-AFAA-B74450399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880" y="1525559"/>
            <a:ext cx="7938240" cy="370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978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2102186-9100-4877-947A-F795D64A541F}"/>
              </a:ext>
            </a:extLst>
          </p:cNvPr>
          <p:cNvSpPr/>
          <p:nvPr/>
        </p:nvSpPr>
        <p:spPr>
          <a:xfrm>
            <a:off x="3628818" y="0"/>
            <a:ext cx="46297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/>
              <a:t>Classe </a:t>
            </a:r>
            <a:r>
              <a:rPr lang="pt-BR" sz="4000" dirty="0" err="1"/>
              <a:t>MemoriaFisica</a:t>
            </a:r>
            <a:endParaRPr lang="pt-BR" sz="4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B19134-3439-4800-BEA4-B37BE9E45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67" y="995679"/>
            <a:ext cx="8878241" cy="537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115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B7C4F3A-6861-49DD-BF35-48391254DB78}"/>
              </a:ext>
            </a:extLst>
          </p:cNvPr>
          <p:cNvSpPr/>
          <p:nvPr/>
        </p:nvSpPr>
        <p:spPr>
          <a:xfrm>
            <a:off x="4158905" y="0"/>
            <a:ext cx="32961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/>
              <a:t>Classe Quadro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EEA9558-80C0-44E4-AAE4-DC9E9C9C8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226" y="1416086"/>
            <a:ext cx="6093567" cy="402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425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0C8339A-67EC-47EE-973D-1A5CE43D385B}"/>
              </a:ext>
            </a:extLst>
          </p:cNvPr>
          <p:cNvSpPr/>
          <p:nvPr/>
        </p:nvSpPr>
        <p:spPr>
          <a:xfrm>
            <a:off x="3813476" y="0"/>
            <a:ext cx="49189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/>
              <a:t>Classe </a:t>
            </a:r>
            <a:r>
              <a:rPr lang="pt-BR" sz="4000" dirty="0" err="1"/>
              <a:t>MemoriaVirtual</a:t>
            </a:r>
            <a:endParaRPr lang="pt-BR" sz="4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F26DAEA-BA7A-4FF8-87DD-D45C09CCB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259" y="707886"/>
            <a:ext cx="7759411" cy="605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197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BA5F67B-4717-4B29-81FE-1A24619E76CE}"/>
              </a:ext>
            </a:extLst>
          </p:cNvPr>
          <p:cNvSpPr/>
          <p:nvPr/>
        </p:nvSpPr>
        <p:spPr>
          <a:xfrm>
            <a:off x="4272617" y="0"/>
            <a:ext cx="29514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/>
              <a:t>Classe Pagina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A6913CB-51B4-4731-8229-A55F7E6D0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148" y="943332"/>
            <a:ext cx="6805543" cy="531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277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4B707A9-A1FE-45F2-8341-4F522A1D876C}"/>
              </a:ext>
            </a:extLst>
          </p:cNvPr>
          <p:cNvSpPr/>
          <p:nvPr/>
        </p:nvSpPr>
        <p:spPr>
          <a:xfrm>
            <a:off x="4272617" y="0"/>
            <a:ext cx="28280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/>
              <a:t>Classe MMU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C2CC8DA-5439-4734-A493-3FEE3137D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576" y="906216"/>
            <a:ext cx="8726577" cy="526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07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92D6BBC-9D08-4AF2-9FA4-918D0E5DA58A}"/>
              </a:ext>
            </a:extLst>
          </p:cNvPr>
          <p:cNvSpPr/>
          <p:nvPr/>
        </p:nvSpPr>
        <p:spPr>
          <a:xfrm>
            <a:off x="4849505" y="244459"/>
            <a:ext cx="17812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pt-BR" sz="4000" dirty="0" err="1">
                <a:solidFill>
                  <a:schemeClr val="dk1"/>
                </a:solidFill>
              </a:rPr>
              <a:t>getpid</a:t>
            </a:r>
            <a:r>
              <a:rPr lang="pt-BR" sz="4000" dirty="0">
                <a:solidFill>
                  <a:schemeClr val="dk1"/>
                </a:solidFill>
              </a:rPr>
              <a:t>()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B23D60-08AF-4751-8BFA-3422A9D70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968" y="1778007"/>
            <a:ext cx="8406063" cy="393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009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9EC5720-482E-4894-9612-CFEBA0B74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582" y="185530"/>
            <a:ext cx="7714396" cy="632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096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E4B8CCA-D992-4C6A-842A-DE98537FC981}"/>
              </a:ext>
            </a:extLst>
          </p:cNvPr>
          <p:cNvSpPr/>
          <p:nvPr/>
        </p:nvSpPr>
        <p:spPr>
          <a:xfrm>
            <a:off x="3223258" y="0"/>
            <a:ext cx="57454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/>
              <a:t>Classe </a:t>
            </a:r>
            <a:r>
              <a:rPr lang="pt-BR" sz="4000" dirty="0" err="1"/>
              <a:t>TabelasPaginasMMU</a:t>
            </a:r>
            <a:endParaRPr lang="pt-BR" sz="4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C582613-8A7F-4D46-97F5-E0858F390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511" y="707886"/>
            <a:ext cx="8222978" cy="592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15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A8657DD-2758-46E3-BAF0-4275D02360FC}"/>
              </a:ext>
            </a:extLst>
          </p:cNvPr>
          <p:cNvSpPr/>
          <p:nvPr/>
        </p:nvSpPr>
        <p:spPr>
          <a:xfrm>
            <a:off x="3103097" y="0"/>
            <a:ext cx="59858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/>
              <a:t>Classe </a:t>
            </a:r>
            <a:r>
              <a:rPr lang="pt-BR" sz="4000" dirty="0" err="1"/>
              <a:t>QuadroMapeamento</a:t>
            </a:r>
            <a:endParaRPr lang="pt-BR" sz="4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9A677F-EEA0-4BBB-B33F-9F016FD04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991" y="1730402"/>
            <a:ext cx="6394017" cy="288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589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A284755-9CDC-43FA-BA6F-4A984BF0DDE8}"/>
              </a:ext>
            </a:extLst>
          </p:cNvPr>
          <p:cNvSpPr/>
          <p:nvPr/>
        </p:nvSpPr>
        <p:spPr>
          <a:xfrm>
            <a:off x="4428314" y="0"/>
            <a:ext cx="26516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/>
              <a:t>Classe CPU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F755E4E-6E7C-4E01-8EEC-77BBE272A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70" y="1873270"/>
            <a:ext cx="9946859" cy="244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517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C1A800F-C54D-4C60-BF7D-EDC2413CC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211" y="1346164"/>
            <a:ext cx="8359150" cy="341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532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E1D9F67-14D8-4585-8EC9-8C893288D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322" y="466586"/>
            <a:ext cx="8206061" cy="588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268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9F28F9D-B068-4B38-B245-6807CFD686F0}"/>
              </a:ext>
            </a:extLst>
          </p:cNvPr>
          <p:cNvSpPr/>
          <p:nvPr/>
        </p:nvSpPr>
        <p:spPr>
          <a:xfrm>
            <a:off x="4027324" y="0"/>
            <a:ext cx="35462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/>
              <a:t>Classe Processo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CD3A93-35D0-4896-962D-0B508765F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101" y="803691"/>
            <a:ext cx="8528019" cy="575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730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62B2824-2020-49E4-BBE8-631CBD5CFC96}"/>
              </a:ext>
            </a:extLst>
          </p:cNvPr>
          <p:cNvSpPr/>
          <p:nvPr/>
        </p:nvSpPr>
        <p:spPr>
          <a:xfrm>
            <a:off x="4027324" y="0"/>
            <a:ext cx="40511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/>
              <a:t>Classe </a:t>
            </a:r>
            <a:r>
              <a:rPr lang="pt-BR" sz="4000" dirty="0" err="1"/>
              <a:t>TrocaPagina</a:t>
            </a:r>
            <a:endParaRPr lang="pt-BR" sz="4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B4ADC7-9767-46D3-B930-416E64F5A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783" y="1855546"/>
            <a:ext cx="9242434" cy="260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258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9B5B82E-BAE6-4BFF-91D3-00F2A3EE6360}"/>
              </a:ext>
            </a:extLst>
          </p:cNvPr>
          <p:cNvSpPr/>
          <p:nvPr/>
        </p:nvSpPr>
        <p:spPr>
          <a:xfrm>
            <a:off x="3115825" y="92765"/>
            <a:ext cx="59603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/>
              <a:t>Classe </a:t>
            </a:r>
            <a:r>
              <a:rPr lang="pt-BR" sz="4000" dirty="0" err="1"/>
              <a:t>TrocaPaginaAleatoria</a:t>
            </a:r>
            <a:endParaRPr lang="pt-BR" sz="4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8E0AD31-FDC5-4F57-BAA6-A5F4FC392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754" y="1562040"/>
            <a:ext cx="8298491" cy="319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730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06F6946-A6EB-4C52-BF49-3D6AE60CBF08}"/>
              </a:ext>
            </a:extLst>
          </p:cNvPr>
          <p:cNvSpPr/>
          <p:nvPr/>
        </p:nvSpPr>
        <p:spPr>
          <a:xfrm>
            <a:off x="3115825" y="92765"/>
            <a:ext cx="49608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/>
              <a:t>Classe </a:t>
            </a:r>
            <a:r>
              <a:rPr lang="pt-BR" sz="4000" dirty="0" err="1"/>
              <a:t>TrocaPaginaLRU</a:t>
            </a:r>
            <a:endParaRPr lang="pt-BR" sz="4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C1C7D28-AFF6-47AD-BDCE-9B7FE47CD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243" y="1779034"/>
            <a:ext cx="7636339" cy="309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66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4426E5A-CBBA-4DAF-8B68-37E788A997ED}"/>
              </a:ext>
            </a:extLst>
          </p:cNvPr>
          <p:cNvSpPr/>
          <p:nvPr/>
        </p:nvSpPr>
        <p:spPr>
          <a:xfrm>
            <a:off x="907284" y="2961215"/>
            <a:ext cx="13706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pt-BR" sz="4000" dirty="0" err="1">
                <a:solidFill>
                  <a:schemeClr val="dk1"/>
                </a:solidFill>
              </a:rPr>
              <a:t>fork</a:t>
            </a:r>
            <a:r>
              <a:rPr lang="pt-BR" sz="4000" dirty="0">
                <a:solidFill>
                  <a:schemeClr val="dk1"/>
                </a:solidFill>
              </a:rPr>
              <a:t>()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1BCDD78-96D7-4D91-AB8E-E502D6BC4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395" y="240777"/>
            <a:ext cx="6567625" cy="637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5F36769-83C2-4DE8-AE20-34C5A888A39D}"/>
              </a:ext>
            </a:extLst>
          </p:cNvPr>
          <p:cNvSpPr/>
          <p:nvPr/>
        </p:nvSpPr>
        <p:spPr>
          <a:xfrm>
            <a:off x="3115825" y="92765"/>
            <a:ext cx="56173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/>
              <a:t>Classe </a:t>
            </a:r>
            <a:r>
              <a:rPr lang="pt-BR" sz="4000" dirty="0" err="1"/>
              <a:t>TrocaPaginaRelogio</a:t>
            </a:r>
            <a:endParaRPr lang="pt-BR" sz="4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5457463-E4F8-4E4D-8F8A-5DE9D2ACC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023" y="1257039"/>
            <a:ext cx="8810228" cy="499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217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48E3D84-06A5-4272-A40C-4768A6086AFC}"/>
              </a:ext>
            </a:extLst>
          </p:cNvPr>
          <p:cNvSpPr/>
          <p:nvPr/>
        </p:nvSpPr>
        <p:spPr>
          <a:xfrm>
            <a:off x="3115825" y="92765"/>
            <a:ext cx="46459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/>
              <a:t>Classe </a:t>
            </a:r>
            <a:r>
              <a:rPr lang="pt-BR" sz="4000" dirty="0" err="1"/>
              <a:t>TrocaProcesso</a:t>
            </a:r>
            <a:endParaRPr lang="pt-BR" sz="4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C4385AC-83F9-4EEA-B0D5-D0B0270A7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32" y="1524628"/>
            <a:ext cx="9549443" cy="359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902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C60CE35-AFA3-45F9-B5AC-47C5F2633BE6}"/>
              </a:ext>
            </a:extLst>
          </p:cNvPr>
          <p:cNvSpPr/>
          <p:nvPr/>
        </p:nvSpPr>
        <p:spPr>
          <a:xfrm>
            <a:off x="3115825" y="92765"/>
            <a:ext cx="60950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/>
              <a:t>Classe </a:t>
            </a:r>
            <a:r>
              <a:rPr lang="pt-BR" sz="4000" dirty="0" err="1"/>
              <a:t>TrocaProcessoFirstFit</a:t>
            </a:r>
            <a:endParaRPr lang="pt-BR" sz="4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86D7CA5-156A-44AA-AB47-4895E6782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04" y="1582717"/>
            <a:ext cx="10446191" cy="320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22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36D92F6-34F3-4DF2-B6E3-B2C4CA5F3A14}"/>
              </a:ext>
            </a:extLst>
          </p:cNvPr>
          <p:cNvSpPr/>
          <p:nvPr/>
        </p:nvSpPr>
        <p:spPr>
          <a:xfrm>
            <a:off x="3115825" y="92765"/>
            <a:ext cx="60726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/>
              <a:t>Classe </a:t>
            </a:r>
            <a:r>
              <a:rPr lang="pt-BR" sz="4000" dirty="0" err="1"/>
              <a:t>TrocaProcessoBestFit</a:t>
            </a:r>
            <a:endParaRPr lang="pt-BR" sz="4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B8747A-50FB-4D4D-B0F5-27AA52BAB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865" y="1520796"/>
            <a:ext cx="9480270" cy="305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153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7EDD34F-CA34-46A7-AB1F-9F93A355E6AD}"/>
              </a:ext>
            </a:extLst>
          </p:cNvPr>
          <p:cNvSpPr/>
          <p:nvPr/>
        </p:nvSpPr>
        <p:spPr>
          <a:xfrm>
            <a:off x="3963964" y="0"/>
            <a:ext cx="37383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/>
              <a:t>Classe Simulador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9F5EBD1-D332-450F-93FB-4B605AB1F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291" y="1277874"/>
            <a:ext cx="9499240" cy="379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584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C911710-F0A6-4739-A330-D8029E91F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395" y="862162"/>
            <a:ext cx="8133209" cy="486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422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A49A7EA-D7AD-49F5-9EF8-E51B9234DA1F}"/>
              </a:ext>
            </a:extLst>
          </p:cNvPr>
          <p:cNvSpPr/>
          <p:nvPr/>
        </p:nvSpPr>
        <p:spPr>
          <a:xfrm>
            <a:off x="3412509" y="0"/>
            <a:ext cx="53669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/>
              <a:t>Classe </a:t>
            </a:r>
            <a:r>
              <a:rPr lang="pt-BR" sz="4000" dirty="0" err="1"/>
              <a:t>OpcoesSimulador</a:t>
            </a:r>
            <a:endParaRPr lang="pt-BR" sz="4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F847044-9F87-49C1-8BB7-4B04730ED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129" y="1174604"/>
            <a:ext cx="9140837" cy="494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389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0BFD082-C483-4498-90F7-9996407F4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243" y="945874"/>
            <a:ext cx="5919995" cy="5653698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1B32F004-74AA-4D5F-8998-CB32E1EAC16F}"/>
              </a:ext>
            </a:extLst>
          </p:cNvPr>
          <p:cNvSpPr/>
          <p:nvPr/>
        </p:nvSpPr>
        <p:spPr>
          <a:xfrm>
            <a:off x="5215470" y="0"/>
            <a:ext cx="15055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 err="1"/>
              <a:t>main.c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7084731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9F79179-42C1-411C-B532-16BF48B0F3C6}"/>
              </a:ext>
            </a:extLst>
          </p:cNvPr>
          <p:cNvSpPr/>
          <p:nvPr/>
        </p:nvSpPr>
        <p:spPr>
          <a:xfrm>
            <a:off x="3614372" y="106018"/>
            <a:ext cx="43452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E</a:t>
            </a:r>
            <a:r>
              <a:rPr lang="pt-BR" sz="4000" dirty="0" err="1"/>
              <a:t>xemplo</a:t>
            </a:r>
            <a:r>
              <a:rPr lang="pt-BR" sz="4000" dirty="0"/>
              <a:t> de entrada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428535E-893A-41C8-8316-7A5E6C0BD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676" y="2155615"/>
            <a:ext cx="5406620" cy="154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20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EBCE604-D50B-4A67-96FE-77BC966494D4}"/>
              </a:ext>
            </a:extLst>
          </p:cNvPr>
          <p:cNvSpPr/>
          <p:nvPr/>
        </p:nvSpPr>
        <p:spPr>
          <a:xfrm>
            <a:off x="5029939" y="0"/>
            <a:ext cx="12330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/>
              <a:t>Saída</a:t>
            </a:r>
            <a:endParaRPr lang="pt-BR" sz="4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F87E71C-D799-4152-BFDD-A08A0F88D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878" y="1335156"/>
            <a:ext cx="8936225" cy="418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763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9BFDA44-4528-4153-9ABF-56540149C544}"/>
              </a:ext>
            </a:extLst>
          </p:cNvPr>
          <p:cNvSpPr/>
          <p:nvPr/>
        </p:nvSpPr>
        <p:spPr>
          <a:xfrm>
            <a:off x="5410652" y="121763"/>
            <a:ext cx="16914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err="1"/>
              <a:t>calloc</a:t>
            </a:r>
            <a:r>
              <a:rPr lang="en-US" sz="4000" dirty="0"/>
              <a:t>()</a:t>
            </a:r>
            <a:endParaRPr lang="pt-BR" sz="4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803C713-65C2-40F5-914A-09E0FE459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71" y="1344430"/>
            <a:ext cx="8052722" cy="416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235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1088944-136B-4F9E-AC37-3EF69FE98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77" y="768623"/>
            <a:ext cx="4252937" cy="590160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A681BBF-140D-4D1A-839D-1F31A644D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587" y="768624"/>
            <a:ext cx="4356215" cy="590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132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46DD9D0-9E7D-4C88-9C2F-A7C92994A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48" y="343233"/>
            <a:ext cx="5237922" cy="617153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BE2D063-6FF7-4E2C-AECB-455296DD2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974" y="2169213"/>
            <a:ext cx="5092968" cy="17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643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0113" y="243651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C6E3342-E8D2-40AA-B9F8-D572856B4166}"/>
              </a:ext>
            </a:extLst>
          </p:cNvPr>
          <p:cNvSpPr/>
          <p:nvPr/>
        </p:nvSpPr>
        <p:spPr>
          <a:xfrm>
            <a:off x="517810" y="3152475"/>
            <a:ext cx="18630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pt-BR" sz="4000" dirty="0" err="1">
                <a:solidFill>
                  <a:schemeClr val="dk1"/>
                </a:solidFill>
              </a:rPr>
              <a:t>malloc</a:t>
            </a:r>
            <a:r>
              <a:rPr lang="pt-BR" sz="4000" dirty="0">
                <a:solidFill>
                  <a:schemeClr val="dk1"/>
                </a:solidFill>
              </a:rPr>
              <a:t>()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3066F1F-D809-40B4-B8D5-75430AF6E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274" y="138038"/>
            <a:ext cx="6180210" cy="658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409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CAF6771-BC40-4001-98BE-BC0C7DFDE73C}"/>
              </a:ext>
            </a:extLst>
          </p:cNvPr>
          <p:cNvSpPr/>
          <p:nvPr/>
        </p:nvSpPr>
        <p:spPr>
          <a:xfrm>
            <a:off x="341347" y="3075057"/>
            <a:ext cx="19056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pt-BR" sz="4000" dirty="0" err="1">
                <a:solidFill>
                  <a:schemeClr val="dk1"/>
                </a:solidFill>
              </a:rPr>
              <a:t>realloc</a:t>
            </a:r>
            <a:r>
              <a:rPr lang="pt-BR" sz="4000" dirty="0">
                <a:solidFill>
                  <a:schemeClr val="dk1"/>
                </a:solidFill>
              </a:rPr>
              <a:t>()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D39F592-9C6C-43B9-8801-9913DDC3B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306" y="135101"/>
            <a:ext cx="6664145" cy="658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02513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financeiro</Template>
  <TotalTime>0</TotalTime>
  <Words>531</Words>
  <Application>Microsoft Office PowerPoint</Application>
  <PresentationFormat>Widescreen</PresentationFormat>
  <Paragraphs>268</Paragraphs>
  <Slides>72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72</vt:i4>
      </vt:variant>
    </vt:vector>
  </HeadingPairs>
  <TitlesOfParts>
    <vt:vector size="76" baseType="lpstr">
      <vt:lpstr>Arial</vt:lpstr>
      <vt:lpstr>Calibri</vt:lpstr>
      <vt:lpstr>Gill Sans MT</vt:lpstr>
      <vt:lpstr>Pacote</vt:lpstr>
      <vt:lpstr>Chamadas ao sistema, produtor-CONSUMIDOR E simulador de memória virtual</vt:lpstr>
      <vt:lpstr>MÓDULO 1 CHAMADAS AO SISTEMA</vt:lpstr>
      <vt:lpstr>Chamadas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PROGRAMAS BOUND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Resultados TIME</vt:lpstr>
      <vt:lpstr>JUSTIFICATIVA</vt:lpstr>
      <vt:lpstr>MÓDULO 2 PRODUTOR-CONSUMIDOR</vt:lpstr>
      <vt:lpstr>Estrutura do projeto</vt:lpstr>
      <vt:lpstr>CONFIGURAÇÕES NA LINHA DE COMANDO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MÓDULO 3 SIMULADOR DE MEMÓRIA VIRTUAL COM PAGINAÇÃO</vt:lpstr>
      <vt:lpstr>Apresentação do PowerPoint</vt:lpstr>
      <vt:lpstr>Apresentação do PowerPoint</vt:lpstr>
      <vt:lpstr>Apresentação do PowerPoint</vt:lpstr>
      <vt:lpstr>CONFIGURAÇÕES NA LINHA DE COMANDO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2021-07-20T18:01:35Z</dcterms:created>
  <dcterms:modified xsi:type="dcterms:W3CDTF">2021-07-22T19:15:20Z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